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59" r:id="rId3"/>
    <p:sldId id="260" r:id="rId4"/>
    <p:sldId id="262" r:id="rId5"/>
    <p:sldId id="263" r:id="rId6"/>
    <p:sldId id="273" r:id="rId7"/>
    <p:sldId id="258" r:id="rId8"/>
    <p:sldId id="264" r:id="rId9"/>
    <p:sldId id="266" r:id="rId10"/>
    <p:sldId id="265" r:id="rId11"/>
    <p:sldId id="261" r:id="rId12"/>
    <p:sldId id="274" r:id="rId13"/>
    <p:sldId id="268" r:id="rId14"/>
    <p:sldId id="269" r:id="rId15"/>
    <p:sldId id="267" r:id="rId16"/>
    <p:sldId id="271" r:id="rId17"/>
    <p:sldId id="27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punik Radovan, Ing., MBA" initials="LRIM" lastIdx="1" clrIdx="0">
    <p:extLst>
      <p:ext uri="{19B8F6BF-5375-455C-9EA6-DF929625EA0E}">
        <p15:presenceInfo xmlns:p15="http://schemas.microsoft.com/office/powerpoint/2012/main" userId="S-1-5-21-1540048788-262809179-929701000-52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82" d="100"/>
          <a:sy n="82"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lapunik\Documents\Skola\Clanok%20zabezp%20ZS\Prepocty%20Eurostat1%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a:t>Treatable</a:t>
            </a:r>
            <a:r>
              <a:rPr lang="sk-SK" baseline="0"/>
              <a:t> deaths</a:t>
            </a:r>
            <a:r>
              <a:rPr lang="sk-SK"/>
              <a:t> na 100 th. citizens of</a:t>
            </a:r>
            <a:r>
              <a:rPr lang="sk-SK" baseline="0"/>
              <a:t> EU countries in </a:t>
            </a:r>
            <a:r>
              <a:rPr lang="sk-SK"/>
              <a:t>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'Odvratitelne umrtia E'!$I$2</c:f>
              <c:strCache>
                <c:ptCount val="1"/>
                <c:pt idx="0">
                  <c:v>2018</c:v>
                </c:pt>
              </c:strCache>
            </c:strRef>
          </c:tx>
          <c:spPr>
            <a:solidFill>
              <a:schemeClr val="accent1"/>
            </a:solidFill>
            <a:ln>
              <a:noFill/>
            </a:ln>
            <a:effectLst/>
            <a:sp3d/>
          </c:spPr>
          <c:invertIfNegative val="0"/>
          <c:cat>
            <c:strRef>
              <c:f>'Odvratitelne umrtia E'!$A$3:$A$38</c:f>
              <c:strCache>
                <c:ptCount val="36"/>
                <c:pt idx="0">
                  <c:v>Switzerland</c:v>
                </c:pt>
                <c:pt idx="1">
                  <c:v>Liechtenstein</c:v>
                </c:pt>
                <c:pt idx="2">
                  <c:v>Norway</c:v>
                </c:pt>
                <c:pt idx="3">
                  <c:v>France</c:v>
                </c:pt>
                <c:pt idx="4">
                  <c:v>Iceland</c:v>
                </c:pt>
                <c:pt idx="5">
                  <c:v>Netherlands</c:v>
                </c:pt>
                <c:pt idx="6">
                  <c:v>Spain</c:v>
                </c:pt>
                <c:pt idx="7">
                  <c:v>Italy</c:v>
                </c:pt>
                <c:pt idx="8">
                  <c:v>Sweden</c:v>
                </c:pt>
                <c:pt idx="9">
                  <c:v>Luxembourg</c:v>
                </c:pt>
                <c:pt idx="10">
                  <c:v>Belgium</c:v>
                </c:pt>
                <c:pt idx="11">
                  <c:v>Finland</c:v>
                </c:pt>
                <c:pt idx="12">
                  <c:v>Denmark</c:v>
                </c:pt>
                <c:pt idx="13">
                  <c:v>Austria</c:v>
                </c:pt>
                <c:pt idx="14">
                  <c:v>Ireland</c:v>
                </c:pt>
                <c:pt idx="15">
                  <c:v>Slovenia</c:v>
                </c:pt>
                <c:pt idx="16">
                  <c:v>Cyprus</c:v>
                </c:pt>
                <c:pt idx="17">
                  <c:v>Portugal</c:v>
                </c:pt>
                <c:pt idx="18">
                  <c:v>Germany (until 1990 former territory of the FRG)</c:v>
                </c:pt>
                <c:pt idx="19">
                  <c:v>United Kingdom</c:v>
                </c:pt>
                <c:pt idx="20">
                  <c:v>Greece</c:v>
                </c:pt>
                <c:pt idx="21">
                  <c:v>European Union - 28 countries (2013-2020)</c:v>
                </c:pt>
                <c:pt idx="22">
                  <c:v>Malta</c:v>
                </c:pt>
                <c:pt idx="23">
                  <c:v>European Union - 27 countries (from 2020)</c:v>
                </c:pt>
                <c:pt idx="24">
                  <c:v>Czechia</c:v>
                </c:pt>
                <c:pt idx="25">
                  <c:v>Poland</c:v>
                </c:pt>
                <c:pt idx="26">
                  <c:v>Croatia</c:v>
                </c:pt>
                <c:pt idx="27">
                  <c:v>Estonia</c:v>
                </c:pt>
                <c:pt idx="28">
                  <c:v>Turkey</c:v>
                </c:pt>
                <c:pt idx="29">
                  <c:v>Slovakia</c:v>
                </c:pt>
                <c:pt idx="30">
                  <c:v>Serbia</c:v>
                </c:pt>
                <c:pt idx="31">
                  <c:v>Hungary</c:v>
                </c:pt>
                <c:pt idx="32">
                  <c:v>Lithuania</c:v>
                </c:pt>
                <c:pt idx="33">
                  <c:v>Bulgaria</c:v>
                </c:pt>
                <c:pt idx="34">
                  <c:v>Latvia</c:v>
                </c:pt>
                <c:pt idx="35">
                  <c:v>Romania</c:v>
                </c:pt>
              </c:strCache>
            </c:strRef>
          </c:cat>
          <c:val>
            <c:numRef>
              <c:f>'Odvratitelne umrtia E'!$I$3:$I$38</c:f>
              <c:numCache>
                <c:formatCode>#,##0.00</c:formatCode>
                <c:ptCount val="36"/>
                <c:pt idx="0">
                  <c:v>50.93</c:v>
                </c:pt>
                <c:pt idx="1">
                  <c:v>53.49</c:v>
                </c:pt>
                <c:pt idx="2">
                  <c:v>58.65</c:v>
                </c:pt>
                <c:pt idx="3" formatCode="General">
                  <c:v>62.05</c:v>
                </c:pt>
                <c:pt idx="4">
                  <c:v>63.57</c:v>
                </c:pt>
                <c:pt idx="5">
                  <c:v>64.56</c:v>
                </c:pt>
                <c:pt idx="6" formatCode="#,##0.0">
                  <c:v>64.599999999999994</c:v>
                </c:pt>
                <c:pt idx="7">
                  <c:v>64.94</c:v>
                </c:pt>
                <c:pt idx="8">
                  <c:v>65.62</c:v>
                </c:pt>
                <c:pt idx="9">
                  <c:v>67.739999999999995</c:v>
                </c:pt>
                <c:pt idx="10" formatCode="#,##0.0">
                  <c:v>70.5</c:v>
                </c:pt>
                <c:pt idx="11">
                  <c:v>71.11</c:v>
                </c:pt>
                <c:pt idx="12">
                  <c:v>72.959999999999994</c:v>
                </c:pt>
                <c:pt idx="13">
                  <c:v>75.209999999999994</c:v>
                </c:pt>
                <c:pt idx="14" formatCode="#,##0.0">
                  <c:v>75.900000000000006</c:v>
                </c:pt>
                <c:pt idx="15">
                  <c:v>77.36</c:v>
                </c:pt>
                <c:pt idx="16">
                  <c:v>78.930000000000007</c:v>
                </c:pt>
                <c:pt idx="17">
                  <c:v>82.87</c:v>
                </c:pt>
                <c:pt idx="18">
                  <c:v>85.33</c:v>
                </c:pt>
                <c:pt idx="19">
                  <c:v>87.41</c:v>
                </c:pt>
                <c:pt idx="20">
                  <c:v>90.02</c:v>
                </c:pt>
                <c:pt idx="21" formatCode="General">
                  <c:v>91.65</c:v>
                </c:pt>
                <c:pt idx="22">
                  <c:v>91.77</c:v>
                </c:pt>
                <c:pt idx="23" formatCode="General">
                  <c:v>92.09</c:v>
                </c:pt>
                <c:pt idx="24">
                  <c:v>124.16</c:v>
                </c:pt>
                <c:pt idx="25" formatCode="#,##0.0">
                  <c:v>133.1</c:v>
                </c:pt>
                <c:pt idx="26">
                  <c:v>133.13</c:v>
                </c:pt>
                <c:pt idx="27">
                  <c:v>133.47</c:v>
                </c:pt>
                <c:pt idx="28">
                  <c:v>135.24</c:v>
                </c:pt>
                <c:pt idx="29">
                  <c:v>165.32</c:v>
                </c:pt>
                <c:pt idx="30">
                  <c:v>169.81</c:v>
                </c:pt>
                <c:pt idx="31">
                  <c:v>175.94</c:v>
                </c:pt>
                <c:pt idx="32">
                  <c:v>185.61</c:v>
                </c:pt>
                <c:pt idx="33">
                  <c:v>188.23</c:v>
                </c:pt>
                <c:pt idx="34">
                  <c:v>196.35</c:v>
                </c:pt>
                <c:pt idx="35" formatCode="#,##0.0">
                  <c:v>210.6</c:v>
                </c:pt>
              </c:numCache>
            </c:numRef>
          </c:val>
          <c:extLst>
            <c:ext xmlns:c16="http://schemas.microsoft.com/office/drawing/2014/chart" uri="{C3380CC4-5D6E-409C-BE32-E72D297353CC}">
              <c16:uniqueId val="{00000000-D3DC-4114-9A90-D9BE3663E8E3}"/>
            </c:ext>
          </c:extLst>
        </c:ser>
        <c:dLbls>
          <c:showLegendKey val="0"/>
          <c:showVal val="0"/>
          <c:showCatName val="0"/>
          <c:showSerName val="0"/>
          <c:showPercent val="0"/>
          <c:showBubbleSize val="0"/>
        </c:dLbls>
        <c:gapWidth val="150"/>
        <c:shape val="box"/>
        <c:axId val="434751448"/>
        <c:axId val="434754192"/>
        <c:axId val="0"/>
      </c:bar3DChart>
      <c:catAx>
        <c:axId val="434751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754192"/>
        <c:crosses val="autoZero"/>
        <c:auto val="1"/>
        <c:lblAlgn val="ctr"/>
        <c:lblOffset val="100"/>
        <c:noMultiLvlLbl val="0"/>
      </c:catAx>
      <c:valAx>
        <c:axId val="434754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751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A552E-671F-40D6-BA90-904416A72FA4}" type="datetimeFigureOut">
              <a:rPr lang="en-US" smtClean="0"/>
              <a:t>1/25/2023</a:t>
            </a:fld>
            <a:endParaRPr lang="en-US"/>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D1342-22F7-415A-9608-BF04361E6CDF}" type="slidenum">
              <a:rPr lang="en-US" smtClean="0"/>
              <a:t>‹#›</a:t>
            </a:fld>
            <a:endParaRPr lang="en-US"/>
          </a:p>
        </p:txBody>
      </p:sp>
    </p:spTree>
    <p:extLst>
      <p:ext uri="{BB962C8B-B14F-4D97-AF65-F5344CB8AC3E}">
        <p14:creationId xmlns:p14="http://schemas.microsoft.com/office/powerpoint/2010/main" val="131201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5A0D1342-22F7-415A-9608-BF04361E6CDF}" type="slidenum">
              <a:rPr lang="en-US" smtClean="0"/>
              <a:t>18</a:t>
            </a:fld>
            <a:endParaRPr lang="en-US"/>
          </a:p>
        </p:txBody>
      </p:sp>
    </p:spTree>
    <p:extLst>
      <p:ext uri="{BB962C8B-B14F-4D97-AF65-F5344CB8AC3E}">
        <p14:creationId xmlns:p14="http://schemas.microsoft.com/office/powerpoint/2010/main" val="283830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F8C824F-73BC-4A51-A1D5-E78271E65FDB}" type="datetimeFigureOut">
              <a:rPr lang="en-US" smtClean="0"/>
              <a:t>1/25/2023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BF5CACD-FE67-423E-AA07-E1A8BCFFB5BE}" type="slidenum">
              <a:rPr lang="en-US" smtClean="0"/>
              <a:t>‹#›</a:t>
            </a:fld>
            <a:endParaRPr lang="en-US"/>
          </a:p>
        </p:txBody>
      </p:sp>
    </p:spTree>
    <p:extLst>
      <p:ext uri="{BB962C8B-B14F-4D97-AF65-F5344CB8AC3E}">
        <p14:creationId xmlns:p14="http://schemas.microsoft.com/office/powerpoint/2010/main" val="216129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6F8C824F-73BC-4A51-A1D5-E78271E65FD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268186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6F8C824F-73BC-4A51-A1D5-E78271E65FD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18779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6F8C824F-73BC-4A51-A1D5-E78271E65FD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7338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6F8C824F-73BC-4A51-A1D5-E78271E65FD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105767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6F8C824F-73BC-4A51-A1D5-E78271E65FD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104872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6F8C824F-73BC-4A51-A1D5-E78271E65FDB}"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23716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6F8C824F-73BC-4A51-A1D5-E78271E65FDB}"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129009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C824F-73BC-4A51-A1D5-E78271E65FDB}"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5CACD-FE67-423E-AA07-E1A8BCFFB5BE}" type="slidenum">
              <a:rPr lang="en-US" smtClean="0"/>
              <a:t>‹#›</a:t>
            </a:fld>
            <a:endParaRPr lang="en-US"/>
          </a:p>
        </p:txBody>
      </p:sp>
    </p:spTree>
    <p:extLst>
      <p:ext uri="{BB962C8B-B14F-4D97-AF65-F5344CB8AC3E}">
        <p14:creationId xmlns:p14="http://schemas.microsoft.com/office/powerpoint/2010/main" val="1973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k-SK"/>
              <a:t>Upraviť štýly predlohy textu</a:t>
            </a:r>
          </a:p>
        </p:txBody>
      </p:sp>
      <p:sp>
        <p:nvSpPr>
          <p:cNvPr id="5" name="Date Placeholder 4"/>
          <p:cNvSpPr>
            <a:spLocks noGrp="1"/>
          </p:cNvSpPr>
          <p:nvPr>
            <p:ph type="dt" sz="half" idx="10"/>
          </p:nvPr>
        </p:nvSpPr>
        <p:spPr/>
        <p:txBody>
          <a:bodyPr/>
          <a:lstStyle/>
          <a:p>
            <a:fld id="{6F8C824F-73BC-4A51-A1D5-E78271E65FD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BF5CACD-FE67-423E-AA07-E1A8BCFFB5BE}" type="slidenum">
              <a:rPr lang="en-US" smtClean="0"/>
              <a:t>‹#›</a:t>
            </a:fld>
            <a:endParaRPr lang="en-US"/>
          </a:p>
        </p:txBody>
      </p:sp>
    </p:spTree>
    <p:extLst>
      <p:ext uri="{BB962C8B-B14F-4D97-AF65-F5344CB8AC3E}">
        <p14:creationId xmlns:p14="http://schemas.microsoft.com/office/powerpoint/2010/main" val="39153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F8C824F-73BC-4A51-A1D5-E78271E65FDB}" type="datetimeFigureOut">
              <a:rPr lang="en-US" smtClean="0"/>
              <a:t>1/25/2023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BF5CACD-FE67-423E-AA07-E1A8BCFFB5BE}" type="slidenum">
              <a:rPr lang="en-US" smtClean="0"/>
              <a:t>‹#›</a:t>
            </a:fld>
            <a:endParaRPr lang="en-US"/>
          </a:p>
        </p:txBody>
      </p:sp>
    </p:spTree>
    <p:extLst>
      <p:ext uri="{BB962C8B-B14F-4D97-AF65-F5344CB8AC3E}">
        <p14:creationId xmlns:p14="http://schemas.microsoft.com/office/powerpoint/2010/main" val="37655749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F8C824F-73BC-4A51-A1D5-E78271E65FDB}" type="datetimeFigureOut">
              <a:rPr lang="en-US" smtClean="0"/>
              <a:t>1/25/2023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BF5CACD-FE67-423E-AA07-E1A8BCFFB5BE}" type="slidenum">
              <a:rPr lang="en-US" smtClean="0"/>
              <a:t>‹#›</a:t>
            </a:fld>
            <a:endParaRPr lang="en-US"/>
          </a:p>
        </p:txBody>
      </p:sp>
    </p:spTree>
    <p:extLst>
      <p:ext uri="{BB962C8B-B14F-4D97-AF65-F5344CB8AC3E}">
        <p14:creationId xmlns:p14="http://schemas.microsoft.com/office/powerpoint/2010/main" val="32100615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5B307-0150-4056-85E8-405CA6F4BF63}"/>
              </a:ext>
            </a:extLst>
          </p:cNvPr>
          <p:cNvSpPr>
            <a:spLocks noGrp="1"/>
          </p:cNvSpPr>
          <p:nvPr>
            <p:ph type="ctrTitle"/>
          </p:nvPr>
        </p:nvSpPr>
        <p:spPr/>
        <p:txBody>
          <a:bodyPr/>
          <a:lstStyle/>
          <a:p>
            <a:r>
              <a:rPr lang="sk-SK" dirty="0" err="1"/>
              <a:t>Universal</a:t>
            </a:r>
            <a:r>
              <a:rPr lang="sk-SK" dirty="0"/>
              <a:t> </a:t>
            </a:r>
            <a:r>
              <a:rPr lang="sk-SK" dirty="0" err="1"/>
              <a:t>health</a:t>
            </a:r>
            <a:r>
              <a:rPr lang="sk-SK" dirty="0"/>
              <a:t> </a:t>
            </a:r>
            <a:r>
              <a:rPr lang="sk-SK" dirty="0" err="1"/>
              <a:t>care</a:t>
            </a:r>
            <a:r>
              <a:rPr lang="sk-SK" dirty="0"/>
              <a:t> (</a:t>
            </a:r>
            <a:r>
              <a:rPr lang="sk-SK" dirty="0" err="1"/>
              <a:t>coverage</a:t>
            </a:r>
            <a:r>
              <a:rPr lang="sk-SK" dirty="0"/>
              <a:t>) in Slovakia</a:t>
            </a:r>
            <a:endParaRPr lang="en-US" dirty="0"/>
          </a:p>
        </p:txBody>
      </p:sp>
      <p:sp>
        <p:nvSpPr>
          <p:cNvPr id="3" name="Podnadpis 2">
            <a:extLst>
              <a:ext uri="{FF2B5EF4-FFF2-40B4-BE49-F238E27FC236}">
                <a16:creationId xmlns:a16="http://schemas.microsoft.com/office/drawing/2014/main" id="{19A22D21-E4C9-4724-AB7A-DEB39BAD5A0C}"/>
              </a:ext>
            </a:extLst>
          </p:cNvPr>
          <p:cNvSpPr>
            <a:spLocks noGrp="1"/>
          </p:cNvSpPr>
          <p:nvPr>
            <p:ph type="subTitle" idx="1"/>
          </p:nvPr>
        </p:nvSpPr>
        <p:spPr>
          <a:xfrm>
            <a:off x="667512" y="5225142"/>
            <a:ext cx="9228201" cy="627653"/>
          </a:xfrm>
        </p:spPr>
        <p:txBody>
          <a:bodyPr/>
          <a:lstStyle/>
          <a:p>
            <a:r>
              <a:rPr lang="sk-SK" dirty="0"/>
              <a:t>Ing. Radovan Lapuník, MBA                                        2023</a:t>
            </a:r>
            <a:endParaRPr lang="en-US" dirty="0"/>
          </a:p>
        </p:txBody>
      </p:sp>
    </p:spTree>
    <p:extLst>
      <p:ext uri="{BB962C8B-B14F-4D97-AF65-F5344CB8AC3E}">
        <p14:creationId xmlns:p14="http://schemas.microsoft.com/office/powerpoint/2010/main" val="326466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DCA02-FCC8-4229-B914-5C9520AF26FC}"/>
              </a:ext>
            </a:extLst>
          </p:cNvPr>
          <p:cNvSpPr>
            <a:spLocks noGrp="1"/>
          </p:cNvSpPr>
          <p:nvPr>
            <p:ph type="title"/>
          </p:nvPr>
        </p:nvSpPr>
        <p:spPr>
          <a:xfrm>
            <a:off x="676656" y="251928"/>
            <a:ext cx="10772775" cy="1194318"/>
          </a:xfrm>
        </p:spPr>
        <p:txBody>
          <a:bodyPr/>
          <a:lstStyle/>
          <a:p>
            <a:r>
              <a:rPr lang="en-US" dirty="0"/>
              <a:t>Insurance payer/payer I</a:t>
            </a:r>
            <a:r>
              <a:rPr lang="sk-SK" dirty="0"/>
              <a:t>I.</a:t>
            </a:r>
            <a:endParaRPr lang="en-US" dirty="0"/>
          </a:p>
        </p:txBody>
      </p:sp>
      <p:sp>
        <p:nvSpPr>
          <p:cNvPr id="3" name="Zástupný objekt pre obsah 2">
            <a:extLst>
              <a:ext uri="{FF2B5EF4-FFF2-40B4-BE49-F238E27FC236}">
                <a16:creationId xmlns:a16="http://schemas.microsoft.com/office/drawing/2014/main" id="{F8D8FE79-F04C-467B-8FD5-4544AABEA75B}"/>
              </a:ext>
            </a:extLst>
          </p:cNvPr>
          <p:cNvSpPr>
            <a:spLocks noGrp="1"/>
          </p:cNvSpPr>
          <p:nvPr>
            <p:ph idx="1"/>
          </p:nvPr>
        </p:nvSpPr>
        <p:spPr>
          <a:xfrm>
            <a:off x="676656" y="1203649"/>
            <a:ext cx="10753725" cy="4574217"/>
          </a:xfrm>
        </p:spPr>
        <p:txBody>
          <a:bodyPr/>
          <a:lstStyle/>
          <a:p>
            <a:r>
              <a:rPr lang="sk-SK" dirty="0"/>
              <a:t>State </a:t>
            </a:r>
            <a:r>
              <a:rPr lang="sk-SK" dirty="0" err="1"/>
              <a:t>insured</a:t>
            </a:r>
            <a:r>
              <a:rPr lang="sk-SK" dirty="0"/>
              <a:t> </a:t>
            </a:r>
            <a:r>
              <a:rPr lang="sk-SK" dirty="0" err="1"/>
              <a:t>persons</a:t>
            </a:r>
            <a:r>
              <a:rPr lang="sk-SK" dirty="0"/>
              <a:t> (state </a:t>
            </a:r>
            <a:r>
              <a:rPr lang="sk-SK" dirty="0" err="1"/>
              <a:t>budget</a:t>
            </a:r>
            <a:r>
              <a:rPr lang="sk-SK" dirty="0"/>
              <a:t> – </a:t>
            </a:r>
            <a:r>
              <a:rPr lang="sk-SK" dirty="0" err="1"/>
              <a:t>taxes</a:t>
            </a:r>
            <a:r>
              <a:rPr lang="sk-SK" dirty="0"/>
              <a:t>):</a:t>
            </a:r>
          </a:p>
          <a:p>
            <a:r>
              <a:rPr lang="sk-SK" dirty="0" err="1"/>
              <a:t>Until</a:t>
            </a:r>
            <a:r>
              <a:rPr lang="sk-SK" dirty="0"/>
              <a:t> 2019 </a:t>
            </a:r>
            <a:r>
              <a:rPr lang="sk-SK" dirty="0" err="1"/>
              <a:t>between</a:t>
            </a:r>
            <a:r>
              <a:rPr lang="sk-SK" dirty="0"/>
              <a:t> 3-5% of </a:t>
            </a:r>
            <a:r>
              <a:rPr lang="sk-SK" dirty="0" err="1"/>
              <a:t>the</a:t>
            </a:r>
            <a:r>
              <a:rPr lang="sk-SK" dirty="0"/>
              <a:t> </a:t>
            </a:r>
            <a:r>
              <a:rPr lang="sk-SK" dirty="0" err="1"/>
              <a:t>average</a:t>
            </a:r>
            <a:r>
              <a:rPr lang="sk-SK" dirty="0"/>
              <a:t> </a:t>
            </a:r>
            <a:r>
              <a:rPr lang="sk-SK" dirty="0" err="1"/>
              <a:t>income</a:t>
            </a:r>
            <a:r>
              <a:rPr lang="sk-SK" dirty="0"/>
              <a:t> of </a:t>
            </a:r>
            <a:r>
              <a:rPr lang="sk-SK" dirty="0" err="1"/>
              <a:t>the</a:t>
            </a:r>
            <a:r>
              <a:rPr lang="sk-SK" dirty="0"/>
              <a:t> country in </a:t>
            </a:r>
            <a:r>
              <a:rPr lang="sk-SK" dirty="0" err="1"/>
              <a:t>the</a:t>
            </a:r>
            <a:r>
              <a:rPr lang="sk-SK" dirty="0"/>
              <a:t> </a:t>
            </a:r>
            <a:r>
              <a:rPr lang="sk-SK" dirty="0" err="1"/>
              <a:t>previous</a:t>
            </a:r>
            <a:r>
              <a:rPr lang="sk-SK" dirty="0"/>
              <a:t> </a:t>
            </a:r>
            <a:r>
              <a:rPr lang="sk-SK" dirty="0" err="1"/>
              <a:t>year</a:t>
            </a:r>
            <a:r>
              <a:rPr lang="sk-SK" dirty="0"/>
              <a:t>. </a:t>
            </a:r>
            <a:r>
              <a:rPr lang="sk-SK" dirty="0" err="1"/>
              <a:t>Since</a:t>
            </a:r>
            <a:r>
              <a:rPr lang="sk-SK" dirty="0"/>
              <a:t> 2020 </a:t>
            </a:r>
            <a:r>
              <a:rPr lang="sk-SK" dirty="0" err="1"/>
              <a:t>is</a:t>
            </a:r>
            <a:r>
              <a:rPr lang="sk-SK" dirty="0"/>
              <a:t> </a:t>
            </a:r>
            <a:r>
              <a:rPr lang="sk-SK" dirty="0" err="1"/>
              <a:t>the</a:t>
            </a:r>
            <a:r>
              <a:rPr lang="sk-SK" dirty="0"/>
              <a:t> </a:t>
            </a:r>
            <a:r>
              <a:rPr lang="en-US" dirty="0"/>
              <a:t>payment of the insurance state determined "operatively" by the law on the state budget</a:t>
            </a:r>
            <a:r>
              <a:rPr lang="sk-SK" dirty="0"/>
              <a:t>. </a:t>
            </a:r>
          </a:p>
          <a:p>
            <a:endParaRPr lang="sk-SK" dirty="0"/>
          </a:p>
          <a:p>
            <a:endParaRPr lang="en-US" dirty="0"/>
          </a:p>
        </p:txBody>
      </p:sp>
      <p:pic>
        <p:nvPicPr>
          <p:cNvPr id="5" name="Obrázok 4">
            <a:extLst>
              <a:ext uri="{FF2B5EF4-FFF2-40B4-BE49-F238E27FC236}">
                <a16:creationId xmlns:a16="http://schemas.microsoft.com/office/drawing/2014/main" id="{8762779F-D5B5-4F59-906E-DF73E1D6BDAD}"/>
              </a:ext>
            </a:extLst>
          </p:cNvPr>
          <p:cNvPicPr>
            <a:picLocks noChangeAspect="1"/>
          </p:cNvPicPr>
          <p:nvPr/>
        </p:nvPicPr>
        <p:blipFill>
          <a:blip r:embed="rId2"/>
          <a:stretch>
            <a:fillRect/>
          </a:stretch>
        </p:blipFill>
        <p:spPr>
          <a:xfrm>
            <a:off x="2197419" y="2668554"/>
            <a:ext cx="7797161" cy="3686524"/>
          </a:xfrm>
          <a:prstGeom prst="rect">
            <a:avLst/>
          </a:prstGeom>
        </p:spPr>
      </p:pic>
    </p:spTree>
    <p:extLst>
      <p:ext uri="{BB962C8B-B14F-4D97-AF65-F5344CB8AC3E}">
        <p14:creationId xmlns:p14="http://schemas.microsoft.com/office/powerpoint/2010/main" val="263667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a:extLst>
              <a:ext uri="{FF2B5EF4-FFF2-40B4-BE49-F238E27FC236}">
                <a16:creationId xmlns:a16="http://schemas.microsoft.com/office/drawing/2014/main" id="{2FBDEEF4-1E4E-4F57-9939-28775DB28DD0}"/>
              </a:ext>
            </a:extLst>
          </p:cNvPr>
          <p:cNvPicPr>
            <a:picLocks noGrp="1" noChangeAspect="1"/>
          </p:cNvPicPr>
          <p:nvPr>
            <p:ph idx="1"/>
          </p:nvPr>
        </p:nvPicPr>
        <p:blipFill>
          <a:blip r:embed="rId2"/>
          <a:stretch>
            <a:fillRect/>
          </a:stretch>
        </p:blipFill>
        <p:spPr>
          <a:xfrm>
            <a:off x="78828" y="2927423"/>
            <a:ext cx="6539366" cy="3930577"/>
          </a:xfrm>
          <a:prstGeom prst="rect">
            <a:avLst/>
          </a:prstGeom>
        </p:spPr>
      </p:pic>
      <p:pic>
        <p:nvPicPr>
          <p:cNvPr id="5" name="Obrázok 4">
            <a:extLst>
              <a:ext uri="{FF2B5EF4-FFF2-40B4-BE49-F238E27FC236}">
                <a16:creationId xmlns:a16="http://schemas.microsoft.com/office/drawing/2014/main" id="{947EB552-EF4E-49A4-A8FF-B5482C329F1A}"/>
              </a:ext>
            </a:extLst>
          </p:cNvPr>
          <p:cNvPicPr>
            <a:picLocks noChangeAspect="1"/>
          </p:cNvPicPr>
          <p:nvPr/>
        </p:nvPicPr>
        <p:blipFill>
          <a:blip r:embed="rId3"/>
          <a:stretch>
            <a:fillRect/>
          </a:stretch>
        </p:blipFill>
        <p:spPr>
          <a:xfrm>
            <a:off x="6096000" y="0"/>
            <a:ext cx="6096000" cy="3827721"/>
          </a:xfrm>
          <a:prstGeom prst="rect">
            <a:avLst/>
          </a:prstGeom>
        </p:spPr>
      </p:pic>
      <p:pic>
        <p:nvPicPr>
          <p:cNvPr id="3" name="Obrázok 2">
            <a:extLst>
              <a:ext uri="{FF2B5EF4-FFF2-40B4-BE49-F238E27FC236}">
                <a16:creationId xmlns:a16="http://schemas.microsoft.com/office/drawing/2014/main" id="{9FCDA5DF-35C4-4E3C-AC5F-DE9175867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7" y="24099"/>
            <a:ext cx="5118323" cy="2878331"/>
          </a:xfrm>
          <a:prstGeom prst="rect">
            <a:avLst/>
          </a:prstGeom>
        </p:spPr>
      </p:pic>
      <p:sp>
        <p:nvSpPr>
          <p:cNvPr id="6" name="BlokTextu 5">
            <a:extLst>
              <a:ext uri="{FF2B5EF4-FFF2-40B4-BE49-F238E27FC236}">
                <a16:creationId xmlns:a16="http://schemas.microsoft.com/office/drawing/2014/main" id="{DA8EC78E-D139-46BA-B5B7-6DD0630FEC70}"/>
              </a:ext>
            </a:extLst>
          </p:cNvPr>
          <p:cNvSpPr txBox="1"/>
          <p:nvPr/>
        </p:nvSpPr>
        <p:spPr>
          <a:xfrm>
            <a:off x="7566966" y="4469364"/>
            <a:ext cx="3676262" cy="1477328"/>
          </a:xfrm>
          <a:prstGeom prst="rect">
            <a:avLst/>
          </a:prstGeom>
          <a:noFill/>
        </p:spPr>
        <p:txBody>
          <a:bodyPr wrap="square" rtlCol="0">
            <a:spAutoFit/>
          </a:bodyPr>
          <a:lstStyle/>
          <a:p>
            <a:r>
              <a:rPr lang="sk-SK" dirty="0"/>
              <a:t>- </a:t>
            </a:r>
            <a:r>
              <a:rPr lang="en-US" dirty="0"/>
              <a:t>Around 80 % of health spending is publicly financed,</a:t>
            </a:r>
            <a:r>
              <a:rPr lang="sk-SK" dirty="0"/>
              <a:t> </a:t>
            </a:r>
            <a:r>
              <a:rPr lang="en-US" dirty="0"/>
              <a:t>and out-of-pocket payments accounted for almost 20 % of health</a:t>
            </a:r>
            <a:r>
              <a:rPr lang="sk-SK" dirty="0"/>
              <a:t> </a:t>
            </a:r>
            <a:r>
              <a:rPr lang="en-US" dirty="0"/>
              <a:t>expenditure in 2019 compared to 15.4 % in the EU.</a:t>
            </a:r>
          </a:p>
        </p:txBody>
      </p:sp>
    </p:spTree>
    <p:extLst>
      <p:ext uri="{BB962C8B-B14F-4D97-AF65-F5344CB8AC3E}">
        <p14:creationId xmlns:p14="http://schemas.microsoft.com/office/powerpoint/2010/main" val="186063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a:extLst>
              <a:ext uri="{FF2B5EF4-FFF2-40B4-BE49-F238E27FC236}">
                <a16:creationId xmlns:a16="http://schemas.microsoft.com/office/drawing/2014/main" id="{DB53799F-1C12-4EBF-80D1-14B36991CC92}"/>
              </a:ext>
            </a:extLst>
          </p:cNvPr>
          <p:cNvPicPr>
            <a:picLocks noGrp="1" noChangeAspect="1"/>
          </p:cNvPicPr>
          <p:nvPr>
            <p:ph idx="1"/>
          </p:nvPr>
        </p:nvPicPr>
        <p:blipFill>
          <a:blip r:embed="rId2"/>
          <a:stretch>
            <a:fillRect/>
          </a:stretch>
        </p:blipFill>
        <p:spPr>
          <a:xfrm>
            <a:off x="676275" y="1007706"/>
            <a:ext cx="10753725" cy="3714903"/>
          </a:xfrm>
          <a:prstGeom prst="rect">
            <a:avLst/>
          </a:prstGeom>
        </p:spPr>
      </p:pic>
      <p:pic>
        <p:nvPicPr>
          <p:cNvPr id="6" name="Obrázok 5">
            <a:extLst>
              <a:ext uri="{FF2B5EF4-FFF2-40B4-BE49-F238E27FC236}">
                <a16:creationId xmlns:a16="http://schemas.microsoft.com/office/drawing/2014/main" id="{8FFB499C-65E7-476C-A92E-C3CC5B7D1247}"/>
              </a:ext>
            </a:extLst>
          </p:cNvPr>
          <p:cNvPicPr>
            <a:picLocks noChangeAspect="1"/>
          </p:cNvPicPr>
          <p:nvPr/>
        </p:nvPicPr>
        <p:blipFill>
          <a:blip r:embed="rId3"/>
          <a:stretch>
            <a:fillRect/>
          </a:stretch>
        </p:blipFill>
        <p:spPr>
          <a:xfrm>
            <a:off x="938941" y="503126"/>
            <a:ext cx="10576784" cy="5999224"/>
          </a:xfrm>
          <a:prstGeom prst="rect">
            <a:avLst/>
          </a:prstGeom>
        </p:spPr>
      </p:pic>
    </p:spTree>
    <p:extLst>
      <p:ext uri="{BB962C8B-B14F-4D97-AF65-F5344CB8AC3E}">
        <p14:creationId xmlns:p14="http://schemas.microsoft.com/office/powerpoint/2010/main" val="133223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2883-2813-4F8C-808A-4BEAB9560395}"/>
              </a:ext>
            </a:extLst>
          </p:cNvPr>
          <p:cNvSpPr>
            <a:spLocks noGrp="1"/>
          </p:cNvSpPr>
          <p:nvPr>
            <p:ph type="title"/>
          </p:nvPr>
        </p:nvSpPr>
        <p:spPr>
          <a:xfrm>
            <a:off x="667130" y="251036"/>
            <a:ext cx="10772775" cy="1658198"/>
          </a:xfrm>
        </p:spPr>
        <p:txBody>
          <a:bodyPr/>
          <a:lstStyle/>
          <a:p>
            <a:r>
              <a:rPr lang="sk-SK" dirty="0" err="1"/>
              <a:t>Problems</a:t>
            </a:r>
            <a:r>
              <a:rPr lang="sk-SK" dirty="0"/>
              <a:t> of </a:t>
            </a:r>
            <a:r>
              <a:rPr lang="sk-SK" dirty="0" err="1"/>
              <a:t>the</a:t>
            </a:r>
            <a:r>
              <a:rPr lang="sk-SK" dirty="0"/>
              <a:t> UHC in Slovakia I.</a:t>
            </a:r>
            <a:endParaRPr lang="en-US" dirty="0"/>
          </a:p>
        </p:txBody>
      </p:sp>
      <p:sp>
        <p:nvSpPr>
          <p:cNvPr id="3" name="Zástupný objekt pre obsah 2">
            <a:extLst>
              <a:ext uri="{FF2B5EF4-FFF2-40B4-BE49-F238E27FC236}">
                <a16:creationId xmlns:a16="http://schemas.microsoft.com/office/drawing/2014/main" id="{DFEB6F9C-A264-4E07-9741-F36043466641}"/>
              </a:ext>
            </a:extLst>
          </p:cNvPr>
          <p:cNvSpPr>
            <a:spLocks noGrp="1"/>
          </p:cNvSpPr>
          <p:nvPr>
            <p:ph idx="1"/>
          </p:nvPr>
        </p:nvSpPr>
        <p:spPr>
          <a:xfrm>
            <a:off x="676656" y="1483568"/>
            <a:ext cx="10753725" cy="4739950"/>
          </a:xfrm>
        </p:spPr>
        <p:txBody>
          <a:bodyPr>
            <a:normAutofit fontScale="92500"/>
          </a:bodyPr>
          <a:lstStyle/>
          <a:p>
            <a:pPr>
              <a:buFontTx/>
              <a:buChar char="-"/>
            </a:pPr>
            <a:r>
              <a:rPr lang="en-US" dirty="0"/>
              <a:t>The scope of healthcare to which a citizen is entitled from the public health insurance is defined very broadly in Slovakia.</a:t>
            </a:r>
            <a:r>
              <a:rPr lang="sk-SK" dirty="0"/>
              <a:t> </a:t>
            </a:r>
            <a:r>
              <a:rPr lang="en-US" dirty="0"/>
              <a:t>Many countries, mainly those with a public health insurance system similar to Slovakia, have a </a:t>
            </a:r>
            <a:r>
              <a:rPr lang="en-US" b="1" dirty="0"/>
              <a:t>definition of a so-called basic healthcare package </a:t>
            </a:r>
            <a:r>
              <a:rPr lang="en-US" dirty="0"/>
              <a:t>which clearly states what the patients are entitled to.</a:t>
            </a:r>
            <a:r>
              <a:rPr lang="sk-SK" dirty="0"/>
              <a:t> </a:t>
            </a:r>
            <a:r>
              <a:rPr lang="sk-SK" dirty="0" err="1"/>
              <a:t>Any</a:t>
            </a:r>
            <a:r>
              <a:rPr lang="sk-SK" dirty="0"/>
              <a:t> </a:t>
            </a:r>
            <a:r>
              <a:rPr lang="sk-SK" dirty="0" err="1"/>
              <a:t>changes</a:t>
            </a:r>
            <a:r>
              <a:rPr lang="sk-SK" dirty="0"/>
              <a:t> in </a:t>
            </a:r>
            <a:r>
              <a:rPr lang="sk-SK" dirty="0" err="1"/>
              <a:t>definition</a:t>
            </a:r>
            <a:r>
              <a:rPr lang="sk-SK" dirty="0"/>
              <a:t> of </a:t>
            </a:r>
            <a:r>
              <a:rPr lang="sk-SK" dirty="0" err="1"/>
              <a:t>the</a:t>
            </a:r>
            <a:r>
              <a:rPr lang="sk-SK" dirty="0"/>
              <a:t> „</a:t>
            </a:r>
            <a:r>
              <a:rPr lang="sk-SK" dirty="0" err="1"/>
              <a:t>free</a:t>
            </a:r>
            <a:r>
              <a:rPr lang="sk-SK" dirty="0"/>
              <a:t>“ </a:t>
            </a:r>
            <a:r>
              <a:rPr lang="sk-SK" dirty="0" err="1"/>
              <a:t>health</a:t>
            </a:r>
            <a:r>
              <a:rPr lang="sk-SK" dirty="0"/>
              <a:t> </a:t>
            </a:r>
            <a:r>
              <a:rPr lang="sk-SK" dirty="0" err="1"/>
              <a:t>care</a:t>
            </a:r>
            <a:r>
              <a:rPr lang="sk-SK" dirty="0"/>
              <a:t> </a:t>
            </a:r>
            <a:r>
              <a:rPr lang="sk-SK" dirty="0" err="1"/>
              <a:t>financed</a:t>
            </a:r>
            <a:r>
              <a:rPr lang="sk-SK" dirty="0"/>
              <a:t> by PHI are </a:t>
            </a:r>
            <a:r>
              <a:rPr lang="sk-SK" dirty="0" err="1"/>
              <a:t>limited</a:t>
            </a:r>
            <a:r>
              <a:rPr lang="sk-SK" dirty="0"/>
              <a:t> to </a:t>
            </a:r>
            <a:r>
              <a:rPr lang="sk-SK" dirty="0" err="1"/>
              <a:t>changes</a:t>
            </a:r>
            <a:r>
              <a:rPr lang="sk-SK" dirty="0"/>
              <a:t> of </a:t>
            </a:r>
            <a:r>
              <a:rPr lang="sk-SK" dirty="0" err="1"/>
              <a:t>constitution</a:t>
            </a:r>
            <a:r>
              <a:rPr lang="sk-SK" dirty="0"/>
              <a:t>. </a:t>
            </a:r>
          </a:p>
          <a:p>
            <a:pPr>
              <a:buFontTx/>
              <a:buChar char="-"/>
            </a:pPr>
            <a:r>
              <a:rPr lang="sk-SK" dirty="0"/>
              <a:t> </a:t>
            </a:r>
            <a:r>
              <a:rPr lang="sk-SK" dirty="0" err="1"/>
              <a:t>Because</a:t>
            </a:r>
            <a:r>
              <a:rPr lang="sk-SK" dirty="0"/>
              <a:t> of </a:t>
            </a:r>
            <a:r>
              <a:rPr lang="sk-SK" dirty="0" err="1"/>
              <a:t>limited</a:t>
            </a:r>
            <a:r>
              <a:rPr lang="sk-SK" dirty="0"/>
              <a:t> PHI </a:t>
            </a:r>
            <a:r>
              <a:rPr lang="sk-SK" dirty="0" err="1"/>
              <a:t>budget</a:t>
            </a:r>
            <a:r>
              <a:rPr lang="sk-SK" dirty="0"/>
              <a:t> </a:t>
            </a:r>
            <a:r>
              <a:rPr lang="en-US" dirty="0"/>
              <a:t>here is substantial cost-sharing through a</a:t>
            </a:r>
            <a:r>
              <a:rPr lang="sk-SK" dirty="0"/>
              <a:t> </a:t>
            </a:r>
            <a:r>
              <a:rPr lang="en-US" dirty="0"/>
              <a:t>system of user fees for certain health services, as well</a:t>
            </a:r>
            <a:r>
              <a:rPr lang="sk-SK" dirty="0"/>
              <a:t> </a:t>
            </a:r>
            <a:r>
              <a:rPr lang="en-US" dirty="0"/>
              <a:t>as co-payments for outpatient medicines</a:t>
            </a:r>
            <a:r>
              <a:rPr lang="sk-SK" dirty="0"/>
              <a:t> (OECD)</a:t>
            </a:r>
            <a:r>
              <a:rPr lang="en-US" dirty="0"/>
              <a:t>.</a:t>
            </a:r>
            <a:r>
              <a:rPr lang="sk-SK" dirty="0"/>
              <a:t> </a:t>
            </a:r>
            <a:r>
              <a:rPr lang="sk-SK" dirty="0" err="1"/>
              <a:t>Dentist</a:t>
            </a:r>
            <a:r>
              <a:rPr lang="sk-SK" dirty="0"/>
              <a:t> </a:t>
            </a:r>
            <a:r>
              <a:rPr lang="sk-SK" dirty="0" err="1"/>
              <a:t>services</a:t>
            </a:r>
            <a:r>
              <a:rPr lang="sk-SK" dirty="0"/>
              <a:t> are </a:t>
            </a:r>
            <a:r>
              <a:rPr lang="sk-SK" dirty="0" err="1"/>
              <a:t>only</a:t>
            </a:r>
            <a:r>
              <a:rPr lang="sk-SK" dirty="0"/>
              <a:t> </a:t>
            </a:r>
            <a:r>
              <a:rPr lang="sk-SK" dirty="0" err="1"/>
              <a:t>partialy</a:t>
            </a:r>
            <a:r>
              <a:rPr lang="sk-SK" dirty="0"/>
              <a:t> </a:t>
            </a:r>
            <a:r>
              <a:rPr lang="sk-SK" dirty="0" err="1"/>
              <a:t>covere</a:t>
            </a:r>
            <a:r>
              <a:rPr lang="sk-SK" dirty="0"/>
              <a:t> by PHI (</a:t>
            </a:r>
            <a:r>
              <a:rPr lang="sk-SK" dirty="0" err="1"/>
              <a:t>doctors</a:t>
            </a:r>
            <a:r>
              <a:rPr lang="sk-SK" dirty="0"/>
              <a:t> </a:t>
            </a:r>
            <a:r>
              <a:rPr lang="sk-SK" dirty="0" err="1"/>
              <a:t>appointment</a:t>
            </a:r>
            <a:r>
              <a:rPr lang="sk-SK" dirty="0"/>
              <a:t>, </a:t>
            </a:r>
            <a:r>
              <a:rPr lang="sk-SK" dirty="0" err="1"/>
              <a:t>screening</a:t>
            </a:r>
            <a:r>
              <a:rPr lang="sk-SK" dirty="0"/>
              <a:t>, </a:t>
            </a:r>
            <a:r>
              <a:rPr lang="sk-SK" dirty="0" err="1"/>
              <a:t>basic</a:t>
            </a:r>
            <a:r>
              <a:rPr lang="sk-SK" dirty="0"/>
              <a:t> </a:t>
            </a:r>
            <a:r>
              <a:rPr lang="sk-SK" dirty="0" err="1"/>
              <a:t>services</a:t>
            </a:r>
            <a:r>
              <a:rPr lang="sk-SK" dirty="0"/>
              <a:t>).</a:t>
            </a:r>
          </a:p>
          <a:p>
            <a:pPr>
              <a:buFontTx/>
              <a:buChar char="-"/>
            </a:pPr>
            <a:r>
              <a:rPr lang="sk-SK" dirty="0"/>
              <a:t> </a:t>
            </a:r>
            <a:r>
              <a:rPr lang="sk-SK" dirty="0" err="1"/>
              <a:t>Limited</a:t>
            </a:r>
            <a:r>
              <a:rPr lang="sk-SK" dirty="0"/>
              <a:t> PHI </a:t>
            </a:r>
            <a:r>
              <a:rPr lang="sk-SK" dirty="0" err="1"/>
              <a:t>budget</a:t>
            </a:r>
            <a:r>
              <a:rPr lang="sk-SK" dirty="0"/>
              <a:t> </a:t>
            </a:r>
            <a:r>
              <a:rPr lang="sk-SK" dirty="0" err="1"/>
              <a:t>allows</a:t>
            </a:r>
            <a:r>
              <a:rPr lang="sk-SK" dirty="0"/>
              <a:t> </a:t>
            </a:r>
            <a:r>
              <a:rPr lang="sk-SK" dirty="0" err="1"/>
              <a:t>insurance</a:t>
            </a:r>
            <a:r>
              <a:rPr lang="sk-SK" dirty="0"/>
              <a:t> </a:t>
            </a:r>
            <a:r>
              <a:rPr lang="sk-SK" dirty="0" err="1"/>
              <a:t>companies</a:t>
            </a:r>
            <a:r>
              <a:rPr lang="sk-SK" dirty="0"/>
              <a:t> to </a:t>
            </a:r>
            <a:r>
              <a:rPr lang="sk-SK" dirty="0" err="1"/>
              <a:t>sign</a:t>
            </a:r>
            <a:r>
              <a:rPr lang="sk-SK" dirty="0"/>
              <a:t> a </a:t>
            </a:r>
            <a:r>
              <a:rPr lang="sk-SK" dirty="0" err="1"/>
              <a:t>contract</a:t>
            </a:r>
            <a:r>
              <a:rPr lang="sk-SK" dirty="0"/>
              <a:t> </a:t>
            </a:r>
            <a:r>
              <a:rPr lang="sk-SK" dirty="0" err="1"/>
              <a:t>only</a:t>
            </a:r>
            <a:r>
              <a:rPr lang="sk-SK" dirty="0"/>
              <a:t> </a:t>
            </a:r>
            <a:r>
              <a:rPr lang="sk-SK" dirty="0" err="1"/>
              <a:t>with</a:t>
            </a:r>
            <a:r>
              <a:rPr lang="sk-SK" dirty="0"/>
              <a:t> </a:t>
            </a:r>
            <a:r>
              <a:rPr lang="sk-SK" dirty="0" err="1"/>
              <a:t>limited</a:t>
            </a:r>
            <a:r>
              <a:rPr lang="sk-SK" dirty="0"/>
              <a:t> </a:t>
            </a:r>
            <a:r>
              <a:rPr lang="sk-SK" dirty="0" err="1"/>
              <a:t>health</a:t>
            </a:r>
            <a:r>
              <a:rPr lang="sk-SK" dirty="0"/>
              <a:t> </a:t>
            </a:r>
            <a:r>
              <a:rPr lang="sk-SK" dirty="0" err="1"/>
              <a:t>care</a:t>
            </a:r>
            <a:r>
              <a:rPr lang="sk-SK" dirty="0"/>
              <a:t> </a:t>
            </a:r>
            <a:r>
              <a:rPr lang="sk-SK" dirty="0" err="1"/>
              <a:t>provider</a:t>
            </a:r>
            <a:r>
              <a:rPr lang="sk-SK" dirty="0"/>
              <a:t> (</a:t>
            </a:r>
            <a:r>
              <a:rPr lang="sk-SK" dirty="0" err="1"/>
              <a:t>public</a:t>
            </a:r>
            <a:r>
              <a:rPr lang="sk-SK" dirty="0"/>
              <a:t> minimum </a:t>
            </a:r>
            <a:r>
              <a:rPr lang="sk-SK" dirty="0" err="1"/>
              <a:t>provider</a:t>
            </a:r>
            <a:r>
              <a:rPr lang="sk-SK" dirty="0"/>
              <a:t> </a:t>
            </a:r>
            <a:r>
              <a:rPr lang="sk-SK" dirty="0" err="1"/>
              <a:t>network</a:t>
            </a:r>
            <a:r>
              <a:rPr lang="sk-SK" dirty="0"/>
              <a:t> – </a:t>
            </a:r>
            <a:r>
              <a:rPr lang="sk-SK" dirty="0" err="1"/>
              <a:t>hospitals</a:t>
            </a:r>
            <a:r>
              <a:rPr lang="sk-SK" dirty="0"/>
              <a:t>, </a:t>
            </a:r>
            <a:r>
              <a:rPr lang="sk-SK" dirty="0" err="1"/>
              <a:t>general</a:t>
            </a:r>
            <a:r>
              <a:rPr lang="sk-SK" dirty="0"/>
              <a:t> </a:t>
            </a:r>
            <a:r>
              <a:rPr lang="sk-SK" dirty="0" err="1"/>
              <a:t>physicians</a:t>
            </a:r>
            <a:r>
              <a:rPr lang="sk-SK" dirty="0"/>
              <a:t>, </a:t>
            </a:r>
            <a:r>
              <a:rPr lang="sk-SK" dirty="0" err="1"/>
              <a:t>doctors</a:t>
            </a:r>
            <a:r>
              <a:rPr lang="sk-SK" dirty="0"/>
              <a:t> </a:t>
            </a:r>
            <a:r>
              <a:rPr lang="sk-SK" dirty="0" err="1"/>
              <a:t>specialists</a:t>
            </a:r>
            <a:r>
              <a:rPr lang="sk-SK" dirty="0"/>
              <a:t> etc.). </a:t>
            </a:r>
            <a:r>
              <a:rPr lang="sk-SK" dirty="0" err="1"/>
              <a:t>Free</a:t>
            </a:r>
            <a:r>
              <a:rPr lang="sk-SK" dirty="0"/>
              <a:t> </a:t>
            </a:r>
            <a:r>
              <a:rPr lang="sk-SK" dirty="0" err="1"/>
              <a:t>choice</a:t>
            </a:r>
            <a:r>
              <a:rPr lang="sk-SK" dirty="0"/>
              <a:t>?</a:t>
            </a:r>
          </a:p>
          <a:p>
            <a:pPr>
              <a:buFontTx/>
              <a:buChar char="-"/>
            </a:pPr>
            <a:r>
              <a:rPr lang="sk-SK" b="1" dirty="0"/>
              <a:t> </a:t>
            </a:r>
            <a:r>
              <a:rPr lang="sk-SK" b="1" dirty="0" err="1"/>
              <a:t>Health</a:t>
            </a:r>
            <a:r>
              <a:rPr lang="sk-SK" b="1" dirty="0"/>
              <a:t> </a:t>
            </a:r>
            <a:r>
              <a:rPr lang="sk-SK" b="1" dirty="0" err="1"/>
              <a:t>care</a:t>
            </a:r>
            <a:r>
              <a:rPr lang="sk-SK" b="1" dirty="0"/>
              <a:t> </a:t>
            </a:r>
            <a:r>
              <a:rPr lang="sk-SK" b="1" dirty="0" err="1"/>
              <a:t>services</a:t>
            </a:r>
            <a:r>
              <a:rPr lang="sk-SK" b="1" dirty="0"/>
              <a:t> </a:t>
            </a:r>
            <a:r>
              <a:rPr lang="sk-SK" b="1" dirty="0" err="1"/>
              <a:t>financed</a:t>
            </a:r>
            <a:r>
              <a:rPr lang="sk-SK" b="1" dirty="0"/>
              <a:t> </a:t>
            </a:r>
            <a:r>
              <a:rPr lang="sk-SK" b="1" dirty="0" err="1"/>
              <a:t>from</a:t>
            </a:r>
            <a:r>
              <a:rPr lang="sk-SK" b="1" dirty="0"/>
              <a:t> PHI </a:t>
            </a:r>
            <a:r>
              <a:rPr lang="sk-SK" b="1" dirty="0" err="1"/>
              <a:t>vs</a:t>
            </a:r>
            <a:r>
              <a:rPr lang="sk-SK" b="1" dirty="0"/>
              <a:t> OOP (</a:t>
            </a:r>
            <a:r>
              <a:rPr lang="sk-SK" b="1" dirty="0" err="1"/>
              <a:t>out</a:t>
            </a:r>
            <a:r>
              <a:rPr lang="sk-SK" b="1" dirty="0"/>
              <a:t> of </a:t>
            </a:r>
            <a:r>
              <a:rPr lang="sk-SK" b="1" dirty="0" err="1"/>
              <a:t>pocket</a:t>
            </a:r>
            <a:r>
              <a:rPr lang="sk-SK" b="1" dirty="0"/>
              <a:t>)?</a:t>
            </a:r>
          </a:p>
          <a:p>
            <a:pPr marL="0" indent="0">
              <a:buNone/>
            </a:pPr>
            <a:r>
              <a:rPr lang="sk-SK" dirty="0"/>
              <a:t>- </a:t>
            </a:r>
            <a:r>
              <a:rPr lang="sk-SK" dirty="0" err="1"/>
              <a:t>Unpredictable</a:t>
            </a:r>
            <a:r>
              <a:rPr lang="sk-SK" dirty="0"/>
              <a:t> </a:t>
            </a:r>
            <a:r>
              <a:rPr lang="sk-SK" dirty="0" err="1"/>
              <a:t>amount</a:t>
            </a:r>
            <a:r>
              <a:rPr lang="sk-SK" dirty="0"/>
              <a:t> of </a:t>
            </a:r>
            <a:r>
              <a:rPr lang="sk-SK" dirty="0" err="1"/>
              <a:t>insurance</a:t>
            </a:r>
            <a:r>
              <a:rPr lang="sk-SK" dirty="0"/>
              <a:t> </a:t>
            </a:r>
            <a:r>
              <a:rPr lang="sk-SK" dirty="0" err="1"/>
              <a:t>payed</a:t>
            </a:r>
            <a:r>
              <a:rPr lang="sk-SK" dirty="0"/>
              <a:t> </a:t>
            </a:r>
            <a:r>
              <a:rPr lang="sk-SK" dirty="0" err="1"/>
              <a:t>for</a:t>
            </a:r>
            <a:r>
              <a:rPr lang="sk-SK" dirty="0"/>
              <a:t> </a:t>
            </a:r>
            <a:r>
              <a:rPr lang="sk-SK" dirty="0" err="1"/>
              <a:t>the</a:t>
            </a:r>
            <a:r>
              <a:rPr lang="sk-SK" dirty="0"/>
              <a:t> state </a:t>
            </a:r>
            <a:r>
              <a:rPr lang="sk-SK" dirty="0" err="1"/>
              <a:t>insured</a:t>
            </a:r>
            <a:r>
              <a:rPr lang="sk-SK" dirty="0"/>
              <a:t> </a:t>
            </a:r>
            <a:r>
              <a:rPr lang="sk-SK" dirty="0" err="1"/>
              <a:t>persons</a:t>
            </a:r>
            <a:r>
              <a:rPr lang="sk-SK" dirty="0"/>
              <a:t> (</a:t>
            </a:r>
            <a:r>
              <a:rPr lang="sk-SK" dirty="0" err="1"/>
              <a:t>since</a:t>
            </a:r>
            <a:r>
              <a:rPr lang="sk-SK" dirty="0"/>
              <a:t> 2020). </a:t>
            </a:r>
          </a:p>
          <a:p>
            <a:pPr>
              <a:buFontTx/>
              <a:buChar char="-"/>
            </a:pPr>
            <a:endParaRPr lang="sk-SK" dirty="0"/>
          </a:p>
          <a:p>
            <a:pPr marL="0" indent="0">
              <a:buNone/>
            </a:pPr>
            <a:endParaRPr lang="en-US" dirty="0"/>
          </a:p>
        </p:txBody>
      </p:sp>
    </p:spTree>
    <p:extLst>
      <p:ext uri="{BB962C8B-B14F-4D97-AF65-F5344CB8AC3E}">
        <p14:creationId xmlns:p14="http://schemas.microsoft.com/office/powerpoint/2010/main" val="300187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ED18E-A6AA-435D-B3EA-47A208A16517}"/>
              </a:ext>
            </a:extLst>
          </p:cNvPr>
          <p:cNvSpPr>
            <a:spLocks noGrp="1"/>
          </p:cNvSpPr>
          <p:nvPr>
            <p:ph type="title"/>
          </p:nvPr>
        </p:nvSpPr>
        <p:spPr>
          <a:xfrm>
            <a:off x="657224" y="499533"/>
            <a:ext cx="10772775" cy="1012026"/>
          </a:xfrm>
        </p:spPr>
        <p:txBody>
          <a:bodyPr/>
          <a:lstStyle/>
          <a:p>
            <a:r>
              <a:rPr lang="sk-SK" dirty="0" err="1"/>
              <a:t>Out</a:t>
            </a:r>
            <a:r>
              <a:rPr lang="sk-SK" dirty="0"/>
              <a:t> of </a:t>
            </a:r>
            <a:r>
              <a:rPr lang="sk-SK" dirty="0" err="1"/>
              <a:t>pocket</a:t>
            </a:r>
            <a:r>
              <a:rPr lang="sk-SK" dirty="0"/>
              <a:t> </a:t>
            </a:r>
            <a:r>
              <a:rPr lang="sk-SK" dirty="0" err="1"/>
              <a:t>spending</a:t>
            </a:r>
            <a:r>
              <a:rPr lang="sk-SK" dirty="0"/>
              <a:t> (OECD, 2021)</a:t>
            </a:r>
            <a:endParaRPr lang="en-US" dirty="0"/>
          </a:p>
        </p:txBody>
      </p:sp>
      <p:pic>
        <p:nvPicPr>
          <p:cNvPr id="15" name="Zástupný objekt pre obsah 14">
            <a:extLst>
              <a:ext uri="{FF2B5EF4-FFF2-40B4-BE49-F238E27FC236}">
                <a16:creationId xmlns:a16="http://schemas.microsoft.com/office/drawing/2014/main" id="{7424054C-27E5-4B73-AE90-875DDB42C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098" y="1698171"/>
            <a:ext cx="11367715" cy="4338735"/>
          </a:xfrm>
        </p:spPr>
      </p:pic>
    </p:spTree>
    <p:extLst>
      <p:ext uri="{BB962C8B-B14F-4D97-AF65-F5344CB8AC3E}">
        <p14:creationId xmlns:p14="http://schemas.microsoft.com/office/powerpoint/2010/main" val="10152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a:extLst>
              <a:ext uri="{FF2B5EF4-FFF2-40B4-BE49-F238E27FC236}">
                <a16:creationId xmlns:a16="http://schemas.microsoft.com/office/drawing/2014/main" id="{273E12F6-C7BE-4712-B5F0-03138981A3EA}"/>
              </a:ext>
            </a:extLst>
          </p:cNvPr>
          <p:cNvPicPr>
            <a:picLocks noGrp="1" noChangeAspect="1"/>
          </p:cNvPicPr>
          <p:nvPr>
            <p:ph idx="1"/>
          </p:nvPr>
        </p:nvPicPr>
        <p:blipFill>
          <a:blip r:embed="rId2"/>
          <a:stretch>
            <a:fillRect/>
          </a:stretch>
        </p:blipFill>
        <p:spPr>
          <a:xfrm>
            <a:off x="1418872" y="484919"/>
            <a:ext cx="9376646" cy="5635963"/>
          </a:xfrm>
          <a:prstGeom prst="rect">
            <a:avLst/>
          </a:prstGeom>
        </p:spPr>
      </p:pic>
    </p:spTree>
    <p:extLst>
      <p:ext uri="{BB962C8B-B14F-4D97-AF65-F5344CB8AC3E}">
        <p14:creationId xmlns:p14="http://schemas.microsoft.com/office/powerpoint/2010/main" val="329117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71E63-5501-496F-8D6E-767C5BE838DF}"/>
              </a:ext>
            </a:extLst>
          </p:cNvPr>
          <p:cNvSpPr>
            <a:spLocks noGrp="1"/>
          </p:cNvSpPr>
          <p:nvPr>
            <p:ph type="title"/>
          </p:nvPr>
        </p:nvSpPr>
        <p:spPr/>
        <p:txBody>
          <a:bodyPr/>
          <a:lstStyle/>
          <a:p>
            <a:r>
              <a:rPr lang="sk-SK" dirty="0" err="1"/>
              <a:t>Problems</a:t>
            </a:r>
            <a:r>
              <a:rPr lang="sk-SK" dirty="0"/>
              <a:t> of </a:t>
            </a:r>
            <a:r>
              <a:rPr lang="sk-SK" dirty="0" err="1"/>
              <a:t>the</a:t>
            </a:r>
            <a:r>
              <a:rPr lang="sk-SK" dirty="0"/>
              <a:t> UHC in Slovakia II.</a:t>
            </a:r>
            <a:endParaRPr lang="en-US" dirty="0"/>
          </a:p>
        </p:txBody>
      </p:sp>
      <p:sp>
        <p:nvSpPr>
          <p:cNvPr id="3" name="Zástupný objekt pre obsah 2">
            <a:extLst>
              <a:ext uri="{FF2B5EF4-FFF2-40B4-BE49-F238E27FC236}">
                <a16:creationId xmlns:a16="http://schemas.microsoft.com/office/drawing/2014/main" id="{6BD02098-5AD7-4BF3-B56A-1E8910ACDE97}"/>
              </a:ext>
            </a:extLst>
          </p:cNvPr>
          <p:cNvSpPr>
            <a:spLocks noGrp="1"/>
          </p:cNvSpPr>
          <p:nvPr>
            <p:ph idx="1"/>
          </p:nvPr>
        </p:nvSpPr>
        <p:spPr/>
        <p:txBody>
          <a:bodyPr>
            <a:normAutofit lnSpcReduction="10000"/>
          </a:bodyPr>
          <a:lstStyle/>
          <a:p>
            <a:pPr>
              <a:buFontTx/>
              <a:buChar char="-"/>
            </a:pPr>
            <a:r>
              <a:rPr lang="en-US" dirty="0"/>
              <a:t>Although </a:t>
            </a:r>
            <a:r>
              <a:rPr lang="en-US" dirty="0" err="1"/>
              <a:t>marginalised</a:t>
            </a:r>
            <a:r>
              <a:rPr lang="en-US" dirty="0"/>
              <a:t> communities are largely</a:t>
            </a:r>
            <a:r>
              <a:rPr lang="sk-SK" dirty="0"/>
              <a:t> </a:t>
            </a:r>
            <a:r>
              <a:rPr lang="en-US" dirty="0"/>
              <a:t>state-insured, they still face barriers accessing care</a:t>
            </a:r>
            <a:r>
              <a:rPr lang="sk-SK" dirty="0"/>
              <a:t> (</a:t>
            </a:r>
            <a:r>
              <a:rPr lang="sk-SK" dirty="0" err="1"/>
              <a:t>geography</a:t>
            </a:r>
            <a:r>
              <a:rPr lang="sk-SK" dirty="0"/>
              <a:t>, </a:t>
            </a:r>
            <a:r>
              <a:rPr lang="sk-SK" dirty="0" err="1"/>
              <a:t>sociology</a:t>
            </a:r>
            <a:r>
              <a:rPr lang="sk-SK" dirty="0"/>
              <a:t>)</a:t>
            </a:r>
            <a:r>
              <a:rPr lang="en-US" dirty="0"/>
              <a:t>.</a:t>
            </a:r>
            <a:r>
              <a:rPr lang="sk-SK" dirty="0"/>
              <a:t> </a:t>
            </a:r>
            <a:r>
              <a:rPr lang="en-US" b="1" dirty="0"/>
              <a:t>Roma communities account for about 8 % </a:t>
            </a:r>
            <a:r>
              <a:rPr lang="en-US" dirty="0"/>
              <a:t>of people</a:t>
            </a:r>
            <a:r>
              <a:rPr lang="sk-SK" dirty="0"/>
              <a:t> </a:t>
            </a:r>
            <a:r>
              <a:rPr lang="en-US" dirty="0"/>
              <a:t>in Slovakia, and their health status is </a:t>
            </a:r>
            <a:r>
              <a:rPr lang="en-US" dirty="0" err="1"/>
              <a:t>recognised</a:t>
            </a:r>
            <a:r>
              <a:rPr lang="sk-SK" dirty="0"/>
              <a:t> </a:t>
            </a:r>
            <a:r>
              <a:rPr lang="en-US" dirty="0"/>
              <a:t>to be worse than that of the general population</a:t>
            </a:r>
            <a:r>
              <a:rPr lang="sk-SK" dirty="0"/>
              <a:t> (OECD) – </a:t>
            </a:r>
            <a:r>
              <a:rPr lang="sk-SK" dirty="0" err="1"/>
              <a:t>lower</a:t>
            </a:r>
            <a:r>
              <a:rPr lang="sk-SK" dirty="0"/>
              <a:t> </a:t>
            </a:r>
            <a:r>
              <a:rPr lang="sk-SK" dirty="0" err="1"/>
              <a:t>life</a:t>
            </a:r>
            <a:r>
              <a:rPr lang="sk-SK" dirty="0"/>
              <a:t> </a:t>
            </a:r>
            <a:r>
              <a:rPr lang="sk-SK" dirty="0" err="1"/>
              <a:t>expectancy</a:t>
            </a:r>
            <a:r>
              <a:rPr lang="sk-SK" dirty="0"/>
              <a:t>, </a:t>
            </a:r>
            <a:r>
              <a:rPr lang="sk-SK" dirty="0" err="1"/>
              <a:t>higher</a:t>
            </a:r>
            <a:r>
              <a:rPr lang="sk-SK" dirty="0"/>
              <a:t> mortality (</a:t>
            </a:r>
            <a:r>
              <a:rPr lang="sk-SK" dirty="0" err="1"/>
              <a:t>segregation</a:t>
            </a:r>
            <a:r>
              <a:rPr lang="sk-SK" dirty="0"/>
              <a:t>). </a:t>
            </a:r>
          </a:p>
          <a:p>
            <a:pPr>
              <a:buFontTx/>
              <a:buChar char="-"/>
            </a:pPr>
            <a:r>
              <a:rPr lang="sk-SK" dirty="0" err="1"/>
              <a:t>Overconsuption</a:t>
            </a:r>
            <a:r>
              <a:rPr lang="sk-SK" dirty="0"/>
              <a:t> of </a:t>
            </a:r>
            <a:r>
              <a:rPr lang="sk-SK" dirty="0" err="1"/>
              <a:t>health</a:t>
            </a:r>
            <a:r>
              <a:rPr lang="sk-SK" dirty="0"/>
              <a:t> </a:t>
            </a:r>
            <a:r>
              <a:rPr lang="sk-SK" dirty="0" err="1"/>
              <a:t>care</a:t>
            </a:r>
            <a:r>
              <a:rPr lang="sk-SK" dirty="0"/>
              <a:t> </a:t>
            </a:r>
            <a:r>
              <a:rPr lang="sk-SK" dirty="0" err="1"/>
              <a:t>services</a:t>
            </a:r>
            <a:r>
              <a:rPr lang="sk-SK" dirty="0"/>
              <a:t> </a:t>
            </a:r>
            <a:r>
              <a:rPr lang="sk-SK" dirty="0" err="1"/>
              <a:t>based</a:t>
            </a:r>
            <a:r>
              <a:rPr lang="sk-SK" dirty="0"/>
              <a:t> PHI of </a:t>
            </a:r>
            <a:r>
              <a:rPr lang="sk-SK" dirty="0" err="1"/>
              <a:t>certain</a:t>
            </a:r>
            <a:r>
              <a:rPr lang="sk-SK" dirty="0"/>
              <a:t> </a:t>
            </a:r>
            <a:r>
              <a:rPr lang="sk-SK" dirty="0" err="1"/>
              <a:t>groups</a:t>
            </a:r>
            <a:r>
              <a:rPr lang="sk-SK" dirty="0"/>
              <a:t> (state </a:t>
            </a:r>
            <a:r>
              <a:rPr lang="sk-SK" dirty="0" err="1"/>
              <a:t>insured</a:t>
            </a:r>
            <a:r>
              <a:rPr lang="sk-SK" dirty="0"/>
              <a:t> </a:t>
            </a:r>
            <a:r>
              <a:rPr lang="sk-SK" dirty="0" err="1"/>
              <a:t>citizens</a:t>
            </a:r>
            <a:r>
              <a:rPr lang="sk-SK" dirty="0"/>
              <a:t>). </a:t>
            </a:r>
          </a:p>
          <a:p>
            <a:pPr>
              <a:buFontTx/>
              <a:buChar char="-"/>
            </a:pPr>
            <a:r>
              <a:rPr lang="en-US" dirty="0"/>
              <a:t>Slovakia uses a risk </a:t>
            </a:r>
            <a:r>
              <a:rPr lang="en-US" dirty="0" err="1"/>
              <a:t>equalisation</a:t>
            </a:r>
            <a:r>
              <a:rPr lang="en-US" dirty="0"/>
              <a:t> mechanism inspired by the Dutch mode</a:t>
            </a:r>
            <a:r>
              <a:rPr lang="sk-SK" dirty="0"/>
              <a:t> </a:t>
            </a:r>
            <a:r>
              <a:rPr lang="en-US" dirty="0"/>
              <a:t>l and is currently able to predict “only” 24% of average expenses</a:t>
            </a:r>
            <a:r>
              <a:rPr lang="sk-SK" dirty="0"/>
              <a:t> (</a:t>
            </a:r>
            <a:r>
              <a:rPr lang="sk-SK" dirty="0" err="1"/>
              <a:t>costly</a:t>
            </a:r>
            <a:r>
              <a:rPr lang="sk-SK" dirty="0"/>
              <a:t> </a:t>
            </a:r>
            <a:r>
              <a:rPr lang="sk-SK" dirty="0" err="1"/>
              <a:t>patients</a:t>
            </a:r>
            <a:r>
              <a:rPr lang="sk-SK" dirty="0"/>
              <a:t>)</a:t>
            </a:r>
            <a:r>
              <a:rPr lang="en-US" dirty="0"/>
              <a:t>.</a:t>
            </a:r>
            <a:endParaRPr lang="sk-SK" dirty="0"/>
          </a:p>
          <a:p>
            <a:pPr>
              <a:buFontTx/>
              <a:buChar char="-"/>
            </a:pPr>
            <a:r>
              <a:rPr lang="sk-SK" dirty="0" err="1"/>
              <a:t>Concentration</a:t>
            </a:r>
            <a:r>
              <a:rPr lang="sk-SK" dirty="0"/>
              <a:t> of </a:t>
            </a:r>
            <a:r>
              <a:rPr lang="sk-SK" dirty="0" err="1"/>
              <a:t>the</a:t>
            </a:r>
            <a:r>
              <a:rPr lang="sk-SK" dirty="0"/>
              <a:t> </a:t>
            </a:r>
            <a:r>
              <a:rPr lang="sk-SK" dirty="0" err="1"/>
              <a:t>costly</a:t>
            </a:r>
            <a:r>
              <a:rPr lang="sk-SK" dirty="0"/>
              <a:t> </a:t>
            </a:r>
            <a:r>
              <a:rPr lang="sk-SK" dirty="0" err="1"/>
              <a:t>patients</a:t>
            </a:r>
            <a:r>
              <a:rPr lang="sk-SK" dirty="0"/>
              <a:t> (state </a:t>
            </a:r>
            <a:r>
              <a:rPr lang="sk-SK" dirty="0" err="1"/>
              <a:t>owned</a:t>
            </a:r>
            <a:r>
              <a:rPr lang="sk-SK" dirty="0"/>
              <a:t> </a:t>
            </a:r>
            <a:r>
              <a:rPr lang="sk-SK" dirty="0" err="1"/>
              <a:t>insurance</a:t>
            </a:r>
            <a:r>
              <a:rPr lang="sk-SK" dirty="0"/>
              <a:t> </a:t>
            </a:r>
            <a:r>
              <a:rPr lang="sk-SK" dirty="0" err="1"/>
              <a:t>company</a:t>
            </a:r>
            <a:r>
              <a:rPr lang="sk-SK" dirty="0"/>
              <a:t>). </a:t>
            </a:r>
            <a:r>
              <a:rPr lang="sk-SK" dirty="0" err="1"/>
              <a:t>System</a:t>
            </a:r>
            <a:r>
              <a:rPr lang="sk-SK" dirty="0"/>
              <a:t> of </a:t>
            </a:r>
            <a:r>
              <a:rPr lang="sk-SK" dirty="0" err="1"/>
              <a:t>redistribution</a:t>
            </a:r>
            <a:r>
              <a:rPr lang="sk-SK" dirty="0"/>
              <a:t> of </a:t>
            </a:r>
            <a:r>
              <a:rPr lang="sk-SK" dirty="0" err="1"/>
              <a:t>collected</a:t>
            </a:r>
            <a:r>
              <a:rPr lang="sk-SK" dirty="0"/>
              <a:t> </a:t>
            </a:r>
            <a:r>
              <a:rPr lang="sk-SK" dirty="0" err="1"/>
              <a:t>premiums</a:t>
            </a:r>
            <a:r>
              <a:rPr lang="sk-SK" dirty="0"/>
              <a:t> </a:t>
            </a:r>
            <a:r>
              <a:rPr lang="sk-SK" dirty="0" err="1"/>
              <a:t>based</a:t>
            </a:r>
            <a:r>
              <a:rPr lang="sk-SK" dirty="0"/>
              <a:t> on </a:t>
            </a:r>
            <a:r>
              <a:rPr lang="sk-SK" dirty="0" err="1"/>
              <a:t>age</a:t>
            </a:r>
            <a:r>
              <a:rPr lang="sk-SK" dirty="0"/>
              <a:t>, risk </a:t>
            </a:r>
            <a:r>
              <a:rPr lang="sk-SK" dirty="0" err="1"/>
              <a:t>factors</a:t>
            </a:r>
            <a:r>
              <a:rPr lang="sk-SK" dirty="0"/>
              <a:t>, </a:t>
            </a:r>
            <a:r>
              <a:rPr lang="sk-SK" dirty="0" err="1"/>
              <a:t>acitivity</a:t>
            </a:r>
            <a:r>
              <a:rPr lang="sk-SK" dirty="0"/>
              <a:t> (</a:t>
            </a:r>
            <a:r>
              <a:rPr lang="sk-SK" dirty="0" err="1"/>
              <a:t>economically</a:t>
            </a:r>
            <a:r>
              <a:rPr lang="sk-SK" dirty="0"/>
              <a:t> </a:t>
            </a:r>
            <a:r>
              <a:rPr lang="sk-SK" dirty="0" err="1"/>
              <a:t>active</a:t>
            </a:r>
            <a:r>
              <a:rPr lang="sk-SK" dirty="0"/>
              <a:t> </a:t>
            </a:r>
            <a:r>
              <a:rPr lang="sk-SK" dirty="0" err="1"/>
              <a:t>vs</a:t>
            </a:r>
            <a:r>
              <a:rPr lang="sk-SK" dirty="0"/>
              <a:t> </a:t>
            </a:r>
            <a:r>
              <a:rPr lang="sk-SK" dirty="0" err="1"/>
              <a:t>inactive</a:t>
            </a:r>
            <a:r>
              <a:rPr lang="sk-SK" dirty="0"/>
              <a:t>) and profit </a:t>
            </a:r>
            <a:r>
              <a:rPr lang="sk-SK" dirty="0" err="1"/>
              <a:t>limitation</a:t>
            </a:r>
            <a:r>
              <a:rPr lang="sk-SK" dirty="0"/>
              <a:t>. </a:t>
            </a:r>
          </a:p>
          <a:p>
            <a:endParaRPr lang="en-US" dirty="0"/>
          </a:p>
        </p:txBody>
      </p:sp>
    </p:spTree>
    <p:extLst>
      <p:ext uri="{BB962C8B-B14F-4D97-AF65-F5344CB8AC3E}">
        <p14:creationId xmlns:p14="http://schemas.microsoft.com/office/powerpoint/2010/main" val="323881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a:extLst>
              <a:ext uri="{FF2B5EF4-FFF2-40B4-BE49-F238E27FC236}">
                <a16:creationId xmlns:a16="http://schemas.microsoft.com/office/drawing/2014/main" id="{AF2DADA1-01AF-4D9F-A571-A761D14EAE0B}"/>
              </a:ext>
            </a:extLst>
          </p:cNvPr>
          <p:cNvPicPr>
            <a:picLocks noGrp="1" noChangeAspect="1"/>
          </p:cNvPicPr>
          <p:nvPr>
            <p:ph idx="1"/>
          </p:nvPr>
        </p:nvPicPr>
        <p:blipFill>
          <a:blip r:embed="rId2"/>
          <a:stretch>
            <a:fillRect/>
          </a:stretch>
        </p:blipFill>
        <p:spPr>
          <a:xfrm>
            <a:off x="1446245" y="587829"/>
            <a:ext cx="9719681" cy="5849928"/>
          </a:xfrm>
          <a:prstGeom prst="rect">
            <a:avLst/>
          </a:prstGeom>
        </p:spPr>
      </p:pic>
    </p:spTree>
    <p:extLst>
      <p:ext uri="{BB962C8B-B14F-4D97-AF65-F5344CB8AC3E}">
        <p14:creationId xmlns:p14="http://schemas.microsoft.com/office/powerpoint/2010/main" val="63291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6CA5BE75-F38D-4E81-877F-838ADDEF2D3A}"/>
              </a:ext>
            </a:extLst>
          </p:cNvPr>
          <p:cNvPicPr>
            <a:picLocks noChangeAspect="1"/>
          </p:cNvPicPr>
          <p:nvPr/>
        </p:nvPicPr>
        <p:blipFill>
          <a:blip r:embed="rId3"/>
          <a:stretch>
            <a:fillRect/>
          </a:stretch>
        </p:blipFill>
        <p:spPr>
          <a:xfrm>
            <a:off x="2544049" y="150845"/>
            <a:ext cx="6562725" cy="3962400"/>
          </a:xfrm>
          <a:prstGeom prst="rect">
            <a:avLst/>
          </a:prstGeom>
        </p:spPr>
      </p:pic>
      <p:sp>
        <p:nvSpPr>
          <p:cNvPr id="3" name="Zástupný objekt pre text 2">
            <a:extLst>
              <a:ext uri="{FF2B5EF4-FFF2-40B4-BE49-F238E27FC236}">
                <a16:creationId xmlns:a16="http://schemas.microsoft.com/office/drawing/2014/main" id="{86D41DB8-E855-4510-A298-D2998E5593F5}"/>
              </a:ext>
            </a:extLst>
          </p:cNvPr>
          <p:cNvSpPr>
            <a:spLocks noGrp="1"/>
          </p:cNvSpPr>
          <p:nvPr>
            <p:ph type="body" idx="1"/>
          </p:nvPr>
        </p:nvSpPr>
        <p:spPr>
          <a:xfrm>
            <a:off x="667511" y="4204209"/>
            <a:ext cx="10351941" cy="1645920"/>
          </a:xfrm>
        </p:spPr>
        <p:txBody>
          <a:bodyPr>
            <a:normAutofit/>
          </a:bodyPr>
          <a:lstStyle/>
          <a:p>
            <a:r>
              <a:rPr lang="sk-SK" sz="6000" dirty="0">
                <a:solidFill>
                  <a:schemeClr val="tx2">
                    <a:lumMod val="50000"/>
                    <a:lumOff val="50000"/>
                  </a:schemeClr>
                </a:solidFill>
              </a:rPr>
              <a:t>   </a:t>
            </a:r>
            <a:r>
              <a:rPr lang="sk-SK" sz="6000" dirty="0" err="1">
                <a:solidFill>
                  <a:schemeClr val="tx2">
                    <a:lumMod val="50000"/>
                    <a:lumOff val="50000"/>
                  </a:schemeClr>
                </a:solidFill>
              </a:rPr>
              <a:t>Thank</a:t>
            </a:r>
            <a:r>
              <a:rPr lang="sk-SK" sz="6000" dirty="0">
                <a:solidFill>
                  <a:schemeClr val="tx2">
                    <a:lumMod val="50000"/>
                    <a:lumOff val="50000"/>
                  </a:schemeClr>
                </a:solidFill>
              </a:rPr>
              <a:t> </a:t>
            </a:r>
            <a:r>
              <a:rPr lang="sk-SK" sz="6000" dirty="0" err="1">
                <a:solidFill>
                  <a:schemeClr val="tx2">
                    <a:lumMod val="50000"/>
                    <a:lumOff val="50000"/>
                  </a:schemeClr>
                </a:solidFill>
              </a:rPr>
              <a:t>you</a:t>
            </a:r>
            <a:r>
              <a:rPr lang="sk-SK" sz="6000" dirty="0">
                <a:solidFill>
                  <a:schemeClr val="tx2">
                    <a:lumMod val="50000"/>
                    <a:lumOff val="50000"/>
                  </a:schemeClr>
                </a:solidFill>
              </a:rPr>
              <a:t> </a:t>
            </a:r>
            <a:r>
              <a:rPr lang="sk-SK" sz="6000" dirty="0" err="1">
                <a:solidFill>
                  <a:schemeClr val="tx2">
                    <a:lumMod val="50000"/>
                    <a:lumOff val="50000"/>
                  </a:schemeClr>
                </a:solidFill>
              </a:rPr>
              <a:t>for</a:t>
            </a:r>
            <a:r>
              <a:rPr lang="sk-SK" sz="6000" dirty="0">
                <a:solidFill>
                  <a:schemeClr val="tx2">
                    <a:lumMod val="50000"/>
                    <a:lumOff val="50000"/>
                  </a:schemeClr>
                </a:solidFill>
              </a:rPr>
              <a:t> </a:t>
            </a:r>
            <a:r>
              <a:rPr lang="sk-SK" sz="6000" dirty="0" err="1">
                <a:solidFill>
                  <a:schemeClr val="tx2">
                    <a:lumMod val="50000"/>
                    <a:lumOff val="50000"/>
                  </a:schemeClr>
                </a:solidFill>
              </a:rPr>
              <a:t>your</a:t>
            </a:r>
            <a:r>
              <a:rPr lang="sk-SK" sz="6000" dirty="0">
                <a:solidFill>
                  <a:schemeClr val="tx2">
                    <a:lumMod val="50000"/>
                    <a:lumOff val="50000"/>
                  </a:schemeClr>
                </a:solidFill>
              </a:rPr>
              <a:t> </a:t>
            </a:r>
            <a:r>
              <a:rPr lang="sk-SK" sz="6000" dirty="0" err="1">
                <a:solidFill>
                  <a:schemeClr val="tx2">
                    <a:lumMod val="50000"/>
                    <a:lumOff val="50000"/>
                  </a:schemeClr>
                </a:solidFill>
              </a:rPr>
              <a:t>attention</a:t>
            </a:r>
            <a:endParaRPr lang="en-US" sz="6000" dirty="0">
              <a:solidFill>
                <a:schemeClr val="tx2">
                  <a:lumMod val="50000"/>
                  <a:lumOff val="50000"/>
                </a:schemeClr>
              </a:solidFill>
            </a:endParaRPr>
          </a:p>
        </p:txBody>
      </p:sp>
    </p:spTree>
    <p:extLst>
      <p:ext uri="{BB962C8B-B14F-4D97-AF65-F5344CB8AC3E}">
        <p14:creationId xmlns:p14="http://schemas.microsoft.com/office/powerpoint/2010/main" val="132357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47E1AE-8936-4C5C-8F9F-E3ED281D7866}"/>
              </a:ext>
            </a:extLst>
          </p:cNvPr>
          <p:cNvSpPr>
            <a:spLocks noGrp="1"/>
          </p:cNvSpPr>
          <p:nvPr>
            <p:ph type="title"/>
          </p:nvPr>
        </p:nvSpPr>
        <p:spPr/>
        <p:txBody>
          <a:bodyPr/>
          <a:lstStyle/>
          <a:p>
            <a:r>
              <a:rPr lang="sk-SK" dirty="0"/>
              <a:t>Slovakia in </a:t>
            </a:r>
            <a:r>
              <a:rPr lang="sk-SK" dirty="0" err="1"/>
              <a:t>numbers</a:t>
            </a:r>
            <a:endParaRPr lang="en-US" dirty="0"/>
          </a:p>
        </p:txBody>
      </p:sp>
      <p:sp>
        <p:nvSpPr>
          <p:cNvPr id="3" name="Zástupný objekt pre obsah 2">
            <a:extLst>
              <a:ext uri="{FF2B5EF4-FFF2-40B4-BE49-F238E27FC236}">
                <a16:creationId xmlns:a16="http://schemas.microsoft.com/office/drawing/2014/main" id="{6DE06008-2594-4DFA-99DA-4FE1278CC9EE}"/>
              </a:ext>
            </a:extLst>
          </p:cNvPr>
          <p:cNvSpPr>
            <a:spLocks noGrp="1"/>
          </p:cNvSpPr>
          <p:nvPr>
            <p:ph idx="1"/>
          </p:nvPr>
        </p:nvSpPr>
        <p:spPr>
          <a:xfrm>
            <a:off x="676656" y="2011680"/>
            <a:ext cx="10753725" cy="4249161"/>
          </a:xfrm>
        </p:spPr>
        <p:txBody>
          <a:bodyPr>
            <a:normAutofit/>
          </a:bodyPr>
          <a:lstStyle/>
          <a:p>
            <a:r>
              <a:rPr lang="en-US" dirty="0"/>
              <a:t>- population of over </a:t>
            </a:r>
            <a:r>
              <a:rPr lang="en-US" b="1" dirty="0"/>
              <a:t>5.4 million</a:t>
            </a:r>
            <a:r>
              <a:rPr lang="en-US" dirty="0"/>
              <a:t>, developed, high-income economy</a:t>
            </a:r>
          </a:p>
          <a:p>
            <a:r>
              <a:rPr lang="en-US" dirty="0"/>
              <a:t>- in 2021 the </a:t>
            </a:r>
            <a:r>
              <a:rPr lang="en-US" b="1" dirty="0"/>
              <a:t>46th richest </a:t>
            </a:r>
            <a:r>
              <a:rPr lang="en-US" dirty="0"/>
              <a:t>country in the world (out of 226 countries)</a:t>
            </a:r>
          </a:p>
          <a:p>
            <a:r>
              <a:rPr lang="en-US" dirty="0"/>
              <a:t>- GDP per capita </a:t>
            </a:r>
            <a:r>
              <a:rPr lang="en-US" b="1" dirty="0"/>
              <a:t>78% of the average </a:t>
            </a:r>
            <a:r>
              <a:rPr lang="en-US" dirty="0"/>
              <a:t>of EU countries</a:t>
            </a:r>
          </a:p>
          <a:p>
            <a:r>
              <a:rPr lang="en-US" dirty="0"/>
              <a:t>- GDP per capita ranges from 188 % (Bratislava) to 54 % (Eastern Slovakia) of the EU average (regional disparities).</a:t>
            </a:r>
          </a:p>
          <a:p>
            <a:r>
              <a:rPr lang="en-US" dirty="0"/>
              <a:t>- </a:t>
            </a:r>
            <a:r>
              <a:rPr lang="en-US" b="1" dirty="0"/>
              <a:t>Unemployment</a:t>
            </a:r>
            <a:r>
              <a:rPr lang="en-US" dirty="0"/>
              <a:t> in 2021 – </a:t>
            </a:r>
            <a:r>
              <a:rPr lang="en-US" b="1" dirty="0"/>
              <a:t>6,7 %</a:t>
            </a:r>
            <a:r>
              <a:rPr lang="en-US" dirty="0"/>
              <a:t> (7,1 % average of the EU countries).</a:t>
            </a:r>
          </a:p>
          <a:p>
            <a:r>
              <a:rPr lang="en-US" dirty="0"/>
              <a:t>- </a:t>
            </a:r>
            <a:r>
              <a:rPr lang="sk-SK" dirty="0"/>
              <a:t>(1989) </a:t>
            </a:r>
            <a:r>
              <a:rPr lang="en-US" dirty="0"/>
              <a:t>Slovakia successfully transformed from a centrally planned economy to a market-driven economy. Major </a:t>
            </a:r>
            <a:r>
              <a:rPr lang="en-US" dirty="0" err="1"/>
              <a:t>privatisations</a:t>
            </a:r>
            <a:r>
              <a:rPr lang="en-US" dirty="0"/>
              <a:t> are completed, the banking sector is almost completely in private hands, and foreign investment has risen.</a:t>
            </a:r>
            <a:r>
              <a:rPr lang="sk-SK" dirty="0"/>
              <a:t> </a:t>
            </a:r>
            <a:endParaRPr lang="en-US" dirty="0"/>
          </a:p>
          <a:p>
            <a:pPr marL="0" indent="0">
              <a:buNone/>
            </a:pPr>
            <a:endParaRPr lang="en-US" dirty="0"/>
          </a:p>
        </p:txBody>
      </p:sp>
    </p:spTree>
    <p:extLst>
      <p:ext uri="{BB962C8B-B14F-4D97-AF65-F5344CB8AC3E}">
        <p14:creationId xmlns:p14="http://schemas.microsoft.com/office/powerpoint/2010/main" val="33657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14878A-FFAF-4D3F-80D7-4E873F275C28}"/>
              </a:ext>
            </a:extLst>
          </p:cNvPr>
          <p:cNvSpPr>
            <a:spLocks noGrp="1"/>
          </p:cNvSpPr>
          <p:nvPr>
            <p:ph type="title"/>
          </p:nvPr>
        </p:nvSpPr>
        <p:spPr>
          <a:xfrm>
            <a:off x="138578" y="-478220"/>
            <a:ext cx="10772775" cy="1588563"/>
          </a:xfrm>
        </p:spPr>
        <p:txBody>
          <a:bodyPr/>
          <a:lstStyle/>
          <a:p>
            <a:r>
              <a:rPr lang="sk-SK" dirty="0" err="1"/>
              <a:t>Life</a:t>
            </a:r>
            <a:r>
              <a:rPr lang="sk-SK" dirty="0"/>
              <a:t> </a:t>
            </a:r>
            <a:r>
              <a:rPr lang="sk-SK" dirty="0" err="1"/>
              <a:t>expectancy</a:t>
            </a:r>
            <a:r>
              <a:rPr lang="sk-SK" dirty="0"/>
              <a:t> at </a:t>
            </a:r>
            <a:r>
              <a:rPr lang="sk-SK" dirty="0" err="1"/>
              <a:t>birth</a:t>
            </a:r>
            <a:endParaRPr lang="en-US" dirty="0"/>
          </a:p>
        </p:txBody>
      </p:sp>
      <p:pic>
        <p:nvPicPr>
          <p:cNvPr id="9" name="Zástupný objekt pre obsah 8">
            <a:extLst>
              <a:ext uri="{FF2B5EF4-FFF2-40B4-BE49-F238E27FC236}">
                <a16:creationId xmlns:a16="http://schemas.microsoft.com/office/drawing/2014/main" id="{4E24A9F7-D41C-43E5-B7D5-A5B2B44EA3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78" y="737118"/>
            <a:ext cx="10918304" cy="5834426"/>
          </a:xfrm>
        </p:spPr>
      </p:pic>
      <p:graphicFrame>
        <p:nvGraphicFramePr>
          <p:cNvPr id="4" name="Graf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94739238"/>
              </p:ext>
            </p:extLst>
          </p:nvPr>
        </p:nvGraphicFramePr>
        <p:xfrm>
          <a:off x="348809" y="844419"/>
          <a:ext cx="7628864" cy="3186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36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64673-0890-4B5F-B144-7EC855A3CCE6}"/>
              </a:ext>
            </a:extLst>
          </p:cNvPr>
          <p:cNvSpPr>
            <a:spLocks noGrp="1"/>
          </p:cNvSpPr>
          <p:nvPr>
            <p:ph type="title"/>
          </p:nvPr>
        </p:nvSpPr>
        <p:spPr>
          <a:xfrm>
            <a:off x="362323" y="-69634"/>
            <a:ext cx="10772775" cy="1658198"/>
          </a:xfrm>
        </p:spPr>
        <p:txBody>
          <a:bodyPr/>
          <a:lstStyle/>
          <a:p>
            <a:r>
              <a:rPr lang="en-US" dirty="0"/>
              <a:t>Life expectancy at birth</a:t>
            </a:r>
            <a:r>
              <a:rPr lang="sk-SK" dirty="0"/>
              <a:t> – EU </a:t>
            </a:r>
            <a:r>
              <a:rPr lang="sk-SK" dirty="0" err="1"/>
              <a:t>comparison</a:t>
            </a:r>
            <a:endParaRPr lang="en-US" dirty="0"/>
          </a:p>
        </p:txBody>
      </p:sp>
      <p:pic>
        <p:nvPicPr>
          <p:cNvPr id="9" name="Zástupný objekt pre obsah 8">
            <a:extLst>
              <a:ext uri="{FF2B5EF4-FFF2-40B4-BE49-F238E27FC236}">
                <a16:creationId xmlns:a16="http://schemas.microsoft.com/office/drawing/2014/main" id="{C013AA57-2910-485A-829A-B5CC8B5CE4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323" y="1707183"/>
            <a:ext cx="11562199" cy="4967055"/>
          </a:xfrm>
        </p:spPr>
      </p:pic>
    </p:spTree>
    <p:extLst>
      <p:ext uri="{BB962C8B-B14F-4D97-AF65-F5344CB8AC3E}">
        <p14:creationId xmlns:p14="http://schemas.microsoft.com/office/powerpoint/2010/main" val="18097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4D622-7864-43AE-8027-5B6C8A4198AE}"/>
              </a:ext>
            </a:extLst>
          </p:cNvPr>
          <p:cNvSpPr>
            <a:spLocks noGrp="1"/>
          </p:cNvSpPr>
          <p:nvPr>
            <p:ph type="title"/>
          </p:nvPr>
        </p:nvSpPr>
        <p:spPr/>
        <p:txBody>
          <a:bodyPr/>
          <a:lstStyle/>
          <a:p>
            <a:r>
              <a:rPr lang="sk-SK" dirty="0"/>
              <a:t>UHC in Slovakia - </a:t>
            </a:r>
            <a:r>
              <a:rPr lang="sk-SK" dirty="0" err="1"/>
              <a:t>history</a:t>
            </a:r>
            <a:endParaRPr lang="en-US" dirty="0"/>
          </a:p>
        </p:txBody>
      </p:sp>
      <p:sp>
        <p:nvSpPr>
          <p:cNvPr id="3" name="Zástupný objekt pre obsah 2">
            <a:extLst>
              <a:ext uri="{FF2B5EF4-FFF2-40B4-BE49-F238E27FC236}">
                <a16:creationId xmlns:a16="http://schemas.microsoft.com/office/drawing/2014/main" id="{A5AFB6DF-6B31-43D5-92D8-CB370F9051A2}"/>
              </a:ext>
            </a:extLst>
          </p:cNvPr>
          <p:cNvSpPr>
            <a:spLocks noGrp="1"/>
          </p:cNvSpPr>
          <p:nvPr>
            <p:ph idx="1"/>
          </p:nvPr>
        </p:nvSpPr>
        <p:spPr>
          <a:xfrm>
            <a:off x="676656" y="2011680"/>
            <a:ext cx="10753725" cy="4258491"/>
          </a:xfrm>
        </p:spPr>
        <p:txBody>
          <a:bodyPr>
            <a:normAutofit lnSpcReduction="10000"/>
          </a:bodyPr>
          <a:lstStyle/>
          <a:p>
            <a:r>
              <a:rPr lang="en-US" dirty="0"/>
              <a:t>From socialist heal</a:t>
            </a:r>
            <a:r>
              <a:rPr lang="sk-SK" dirty="0" err="1"/>
              <a:t>th</a:t>
            </a:r>
            <a:r>
              <a:rPr lang="sk-SK" dirty="0"/>
              <a:t> </a:t>
            </a:r>
            <a:r>
              <a:rPr lang="en-US" dirty="0"/>
              <a:t>care</a:t>
            </a:r>
            <a:r>
              <a:rPr lang="sk-SK" dirty="0"/>
              <a:t> HC</a:t>
            </a:r>
            <a:r>
              <a:rPr lang="en-US" dirty="0"/>
              <a:t> (tax funded) to Bismarck social health insurance</a:t>
            </a:r>
            <a:r>
              <a:rPr lang="sk-SK" dirty="0"/>
              <a:t> </a:t>
            </a:r>
            <a:r>
              <a:rPr lang="en-US" dirty="0"/>
              <a:t>model</a:t>
            </a:r>
            <a:r>
              <a:rPr lang="sk-SK" dirty="0"/>
              <a:t> </a:t>
            </a:r>
            <a:r>
              <a:rPr lang="sk-SK" dirty="0" err="1"/>
              <a:t>based</a:t>
            </a:r>
            <a:r>
              <a:rPr lang="sk-SK" dirty="0"/>
              <a:t> o PHI.</a:t>
            </a:r>
            <a:endParaRPr lang="en-US" dirty="0"/>
          </a:p>
          <a:p>
            <a:r>
              <a:rPr lang="en-US" b="1" dirty="0"/>
              <a:t>1993 </a:t>
            </a:r>
            <a:r>
              <a:rPr lang="en-US" dirty="0"/>
              <a:t>– </a:t>
            </a:r>
            <a:r>
              <a:rPr lang="sk-SK" dirty="0" err="1"/>
              <a:t>health</a:t>
            </a:r>
            <a:r>
              <a:rPr lang="sk-SK" dirty="0"/>
              <a:t> </a:t>
            </a:r>
            <a:r>
              <a:rPr lang="sk-SK" dirty="0" err="1"/>
              <a:t>care</a:t>
            </a:r>
            <a:r>
              <a:rPr lang="sk-SK" dirty="0"/>
              <a:t> </a:t>
            </a:r>
            <a:r>
              <a:rPr lang="sk-SK" dirty="0" err="1"/>
              <a:t>reform</a:t>
            </a:r>
            <a:r>
              <a:rPr lang="en-US" dirty="0"/>
              <a:t> – the healthcare system w</a:t>
            </a:r>
            <a:r>
              <a:rPr lang="sk-SK" dirty="0"/>
              <a:t>as</a:t>
            </a:r>
            <a:r>
              <a:rPr lang="en-US" dirty="0"/>
              <a:t> built in the following way:</a:t>
            </a:r>
          </a:p>
          <a:p>
            <a:r>
              <a:rPr lang="en-US" dirty="0"/>
              <a:t>- </a:t>
            </a:r>
            <a:r>
              <a:rPr lang="en-US" dirty="0" err="1"/>
              <a:t>demonopolization</a:t>
            </a:r>
            <a:r>
              <a:rPr lang="en-US" dirty="0"/>
              <a:t> (financing), plurality</a:t>
            </a:r>
            <a:r>
              <a:rPr lang="sk-SK" dirty="0"/>
              <a:t> in </a:t>
            </a:r>
            <a:r>
              <a:rPr lang="sk-SK" dirty="0" err="1"/>
              <a:t>purchasing</a:t>
            </a:r>
            <a:r>
              <a:rPr lang="sk-SK" dirty="0"/>
              <a:t> of HC</a:t>
            </a:r>
            <a:endParaRPr lang="en-US" dirty="0"/>
          </a:p>
          <a:p>
            <a:r>
              <a:rPr lang="en-US" dirty="0"/>
              <a:t>- decentralization (decisions)</a:t>
            </a:r>
          </a:p>
          <a:p>
            <a:r>
              <a:rPr lang="en-US" dirty="0"/>
              <a:t>- </a:t>
            </a:r>
            <a:r>
              <a:rPr lang="en-US" dirty="0" err="1"/>
              <a:t>deetatization</a:t>
            </a:r>
            <a:r>
              <a:rPr lang="en-US" dirty="0"/>
              <a:t> (ownership – </a:t>
            </a:r>
            <a:r>
              <a:rPr lang="sk-SK" dirty="0" err="1"/>
              <a:t>privatization</a:t>
            </a:r>
            <a:r>
              <a:rPr lang="en-US" dirty="0"/>
              <a:t>)</a:t>
            </a:r>
          </a:p>
          <a:p>
            <a:r>
              <a:rPr lang="en-US" dirty="0"/>
              <a:t>- free choice</a:t>
            </a:r>
          </a:p>
          <a:p>
            <a:endParaRPr lang="en-US" dirty="0"/>
          </a:p>
          <a:p>
            <a:r>
              <a:rPr lang="en-US" dirty="0"/>
              <a:t>            </a:t>
            </a:r>
            <a:r>
              <a:rPr lang="sk-SK" dirty="0" err="1"/>
              <a:t>compulsory</a:t>
            </a:r>
            <a:r>
              <a:rPr lang="sk-SK" dirty="0"/>
              <a:t> </a:t>
            </a:r>
            <a:r>
              <a:rPr lang="en-US" dirty="0"/>
              <a:t>public health insurance - PHI (3 health insurance companies)</a:t>
            </a:r>
          </a:p>
          <a:p>
            <a:r>
              <a:rPr lang="en-US" dirty="0"/>
              <a:t>            accumulation of resources</a:t>
            </a:r>
            <a:r>
              <a:rPr lang="sk-SK" dirty="0"/>
              <a:t>, </a:t>
            </a:r>
            <a:r>
              <a:rPr lang="sk-SK" dirty="0" err="1"/>
              <a:t>strong</a:t>
            </a:r>
            <a:r>
              <a:rPr lang="sk-SK" dirty="0"/>
              <a:t> state </a:t>
            </a:r>
            <a:r>
              <a:rPr lang="sk-SK" dirty="0" err="1"/>
              <a:t>regulations</a:t>
            </a:r>
            <a:r>
              <a:rPr lang="sk-SK" dirty="0"/>
              <a:t> (</a:t>
            </a:r>
            <a:r>
              <a:rPr lang="sk-SK" dirty="0" err="1"/>
              <a:t>health</a:t>
            </a:r>
            <a:r>
              <a:rPr lang="sk-SK" dirty="0"/>
              <a:t> </a:t>
            </a:r>
            <a:r>
              <a:rPr lang="sk-SK" dirty="0" err="1"/>
              <a:t>care</a:t>
            </a:r>
            <a:r>
              <a:rPr lang="sk-SK" dirty="0"/>
              <a:t> </a:t>
            </a:r>
            <a:r>
              <a:rPr lang="sk-SK" dirty="0" err="1"/>
              <a:t>market</a:t>
            </a:r>
            <a:r>
              <a:rPr lang="sk-SK" dirty="0"/>
              <a:t>)</a:t>
            </a:r>
            <a:endParaRPr lang="en-US" dirty="0"/>
          </a:p>
        </p:txBody>
      </p:sp>
      <p:sp>
        <p:nvSpPr>
          <p:cNvPr id="4" name="Šípka: nadol 3">
            <a:extLst>
              <a:ext uri="{FF2B5EF4-FFF2-40B4-BE49-F238E27FC236}">
                <a16:creationId xmlns:a16="http://schemas.microsoft.com/office/drawing/2014/main" id="{047E7DB5-1F2A-4878-9465-80B917D55265}"/>
              </a:ext>
            </a:extLst>
          </p:cNvPr>
          <p:cNvSpPr/>
          <p:nvPr/>
        </p:nvSpPr>
        <p:spPr>
          <a:xfrm>
            <a:off x="4982547" y="4460032"/>
            <a:ext cx="1222310" cy="8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89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C7340-8246-4F3B-9CD7-847A9D43BA1D}"/>
              </a:ext>
            </a:extLst>
          </p:cNvPr>
          <p:cNvSpPr>
            <a:spLocks noGrp="1"/>
          </p:cNvSpPr>
          <p:nvPr>
            <p:ph type="title"/>
          </p:nvPr>
        </p:nvSpPr>
        <p:spPr/>
        <p:txBody>
          <a:bodyPr/>
          <a:lstStyle/>
          <a:p>
            <a:r>
              <a:rPr lang="sk-SK" dirty="0"/>
              <a:t>UHC </a:t>
            </a:r>
            <a:r>
              <a:rPr lang="sk-SK" dirty="0" err="1"/>
              <a:t>definition</a:t>
            </a:r>
            <a:r>
              <a:rPr lang="sk-SK" dirty="0"/>
              <a:t> </a:t>
            </a:r>
            <a:endParaRPr lang="en-US" dirty="0"/>
          </a:p>
        </p:txBody>
      </p:sp>
      <p:sp>
        <p:nvSpPr>
          <p:cNvPr id="3" name="Zástupný objekt pre obsah 2">
            <a:extLst>
              <a:ext uri="{FF2B5EF4-FFF2-40B4-BE49-F238E27FC236}">
                <a16:creationId xmlns:a16="http://schemas.microsoft.com/office/drawing/2014/main" id="{7E3D9550-CDAE-49A9-AD8A-BD0CD8A0DE3D}"/>
              </a:ext>
            </a:extLst>
          </p:cNvPr>
          <p:cNvSpPr>
            <a:spLocks noGrp="1"/>
          </p:cNvSpPr>
          <p:nvPr>
            <p:ph idx="1"/>
          </p:nvPr>
        </p:nvSpPr>
        <p:spPr/>
        <p:txBody>
          <a:bodyPr/>
          <a:lstStyle/>
          <a:p>
            <a:r>
              <a:rPr lang="en-US" dirty="0"/>
              <a:t>Universal health coverage means that all people have access to the full range of quality health services they need, when and where they need them, without financial hardship. It covers the full continuum of essential health services, from health promotion to prevention, treatment, rehabilitation and palliative care</a:t>
            </a:r>
            <a:r>
              <a:rPr lang="sk-SK" dirty="0"/>
              <a:t> (WHO)</a:t>
            </a:r>
            <a:r>
              <a:rPr lang="en-US" dirty="0"/>
              <a:t>.</a:t>
            </a:r>
            <a:endParaRPr lang="sk-SK" dirty="0"/>
          </a:p>
          <a:p>
            <a:r>
              <a:rPr lang="en-US" dirty="0"/>
              <a:t>Universal health care (also called universal health coverage, universal coverage, or universal care) is a health care system in which all residents of a particular country or region are assured access to health care. It is generally organized around providing either all residents or </a:t>
            </a:r>
            <a:r>
              <a:rPr lang="en-US" b="1" dirty="0"/>
              <a:t>only those who cannot afford on their own</a:t>
            </a:r>
            <a:r>
              <a:rPr lang="en-US" dirty="0"/>
              <a:t>, with either health services or the means to acquire them, with the end goal of improving health outcomes.</a:t>
            </a:r>
          </a:p>
        </p:txBody>
      </p:sp>
    </p:spTree>
    <p:extLst>
      <p:ext uri="{BB962C8B-B14F-4D97-AF65-F5344CB8AC3E}">
        <p14:creationId xmlns:p14="http://schemas.microsoft.com/office/powerpoint/2010/main" val="26202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93521-5868-4224-A02D-2E86AB6A9725}"/>
              </a:ext>
            </a:extLst>
          </p:cNvPr>
          <p:cNvSpPr>
            <a:spLocks noGrp="1"/>
          </p:cNvSpPr>
          <p:nvPr>
            <p:ph type="title"/>
          </p:nvPr>
        </p:nvSpPr>
        <p:spPr>
          <a:xfrm>
            <a:off x="709612" y="33003"/>
            <a:ext cx="10772775" cy="1663209"/>
          </a:xfrm>
        </p:spPr>
        <p:txBody>
          <a:bodyPr/>
          <a:lstStyle/>
          <a:p>
            <a:r>
              <a:rPr lang="sk-SK" dirty="0"/>
              <a:t>UHC in Slovakia</a:t>
            </a:r>
            <a:endParaRPr lang="en-US" dirty="0"/>
          </a:p>
        </p:txBody>
      </p:sp>
      <p:sp>
        <p:nvSpPr>
          <p:cNvPr id="3" name="Zástupný objekt pre obsah 2">
            <a:extLst>
              <a:ext uri="{FF2B5EF4-FFF2-40B4-BE49-F238E27FC236}">
                <a16:creationId xmlns:a16="http://schemas.microsoft.com/office/drawing/2014/main" id="{9EB2CECC-29C8-4B4E-9146-7012D539CAEB}"/>
              </a:ext>
            </a:extLst>
          </p:cNvPr>
          <p:cNvSpPr>
            <a:spLocks noGrp="1"/>
          </p:cNvSpPr>
          <p:nvPr>
            <p:ph idx="1"/>
          </p:nvPr>
        </p:nvSpPr>
        <p:spPr>
          <a:xfrm>
            <a:off x="709612" y="1184990"/>
            <a:ext cx="10753725" cy="5266784"/>
          </a:xfrm>
        </p:spPr>
        <p:txBody>
          <a:bodyPr>
            <a:normAutofit fontScale="92500" lnSpcReduction="20000"/>
          </a:bodyPr>
          <a:lstStyle/>
          <a:p>
            <a:r>
              <a:rPr lang="en-US" b="1" dirty="0"/>
              <a:t>Health care financing based  on "welfare state" model – social Health Insurance Model (Bismarck)</a:t>
            </a:r>
          </a:p>
          <a:p>
            <a:r>
              <a:rPr lang="en-US" dirty="0"/>
              <a:t>"Everyone has the right to health protection. </a:t>
            </a:r>
            <a:r>
              <a:rPr lang="sk-SK" dirty="0"/>
              <a:t>C</a:t>
            </a:r>
            <a:r>
              <a:rPr lang="en-US" dirty="0" err="1"/>
              <a:t>itizens</a:t>
            </a:r>
            <a:r>
              <a:rPr lang="en-US" dirty="0"/>
              <a:t> have the right </a:t>
            </a:r>
            <a:r>
              <a:rPr lang="sk-SK" dirty="0" err="1"/>
              <a:t>for</a:t>
            </a:r>
            <a:r>
              <a:rPr lang="sk-SK" dirty="0"/>
              <a:t> </a:t>
            </a:r>
            <a:r>
              <a:rPr lang="en-US" dirty="0"/>
              <a:t>free health care and health insurance aids </a:t>
            </a:r>
            <a:r>
              <a:rPr lang="sk-SK" dirty="0" err="1"/>
              <a:t>based</a:t>
            </a:r>
            <a:r>
              <a:rPr lang="sk-SK" dirty="0"/>
              <a:t> on </a:t>
            </a:r>
            <a:r>
              <a:rPr lang="sk-SK" dirty="0" err="1"/>
              <a:t>health</a:t>
            </a:r>
            <a:r>
              <a:rPr lang="sk-SK" dirty="0"/>
              <a:t> </a:t>
            </a:r>
            <a:r>
              <a:rPr lang="sk-SK" dirty="0" err="1"/>
              <a:t>insurance</a:t>
            </a:r>
            <a:r>
              <a:rPr lang="sk-SK" dirty="0"/>
              <a:t> </a:t>
            </a:r>
            <a:r>
              <a:rPr lang="en-US" dirty="0"/>
              <a:t>under the conditions established by law."</a:t>
            </a:r>
          </a:p>
          <a:p>
            <a:r>
              <a:rPr lang="en-US" dirty="0"/>
              <a:t>Article 40 of the Constitution of the Slovak Republic</a:t>
            </a:r>
          </a:p>
          <a:p>
            <a:r>
              <a:rPr lang="sk-SK" b="1" dirty="0" err="1"/>
              <a:t>Legislation</a:t>
            </a:r>
            <a:endParaRPr lang="sk-SK" b="1" dirty="0"/>
          </a:p>
          <a:p>
            <a:r>
              <a:rPr lang="en-US" dirty="0"/>
              <a:t>- Act of the National Council of the Slovak Republic No. 576/2004 Coll. about health care, related services with the provision of health care</a:t>
            </a:r>
          </a:p>
          <a:p>
            <a:r>
              <a:rPr lang="en-US" dirty="0"/>
              <a:t>- Act of the N</a:t>
            </a:r>
            <a:r>
              <a:rPr lang="sk-SK" dirty="0"/>
              <a:t>C</a:t>
            </a:r>
            <a:r>
              <a:rPr lang="en-US" dirty="0"/>
              <a:t> SR no. 577/2004 Coll. on the scope of health care covered on the basis of public health insurance and reimbursement for related services with the provision of health care</a:t>
            </a:r>
          </a:p>
          <a:p>
            <a:r>
              <a:rPr lang="en-US" dirty="0"/>
              <a:t>- Act of the N</a:t>
            </a:r>
            <a:r>
              <a:rPr lang="sk-SK" dirty="0"/>
              <a:t>C</a:t>
            </a:r>
            <a:r>
              <a:rPr lang="en-US" dirty="0"/>
              <a:t> SR no. 578/2004 Coll. about health care providers, health workers, professional organizations in the health sector</a:t>
            </a:r>
          </a:p>
          <a:p>
            <a:r>
              <a:rPr lang="en-US" dirty="0"/>
              <a:t>- Act of the N</a:t>
            </a:r>
            <a:r>
              <a:rPr lang="sk-SK" dirty="0"/>
              <a:t>C</a:t>
            </a:r>
            <a:r>
              <a:rPr lang="en-US" dirty="0"/>
              <a:t> SR no. 580/2004 Coll. about health insurance</a:t>
            </a:r>
          </a:p>
          <a:p>
            <a:r>
              <a:rPr lang="en-US" dirty="0"/>
              <a:t>- Act of the N</a:t>
            </a:r>
            <a:r>
              <a:rPr lang="sk-SK" dirty="0"/>
              <a:t>C</a:t>
            </a:r>
            <a:r>
              <a:rPr lang="en-US" dirty="0"/>
              <a:t> SR no. 581/2004 Coll. about health insurance companies, supervision of health care</a:t>
            </a:r>
          </a:p>
        </p:txBody>
      </p:sp>
    </p:spTree>
    <p:extLst>
      <p:ext uri="{BB962C8B-B14F-4D97-AF65-F5344CB8AC3E}">
        <p14:creationId xmlns:p14="http://schemas.microsoft.com/office/powerpoint/2010/main" val="425108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999DA-51BB-4274-999A-EFA7FA462E04}"/>
              </a:ext>
            </a:extLst>
          </p:cNvPr>
          <p:cNvSpPr>
            <a:spLocks noGrp="1"/>
          </p:cNvSpPr>
          <p:nvPr>
            <p:ph type="title"/>
          </p:nvPr>
        </p:nvSpPr>
        <p:spPr>
          <a:xfrm>
            <a:off x="667130" y="107648"/>
            <a:ext cx="10772775" cy="1658198"/>
          </a:xfrm>
        </p:spPr>
        <p:txBody>
          <a:bodyPr/>
          <a:lstStyle/>
          <a:p>
            <a:r>
              <a:rPr lang="sk-SK" dirty="0" err="1"/>
              <a:t>Insurance</a:t>
            </a:r>
            <a:r>
              <a:rPr lang="sk-SK" dirty="0"/>
              <a:t> </a:t>
            </a:r>
            <a:r>
              <a:rPr lang="sk-SK" dirty="0" err="1"/>
              <a:t>payer</a:t>
            </a:r>
            <a:r>
              <a:rPr lang="sk-SK" dirty="0"/>
              <a:t>/</a:t>
            </a:r>
            <a:r>
              <a:rPr lang="sk-SK" dirty="0" err="1"/>
              <a:t>payer</a:t>
            </a:r>
            <a:r>
              <a:rPr lang="sk-SK" dirty="0"/>
              <a:t> I.</a:t>
            </a:r>
            <a:endParaRPr lang="en-US" dirty="0"/>
          </a:p>
        </p:txBody>
      </p:sp>
      <p:sp>
        <p:nvSpPr>
          <p:cNvPr id="3" name="Zástupný objekt pre obsah 2">
            <a:extLst>
              <a:ext uri="{FF2B5EF4-FFF2-40B4-BE49-F238E27FC236}">
                <a16:creationId xmlns:a16="http://schemas.microsoft.com/office/drawing/2014/main" id="{FEFEB3FD-919F-49CA-8791-62B4284E580E}"/>
              </a:ext>
            </a:extLst>
          </p:cNvPr>
          <p:cNvSpPr>
            <a:spLocks noGrp="1"/>
          </p:cNvSpPr>
          <p:nvPr>
            <p:ph idx="1"/>
          </p:nvPr>
        </p:nvSpPr>
        <p:spPr>
          <a:xfrm>
            <a:off x="676656" y="1390261"/>
            <a:ext cx="10753725" cy="5113175"/>
          </a:xfrm>
        </p:spPr>
        <p:txBody>
          <a:bodyPr>
            <a:normAutofit fontScale="92500"/>
          </a:bodyPr>
          <a:lstStyle/>
          <a:p>
            <a:r>
              <a:rPr lang="en-US" b="1" dirty="0"/>
              <a:t>1. Economically active persons (permanent residents)</a:t>
            </a:r>
          </a:p>
          <a:p>
            <a:r>
              <a:rPr lang="en-US" dirty="0"/>
              <a:t>- employee 4 % of the income basis after deduction</a:t>
            </a:r>
          </a:p>
          <a:p>
            <a:r>
              <a:rPr lang="en-US" dirty="0"/>
              <a:t>- employer 10 % of the gross e</a:t>
            </a:r>
            <a:r>
              <a:rPr lang="sk-SK" dirty="0"/>
              <a:t>m</a:t>
            </a:r>
            <a:r>
              <a:rPr lang="en-US" dirty="0" err="1"/>
              <a:t>ployee</a:t>
            </a:r>
            <a:r>
              <a:rPr lang="en-US" dirty="0"/>
              <a:t> income</a:t>
            </a:r>
          </a:p>
          <a:p>
            <a:r>
              <a:rPr lang="en-US" dirty="0"/>
              <a:t>- self</a:t>
            </a:r>
            <a:r>
              <a:rPr lang="sk-SK" dirty="0"/>
              <a:t>-</a:t>
            </a:r>
            <a:r>
              <a:rPr lang="en-US" dirty="0"/>
              <a:t>employed citizens 14 % of the income basis for insurance calculation, minimum 84,77 EUR/month (2023)</a:t>
            </a:r>
          </a:p>
          <a:p>
            <a:r>
              <a:rPr lang="en-US" dirty="0"/>
              <a:t>- Dividend payers – 14% of the income amount (max 67 980 EUR)</a:t>
            </a:r>
          </a:p>
          <a:p>
            <a:r>
              <a:rPr lang="en-US" b="1" dirty="0"/>
              <a:t>2. Economically inactive persons (permanent residents): </a:t>
            </a:r>
          </a:p>
          <a:p>
            <a:r>
              <a:rPr lang="en-US" b="1" dirty="0"/>
              <a:t>- </a:t>
            </a:r>
            <a:r>
              <a:rPr lang="en-US" dirty="0"/>
              <a:t>Voluntarily unemployed persons – 14 % of the ½ average income of the country in the previous year (2023 – minimum 84,77 EUR/month)</a:t>
            </a:r>
          </a:p>
          <a:p>
            <a:r>
              <a:rPr lang="en-US" dirty="0"/>
              <a:t>- Insured person of the „state - unemployed </a:t>
            </a:r>
            <a:r>
              <a:rPr lang="en-US" dirty="0" err="1"/>
              <a:t>slovak</a:t>
            </a:r>
            <a:r>
              <a:rPr lang="en-US" dirty="0"/>
              <a:t> citizens registered at the labor office, pensioners, disabled person, children and students, parent on maternity leave etc. </a:t>
            </a:r>
          </a:p>
          <a:p>
            <a:r>
              <a:rPr lang="en-US" b="1" dirty="0"/>
              <a:t>3. Foreign citizens: </a:t>
            </a:r>
            <a:r>
              <a:rPr lang="en-US" dirty="0"/>
              <a:t>students, employees, self</a:t>
            </a:r>
            <a:r>
              <a:rPr lang="sk-SK" dirty="0"/>
              <a:t>-</a:t>
            </a:r>
            <a:r>
              <a:rPr lang="en-US" dirty="0"/>
              <a:t>employed foreign citizens, </a:t>
            </a:r>
            <a:r>
              <a:rPr lang="en-US" dirty="0" err="1"/>
              <a:t>azylum</a:t>
            </a:r>
            <a:r>
              <a:rPr lang="en-US" dirty="0"/>
              <a:t> seeker etc. </a:t>
            </a:r>
          </a:p>
        </p:txBody>
      </p:sp>
    </p:spTree>
    <p:extLst>
      <p:ext uri="{BB962C8B-B14F-4D97-AF65-F5344CB8AC3E}">
        <p14:creationId xmlns:p14="http://schemas.microsoft.com/office/powerpoint/2010/main" val="249047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jekt pre obsah 8">
            <a:extLst>
              <a:ext uri="{FF2B5EF4-FFF2-40B4-BE49-F238E27FC236}">
                <a16:creationId xmlns:a16="http://schemas.microsoft.com/office/drawing/2014/main" id="{FDCA2D67-3B00-4A99-A230-3518C3FD39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8840" y="59640"/>
            <a:ext cx="8957388" cy="6507505"/>
          </a:xfrm>
        </p:spPr>
      </p:pic>
    </p:spTree>
    <p:extLst>
      <p:ext uri="{BB962C8B-B14F-4D97-AF65-F5344CB8AC3E}">
        <p14:creationId xmlns:p14="http://schemas.microsoft.com/office/powerpoint/2010/main" val="3873162313"/>
      </p:ext>
    </p:extLst>
  </p:cSld>
  <p:clrMapOvr>
    <a:masterClrMapping/>
  </p:clrMapOvr>
</p:sld>
</file>

<file path=ppt/theme/theme1.xml><?xml version="1.0" encoding="utf-8"?>
<a:theme xmlns:a="http://schemas.openxmlformats.org/drawingml/2006/main" name="Metropola">
  <a:themeElements>
    <a:clrScheme name="Metropol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TM03457491[[fn=Metropola]]</Template>
  <TotalTime>746</TotalTime>
  <Words>1191</Words>
  <Application>Microsoft Office PowerPoint</Application>
  <PresentationFormat>Širokouhlá</PresentationFormat>
  <Paragraphs>63</Paragraphs>
  <Slides>18</Slides>
  <Notes>1</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18</vt:i4>
      </vt:variant>
    </vt:vector>
  </HeadingPairs>
  <TitlesOfParts>
    <vt:vector size="22" baseType="lpstr">
      <vt:lpstr>Arial</vt:lpstr>
      <vt:lpstr>Calibri</vt:lpstr>
      <vt:lpstr>Calibri Light</vt:lpstr>
      <vt:lpstr>Metropola</vt:lpstr>
      <vt:lpstr>Universal health care (coverage) in Slovakia</vt:lpstr>
      <vt:lpstr>Slovakia in numbers</vt:lpstr>
      <vt:lpstr>Life expectancy at birth</vt:lpstr>
      <vt:lpstr>Life expectancy at birth – EU comparison</vt:lpstr>
      <vt:lpstr>UHC in Slovakia - history</vt:lpstr>
      <vt:lpstr>UHC definition </vt:lpstr>
      <vt:lpstr>UHC in Slovakia</vt:lpstr>
      <vt:lpstr>Insurance payer/payer I.</vt:lpstr>
      <vt:lpstr>Prezentácia programu PowerPoint</vt:lpstr>
      <vt:lpstr>Insurance payer/payer II.</vt:lpstr>
      <vt:lpstr>Prezentácia programu PowerPoint</vt:lpstr>
      <vt:lpstr>Prezentácia programu PowerPoint</vt:lpstr>
      <vt:lpstr>Problems of the UHC in Slovakia I.</vt:lpstr>
      <vt:lpstr>Out of pocket spending (OECD, 2021)</vt:lpstr>
      <vt:lpstr>Prezentácia programu PowerPoint</vt:lpstr>
      <vt:lpstr>Problems of the UHC in Slovakia II.</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care (coverage) in Slovakia</dc:title>
  <dc:creator>Lapunik Radovan, Ing., MBA</dc:creator>
  <cp:lastModifiedBy>Lapunik Radovan, Ing., MBA</cp:lastModifiedBy>
  <cp:revision>55</cp:revision>
  <dcterms:created xsi:type="dcterms:W3CDTF">2023-01-21T17:26:02Z</dcterms:created>
  <dcterms:modified xsi:type="dcterms:W3CDTF">2023-01-25T07:28:24Z</dcterms:modified>
</cp:coreProperties>
</file>