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316" r:id="rId3"/>
    <p:sldId id="260" r:id="rId4"/>
    <p:sldId id="334" r:id="rId5"/>
    <p:sldId id="317" r:id="rId6"/>
    <p:sldId id="337" r:id="rId7"/>
    <p:sldId id="336" r:id="rId8"/>
    <p:sldId id="340" r:id="rId9"/>
    <p:sldId id="338" r:id="rId10"/>
    <p:sldId id="341" r:id="rId11"/>
    <p:sldId id="339" r:id="rId12"/>
    <p:sldId id="342" r:id="rId13"/>
    <p:sldId id="343" r:id="rId14"/>
    <p:sldId id="324" r:id="rId15"/>
    <p:sldId id="345" r:id="rId16"/>
    <p:sldId id="344" r:id="rId17"/>
    <p:sldId id="327" r:id="rId18"/>
    <p:sldId id="347" r:id="rId19"/>
    <p:sldId id="346" r:id="rId20"/>
    <p:sldId id="332" r:id="rId21"/>
    <p:sldId id="277" r:id="rId22"/>
    <p:sldId id="287" r:id="rId23"/>
    <p:sldId id="286" r:id="rId24"/>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E2E2E2"/>
    <a:srgbClr val="9D9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726249-3843-4CFD-AB28-6891593C591C}" v="208" dt="2020-05-18T18:26:57.6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a:t>Kliknite sem a upravte štýl predlohy nadpisov.</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Kliknite sem a upravte štýl predlohy podnadpisov.</a:t>
            </a:r>
          </a:p>
        </p:txBody>
      </p:sp>
      <p:sp>
        <p:nvSpPr>
          <p:cNvPr id="4" name="Zástupný symbol dátumu 3"/>
          <p:cNvSpPr>
            <a:spLocks noGrp="1"/>
          </p:cNvSpPr>
          <p:nvPr>
            <p:ph type="dt" sz="half" idx="10"/>
          </p:nvPr>
        </p:nvSpPr>
        <p:spPr/>
        <p:txBody>
          <a:bodyPr/>
          <a:lstStyle/>
          <a:p>
            <a:fld id="{899E69E6-DA75-4D89-BF28-1662E6D7A113}" type="datetimeFigureOut">
              <a:rPr lang="sk-SK" smtClean="0"/>
              <a:t>21. 11. 2022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ACA09D1E-C343-48D1-A6BF-A565012C7EBB}" type="slidenum">
              <a:rPr lang="sk-SK" smtClean="0"/>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zvislého textu 2"/>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899E69E6-DA75-4D89-BF28-1662E6D7A113}" type="datetimeFigureOut">
              <a:rPr lang="sk-SK" smtClean="0"/>
              <a:t>21. 11. 2022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ACA09D1E-C343-48D1-A6BF-A565012C7EBB}"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a:t>Kliknite sem a upravte štýl predlohy nadpisov.</a:t>
            </a:r>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899E69E6-DA75-4D89-BF28-1662E6D7A113}" type="datetimeFigureOut">
              <a:rPr lang="sk-SK" smtClean="0"/>
              <a:t>21. 11. 2022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ACA09D1E-C343-48D1-A6BF-A565012C7EBB}"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obsahu 2"/>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899E69E6-DA75-4D89-BF28-1662E6D7A113}" type="datetimeFigureOut">
              <a:rPr lang="sk-SK" smtClean="0"/>
              <a:t>21. 11. 2022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ACA09D1E-C343-48D1-A6BF-A565012C7EBB}" type="slidenum">
              <a:rPr lang="sk-SK" smtClean="0"/>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a:t>Kliknite sem a upravte štýl predlohy nadpisov.</a:t>
            </a:r>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Zástupný symbol dátumu 3"/>
          <p:cNvSpPr>
            <a:spLocks noGrp="1"/>
          </p:cNvSpPr>
          <p:nvPr>
            <p:ph type="dt" sz="half" idx="10"/>
          </p:nvPr>
        </p:nvSpPr>
        <p:spPr/>
        <p:txBody>
          <a:bodyPr/>
          <a:lstStyle/>
          <a:p>
            <a:fld id="{899E69E6-DA75-4D89-BF28-1662E6D7A113}" type="datetimeFigureOut">
              <a:rPr lang="sk-SK" smtClean="0"/>
              <a:t>21. 11. 2022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ACA09D1E-C343-48D1-A6BF-A565012C7EBB}" type="slidenum">
              <a:rPr lang="sk-SK" smtClean="0"/>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dátumu 4"/>
          <p:cNvSpPr>
            <a:spLocks noGrp="1"/>
          </p:cNvSpPr>
          <p:nvPr>
            <p:ph type="dt" sz="half" idx="10"/>
          </p:nvPr>
        </p:nvSpPr>
        <p:spPr/>
        <p:txBody>
          <a:bodyPr/>
          <a:lstStyle/>
          <a:p>
            <a:fld id="{899E69E6-DA75-4D89-BF28-1662E6D7A113}" type="datetimeFigureOut">
              <a:rPr lang="sk-SK" smtClean="0"/>
              <a:t>21. 11. 2022</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ACA09D1E-C343-48D1-A6BF-A565012C7EBB}" type="slidenum">
              <a:rPr lang="sk-SK" smtClean="0"/>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a:t>Kliknite sem a upravte štýl predlohy nadpisov.</a:t>
            </a:r>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symbol dátumu 6"/>
          <p:cNvSpPr>
            <a:spLocks noGrp="1"/>
          </p:cNvSpPr>
          <p:nvPr>
            <p:ph type="dt" sz="half" idx="10"/>
          </p:nvPr>
        </p:nvSpPr>
        <p:spPr/>
        <p:txBody>
          <a:bodyPr/>
          <a:lstStyle/>
          <a:p>
            <a:fld id="{899E69E6-DA75-4D89-BF28-1662E6D7A113}" type="datetimeFigureOut">
              <a:rPr lang="sk-SK" smtClean="0"/>
              <a:t>21. 11. 2022</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ACA09D1E-C343-48D1-A6BF-A565012C7EBB}" type="slidenum">
              <a:rPr lang="sk-SK" smtClean="0"/>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dátumu 2"/>
          <p:cNvSpPr>
            <a:spLocks noGrp="1"/>
          </p:cNvSpPr>
          <p:nvPr>
            <p:ph type="dt" sz="half" idx="10"/>
          </p:nvPr>
        </p:nvSpPr>
        <p:spPr/>
        <p:txBody>
          <a:bodyPr/>
          <a:lstStyle/>
          <a:p>
            <a:fld id="{899E69E6-DA75-4D89-BF28-1662E6D7A113}" type="datetimeFigureOut">
              <a:rPr lang="sk-SK" smtClean="0"/>
              <a:t>21. 11. 2022</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ACA09D1E-C343-48D1-A6BF-A565012C7EBB}" type="slidenum">
              <a:rPr lang="sk-SK" smtClean="0"/>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899E69E6-DA75-4D89-BF28-1662E6D7A113}" type="datetimeFigureOut">
              <a:rPr lang="sk-SK" smtClean="0"/>
              <a:t>21. 11. 2022</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ACA09D1E-C343-48D1-A6BF-A565012C7EBB}"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a:t>Kliknite sem a upravte štýl predlohy nadpisov.</a:t>
            </a:r>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Zástupný symbol dátumu 4"/>
          <p:cNvSpPr>
            <a:spLocks noGrp="1"/>
          </p:cNvSpPr>
          <p:nvPr>
            <p:ph type="dt" sz="half" idx="10"/>
          </p:nvPr>
        </p:nvSpPr>
        <p:spPr/>
        <p:txBody>
          <a:bodyPr/>
          <a:lstStyle/>
          <a:p>
            <a:fld id="{899E69E6-DA75-4D89-BF28-1662E6D7A113}" type="datetimeFigureOut">
              <a:rPr lang="sk-SK" smtClean="0"/>
              <a:t>21. 11. 2022</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ACA09D1E-C343-48D1-A6BF-A565012C7EBB}" type="slidenum">
              <a:rPr lang="sk-SK" smtClean="0"/>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a:t>Kliknite sem a upravte štýl predlohy nadpisov.</a:t>
            </a:r>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Zástupný symbol dátumu 4"/>
          <p:cNvSpPr>
            <a:spLocks noGrp="1"/>
          </p:cNvSpPr>
          <p:nvPr>
            <p:ph type="dt" sz="half" idx="10"/>
          </p:nvPr>
        </p:nvSpPr>
        <p:spPr/>
        <p:txBody>
          <a:bodyPr/>
          <a:lstStyle/>
          <a:p>
            <a:fld id="{899E69E6-DA75-4D89-BF28-1662E6D7A113}" type="datetimeFigureOut">
              <a:rPr lang="sk-SK" smtClean="0"/>
              <a:t>21. 11. 2022</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ACA09D1E-C343-48D1-A6BF-A565012C7EBB}" type="slidenum">
              <a:rPr lang="sk-SK" smtClean="0"/>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a:t>Kliknite sem a upravte štýl predlohy nadpisov.</a:t>
            </a:r>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9E69E6-DA75-4D89-BF28-1662E6D7A113}" type="datetimeFigureOut">
              <a:rPr lang="sk-SK" smtClean="0"/>
              <a:t>21. 11. 2022</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A09D1E-C343-48D1-A6BF-A565012C7EBB}" type="slidenum">
              <a:rPr lang="sk-SK" smtClean="0"/>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mailto:jan.cingel@strategicanalysis.sk"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strategicanalysis.s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ázok 5" descr="skuska pozadie.jpg">
            <a:extLst>
              <a:ext uri="{FF2B5EF4-FFF2-40B4-BE49-F238E27FC236}">
                <a16:creationId xmlns:a16="http://schemas.microsoft.com/office/drawing/2014/main" id="{68B48474-5625-4BE8-BADF-783C01C44527}"/>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1EE63D8E-2DB1-459A-910F-BAE77F521AE4}"/>
              </a:ext>
            </a:extLst>
          </p:cNvPr>
          <p:cNvSpPr>
            <a:spLocks noGrp="1"/>
          </p:cNvSpPr>
          <p:nvPr>
            <p:ph type="ctrTitle"/>
          </p:nvPr>
        </p:nvSpPr>
        <p:spPr>
          <a:xfrm>
            <a:off x="251520" y="1412776"/>
            <a:ext cx="8640960" cy="3096343"/>
          </a:xfrm>
        </p:spPr>
        <p:txBody>
          <a:bodyPr/>
          <a:lstStyle/>
          <a:p>
            <a:r>
              <a:rPr lang="sk-SK" sz="3200" dirty="0">
                <a:latin typeface="Bahnschrift SemiBold SemiConden" panose="020B0502040204020203" pitchFamily="34" charset="0"/>
              </a:rPr>
              <a:t>Slovak </a:t>
            </a:r>
            <a:r>
              <a:rPr lang="sk-SK" sz="3200" dirty="0" err="1">
                <a:latin typeface="Bahnschrift SemiBold SemiConden" panose="020B0502040204020203" pitchFamily="34" charset="0"/>
              </a:rPr>
              <a:t>Defence</a:t>
            </a:r>
            <a:r>
              <a:rPr lang="sk-SK" sz="3200" dirty="0">
                <a:latin typeface="Bahnschrift SemiBold SemiConden" panose="020B0502040204020203" pitchFamily="34" charset="0"/>
              </a:rPr>
              <a:t> </a:t>
            </a:r>
            <a:r>
              <a:rPr lang="sk-SK" sz="3200" dirty="0" err="1">
                <a:latin typeface="Bahnschrift SemiBold SemiConden" panose="020B0502040204020203" pitchFamily="34" charset="0"/>
              </a:rPr>
              <a:t>Policy</a:t>
            </a:r>
            <a:r>
              <a:rPr lang="sk-SK" sz="3200" dirty="0">
                <a:latin typeface="Bahnschrift SemiBold SemiConden" panose="020B0502040204020203" pitchFamily="34" charset="0"/>
              </a:rPr>
              <a:t> in </a:t>
            </a:r>
            <a:r>
              <a:rPr lang="sk-SK" sz="3200" dirty="0" err="1">
                <a:latin typeface="Bahnschrift SemiBold SemiConden" panose="020B0502040204020203" pitchFamily="34" charset="0"/>
              </a:rPr>
              <a:t>the</a:t>
            </a:r>
            <a:r>
              <a:rPr lang="sk-SK" sz="3200" dirty="0">
                <a:latin typeface="Bahnschrift SemiBold SemiConden" panose="020B0502040204020203" pitchFamily="34" charset="0"/>
              </a:rPr>
              <a:t> </a:t>
            </a:r>
            <a:r>
              <a:rPr lang="sk-SK" sz="3200" dirty="0" err="1">
                <a:latin typeface="Bahnschrift SemiBold SemiConden" panose="020B0502040204020203" pitchFamily="34" charset="0"/>
              </a:rPr>
              <a:t>Regional</a:t>
            </a:r>
            <a:r>
              <a:rPr lang="sk-SK" sz="3200" dirty="0">
                <a:latin typeface="Bahnschrift SemiBold SemiConden" panose="020B0502040204020203" pitchFamily="34" charset="0"/>
              </a:rPr>
              <a:t> </a:t>
            </a:r>
            <a:r>
              <a:rPr lang="sk-SK" sz="3200" dirty="0" err="1">
                <a:latin typeface="Bahnschrift SemiBold SemiConden" panose="020B0502040204020203" pitchFamily="34" charset="0"/>
              </a:rPr>
              <a:t>Context</a:t>
            </a:r>
            <a:r>
              <a:rPr lang="sk-SK" sz="3200" dirty="0">
                <a:latin typeface="Bahnschrift SemiBold SemiConden" panose="020B0502040204020203" pitchFamily="34" charset="0"/>
              </a:rPr>
              <a:t> and in </a:t>
            </a:r>
            <a:r>
              <a:rPr lang="sk-SK" sz="3200" dirty="0" err="1">
                <a:latin typeface="Bahnschrift SemiBold SemiConden" panose="020B0502040204020203" pitchFamily="34" charset="0"/>
              </a:rPr>
              <a:t>the</a:t>
            </a:r>
            <a:r>
              <a:rPr lang="sk-SK" sz="3200" dirty="0">
                <a:latin typeface="Bahnschrift SemiBold SemiConden" panose="020B0502040204020203" pitchFamily="34" charset="0"/>
              </a:rPr>
              <a:t> </a:t>
            </a:r>
            <a:r>
              <a:rPr lang="sk-SK" sz="3200" dirty="0" err="1">
                <a:latin typeface="Bahnschrift SemiBold SemiConden" panose="020B0502040204020203" pitchFamily="34" charset="0"/>
              </a:rPr>
              <a:t>Backdrop</a:t>
            </a:r>
            <a:r>
              <a:rPr lang="sk-SK" sz="3200" dirty="0">
                <a:latin typeface="Bahnschrift SemiBold SemiConden" panose="020B0502040204020203" pitchFamily="34" charset="0"/>
              </a:rPr>
              <a:t> of Hybrid </a:t>
            </a:r>
            <a:r>
              <a:rPr lang="sk-SK" sz="3200" dirty="0" err="1">
                <a:latin typeface="Bahnschrift SemiBold SemiConden" panose="020B0502040204020203" pitchFamily="34" charset="0"/>
              </a:rPr>
              <a:t>Threats</a:t>
            </a:r>
            <a:br>
              <a:rPr lang="sk-SK" sz="3200" dirty="0">
                <a:latin typeface="Bahnschrift SemiBold SemiConden" panose="020B0502040204020203" pitchFamily="34" charset="0"/>
              </a:rPr>
            </a:br>
            <a:br>
              <a:rPr lang="sk-SK" sz="3200" dirty="0">
                <a:latin typeface="Bahnschrift SemiBold SemiConden" panose="020B0502040204020203" pitchFamily="34" charset="0"/>
              </a:rPr>
            </a:br>
            <a:r>
              <a:rPr lang="sk-SK" sz="2400" dirty="0" err="1">
                <a:latin typeface="Bahnschrift SemiBold SemiConden" panose="020B0502040204020203" pitchFamily="34" charset="0"/>
              </a:rPr>
              <a:t>presentation</a:t>
            </a:r>
            <a:r>
              <a:rPr lang="sk-SK" sz="2400" dirty="0">
                <a:latin typeface="Bahnschrift SemiBold SemiConden" panose="020B0502040204020203" pitchFamily="34" charset="0"/>
              </a:rPr>
              <a:t> </a:t>
            </a:r>
            <a:r>
              <a:rPr lang="sk-SK" sz="2400" dirty="0" err="1">
                <a:latin typeface="Bahnschrift SemiBold SemiConden" panose="020B0502040204020203" pitchFamily="34" charset="0"/>
              </a:rPr>
              <a:t>for</a:t>
            </a:r>
            <a:r>
              <a:rPr lang="sk-SK" sz="2400" dirty="0">
                <a:latin typeface="Bahnschrift SemiBold SemiConden" panose="020B0502040204020203" pitchFamily="34" charset="0"/>
              </a:rPr>
              <a:t> </a:t>
            </a:r>
            <a:r>
              <a:rPr lang="sk-SK" sz="2400" dirty="0" err="1">
                <a:latin typeface="Bahnschrift SemiBold SemiConden" panose="020B0502040204020203" pitchFamily="34" charset="0"/>
              </a:rPr>
              <a:t>the</a:t>
            </a:r>
            <a:r>
              <a:rPr lang="sk-SK" sz="2400" dirty="0">
                <a:latin typeface="Bahnschrift SemiBold SemiConden" panose="020B0502040204020203" pitchFamily="34" charset="0"/>
              </a:rPr>
              <a:t> Centre </a:t>
            </a:r>
            <a:r>
              <a:rPr lang="sk-SK" sz="2400" dirty="0" err="1">
                <a:latin typeface="Bahnschrift SemiBold SemiConden" panose="020B0502040204020203" pitchFamily="34" charset="0"/>
              </a:rPr>
              <a:t>for</a:t>
            </a:r>
            <a:r>
              <a:rPr lang="sk-SK" sz="2400" dirty="0">
                <a:latin typeface="Bahnschrift SemiBold SemiConden" panose="020B0502040204020203" pitchFamily="34" charset="0"/>
              </a:rPr>
              <a:t> </a:t>
            </a:r>
            <a:r>
              <a:rPr lang="sk-SK" sz="2400" dirty="0" err="1">
                <a:latin typeface="Bahnschrift SemiBold SemiConden" panose="020B0502040204020203" pitchFamily="34" charset="0"/>
              </a:rPr>
              <a:t>Policy</a:t>
            </a:r>
            <a:r>
              <a:rPr lang="sk-SK" sz="2400" dirty="0">
                <a:latin typeface="Bahnschrift SemiBold SemiConden" panose="020B0502040204020203" pitchFamily="34" charset="0"/>
              </a:rPr>
              <a:t> </a:t>
            </a:r>
            <a:r>
              <a:rPr lang="sk-SK" sz="2400" dirty="0" err="1">
                <a:latin typeface="Bahnschrift SemiBold SemiConden" panose="020B0502040204020203" pitchFamily="34" charset="0"/>
              </a:rPr>
              <a:t>Studies</a:t>
            </a:r>
            <a:r>
              <a:rPr lang="sk-SK" sz="2400" dirty="0">
                <a:latin typeface="Bahnschrift SemiBold SemiConden" panose="020B0502040204020203" pitchFamily="34" charset="0"/>
              </a:rPr>
              <a:t>, </a:t>
            </a:r>
            <a:r>
              <a:rPr lang="sk-SK" sz="2400" dirty="0" err="1">
                <a:latin typeface="Bahnschrift SemiBold SemiConden" panose="020B0502040204020203" pitchFamily="34" charset="0"/>
              </a:rPr>
              <a:t>Armenia</a:t>
            </a:r>
            <a:endParaRPr lang="sk-SK" sz="3200" dirty="0">
              <a:latin typeface="Bahnschrift SemiBold SemiConden" panose="020B0502040204020203" pitchFamily="34" charset="0"/>
            </a:endParaRPr>
          </a:p>
        </p:txBody>
      </p:sp>
      <p:sp>
        <p:nvSpPr>
          <p:cNvPr id="3" name="Podnadpis 2">
            <a:extLst>
              <a:ext uri="{FF2B5EF4-FFF2-40B4-BE49-F238E27FC236}">
                <a16:creationId xmlns:a16="http://schemas.microsoft.com/office/drawing/2014/main" id="{F6C2BEC2-CB43-4340-9063-70EB613CB28B}"/>
              </a:ext>
            </a:extLst>
          </p:cNvPr>
          <p:cNvSpPr>
            <a:spLocks noGrp="1"/>
          </p:cNvSpPr>
          <p:nvPr>
            <p:ph type="subTitle" idx="1"/>
          </p:nvPr>
        </p:nvSpPr>
        <p:spPr>
          <a:xfrm>
            <a:off x="612676" y="4509120"/>
            <a:ext cx="7918648" cy="1752600"/>
          </a:xfrm>
        </p:spPr>
        <p:txBody>
          <a:bodyPr>
            <a:normAutofit/>
          </a:bodyPr>
          <a:lstStyle/>
          <a:p>
            <a:r>
              <a:rPr lang="sk-SK" sz="2800" dirty="0">
                <a:solidFill>
                  <a:schemeClr val="tx1"/>
                </a:solidFill>
                <a:latin typeface="Bahnschrift SemiBold SemiConden" panose="020B0502040204020203" pitchFamily="34" charset="0"/>
              </a:rPr>
              <a:t>Ján </a:t>
            </a:r>
            <a:r>
              <a:rPr lang="sk-SK" sz="2800" dirty="0" err="1">
                <a:solidFill>
                  <a:schemeClr val="tx1"/>
                </a:solidFill>
                <a:latin typeface="Bahnschrift SemiBold SemiConden" panose="020B0502040204020203" pitchFamily="34" charset="0"/>
              </a:rPr>
              <a:t>Cingel</a:t>
            </a:r>
            <a:r>
              <a:rPr lang="sk-SK" sz="2800" dirty="0">
                <a:solidFill>
                  <a:schemeClr val="tx1"/>
                </a:solidFill>
                <a:latin typeface="Bahnschrift SemiBold SemiConden" panose="020B0502040204020203" pitchFamily="34" charset="0"/>
              </a:rPr>
              <a:t>, CEO &amp; </a:t>
            </a:r>
            <a:r>
              <a:rPr lang="sk-SK" sz="2800" dirty="0" err="1">
                <a:solidFill>
                  <a:schemeClr val="tx1"/>
                </a:solidFill>
                <a:latin typeface="Bahnschrift SemiBold SemiConden" panose="020B0502040204020203" pitchFamily="34" charset="0"/>
              </a:rPr>
              <a:t>Founder</a:t>
            </a:r>
            <a:r>
              <a:rPr lang="sk-SK" sz="2800" dirty="0">
                <a:solidFill>
                  <a:schemeClr val="tx1"/>
                </a:solidFill>
                <a:latin typeface="Bahnschrift SemiBold SemiConden" panose="020B0502040204020203" pitchFamily="34" charset="0"/>
              </a:rPr>
              <a:t>, </a:t>
            </a:r>
            <a:r>
              <a:rPr lang="sk-SK" sz="2800" dirty="0" err="1">
                <a:solidFill>
                  <a:schemeClr val="tx1"/>
                </a:solidFill>
                <a:latin typeface="Bahnschrift SemiBold SemiConden" panose="020B0502040204020203" pitchFamily="34" charset="0"/>
              </a:rPr>
              <a:t>Strategic</a:t>
            </a:r>
            <a:r>
              <a:rPr lang="sk-SK" sz="2800" dirty="0">
                <a:solidFill>
                  <a:schemeClr val="tx1"/>
                </a:solidFill>
                <a:latin typeface="Bahnschrift SemiBold SemiConden" panose="020B0502040204020203" pitchFamily="34" charset="0"/>
              </a:rPr>
              <a:t> </a:t>
            </a:r>
            <a:r>
              <a:rPr lang="sk-SK" sz="2800" dirty="0" err="1">
                <a:solidFill>
                  <a:schemeClr val="tx1"/>
                </a:solidFill>
                <a:latin typeface="Bahnschrift SemiBold SemiConden" panose="020B0502040204020203" pitchFamily="34" charset="0"/>
              </a:rPr>
              <a:t>Analysis</a:t>
            </a:r>
            <a:r>
              <a:rPr lang="sk-SK" sz="2800" dirty="0">
                <a:solidFill>
                  <a:schemeClr val="tx1"/>
                </a:solidFill>
                <a:latin typeface="Bahnschrift SemiBold SemiConden" panose="020B0502040204020203" pitchFamily="34" charset="0"/>
              </a:rPr>
              <a:t>, Slovakia</a:t>
            </a:r>
          </a:p>
          <a:p>
            <a:r>
              <a:rPr lang="sk-SK" sz="2800" dirty="0" err="1">
                <a:solidFill>
                  <a:schemeClr val="tx1"/>
                </a:solidFill>
                <a:latin typeface="Bahnschrift SemiBold SemiConden" panose="020B0502040204020203" pitchFamily="34" charset="0"/>
              </a:rPr>
              <a:t>Yerevan</a:t>
            </a:r>
            <a:r>
              <a:rPr lang="sk-SK" sz="2800" dirty="0">
                <a:solidFill>
                  <a:schemeClr val="tx1"/>
                </a:solidFill>
                <a:latin typeface="Bahnschrift SemiBold SemiConden" panose="020B0502040204020203" pitchFamily="34" charset="0"/>
              </a:rPr>
              <a:t>, </a:t>
            </a:r>
            <a:r>
              <a:rPr lang="sk-SK" sz="2800" dirty="0" err="1">
                <a:solidFill>
                  <a:schemeClr val="tx1"/>
                </a:solidFill>
                <a:latin typeface="Bahnschrift SemiBold SemiConden" panose="020B0502040204020203" pitchFamily="34" charset="0"/>
              </a:rPr>
              <a:t>Armenia</a:t>
            </a:r>
            <a:r>
              <a:rPr lang="sk-SK" sz="2800" dirty="0">
                <a:solidFill>
                  <a:schemeClr val="tx1"/>
                </a:solidFill>
                <a:latin typeface="Bahnschrift SemiBold SemiConden" panose="020B0502040204020203" pitchFamily="34" charset="0"/>
              </a:rPr>
              <a:t> on November 21, 2022</a:t>
            </a:r>
          </a:p>
          <a:p>
            <a:endParaRPr lang="sk-SK" sz="2800" dirty="0">
              <a:solidFill>
                <a:schemeClr val="tx1"/>
              </a:solidFill>
              <a:latin typeface="Bahnschrift SemiBold SemiConden" panose="020B0502040204020203" pitchFamily="34" charset="0"/>
            </a:endParaRPr>
          </a:p>
        </p:txBody>
      </p:sp>
      <p:pic>
        <p:nvPicPr>
          <p:cNvPr id="7" name="Zástupný objekt pre obsah 4">
            <a:extLst>
              <a:ext uri="{FF2B5EF4-FFF2-40B4-BE49-F238E27FC236}">
                <a16:creationId xmlns:a16="http://schemas.microsoft.com/office/drawing/2014/main" id="{F4113A75-1E35-40FE-A462-7FBE4FA7A0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Tree>
    <p:extLst>
      <p:ext uri="{BB962C8B-B14F-4D97-AF65-F5344CB8AC3E}">
        <p14:creationId xmlns:p14="http://schemas.microsoft.com/office/powerpoint/2010/main" val="2467748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title"/>
          </p:nvPr>
        </p:nvSpPr>
        <p:spPr>
          <a:xfrm rot="10800000" flipV="1">
            <a:off x="406711" y="191557"/>
            <a:ext cx="6624735" cy="1276251"/>
          </a:xfrm>
        </p:spPr>
        <p:txBody>
          <a:bodyPr>
            <a:normAutofit/>
          </a:bodyPr>
          <a:lstStyle/>
          <a:p>
            <a:r>
              <a:rPr lang="sk-SK" sz="3200" b="1" dirty="0" err="1">
                <a:effectLst/>
                <a:latin typeface="Bahnschrift SemiLight SemiConde" panose="020B0502040204020203" pitchFamily="34" charset="0"/>
                <a:ea typeface="Calibri" panose="020F0502020204030204" pitchFamily="34" charset="0"/>
                <a:cs typeface="Times New Roman" panose="02020603050405020304" pitchFamily="18" charset="0"/>
              </a:rPr>
              <a:t>Defence</a:t>
            </a:r>
            <a: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t> </a:t>
            </a:r>
            <a:r>
              <a:rPr lang="sk-SK" sz="3200" b="1" dirty="0" err="1">
                <a:effectLst/>
                <a:latin typeface="Bahnschrift SemiLight SemiConde" panose="020B0502040204020203" pitchFamily="34" charset="0"/>
                <a:ea typeface="Calibri" panose="020F0502020204030204" pitchFamily="34" charset="0"/>
                <a:cs typeface="Times New Roman" panose="02020603050405020304" pitchFamily="18" charset="0"/>
              </a:rPr>
              <a:t>Policy</a:t>
            </a:r>
            <a: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t> of Slovakia</a:t>
            </a:r>
            <a:b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br>
            <a:r>
              <a:rPr lang="sk-SK" sz="3200" b="1" dirty="0" err="1">
                <a:latin typeface="Bahnschrift SemiLight SemiConde" panose="020B0502040204020203" pitchFamily="34" charset="0"/>
                <a:ea typeface="Calibri" panose="020F0502020204030204" pitchFamily="34" charset="0"/>
                <a:cs typeface="Times New Roman" panose="02020603050405020304" pitchFamily="18" charset="0"/>
              </a:rPr>
              <a:t>Sources</a:t>
            </a:r>
            <a:endParaRPr lang="sk-SK" sz="3200" dirty="0">
              <a:latin typeface="Bahnschrift SemiLight SemiConde" panose="020B0502040204020203" pitchFamily="34" charset="0"/>
            </a:endParaRPr>
          </a:p>
        </p:txBody>
      </p:sp>
      <p:sp>
        <p:nvSpPr>
          <p:cNvPr id="7" name="Zástupný objekt pre obsah 6">
            <a:extLst>
              <a:ext uri="{FF2B5EF4-FFF2-40B4-BE49-F238E27FC236}">
                <a16:creationId xmlns:a16="http://schemas.microsoft.com/office/drawing/2014/main" id="{16B90D94-5B47-405E-AD97-17C2954FA3CF}"/>
              </a:ext>
            </a:extLst>
          </p:cNvPr>
          <p:cNvSpPr>
            <a:spLocks noGrp="1"/>
          </p:cNvSpPr>
          <p:nvPr>
            <p:ph idx="1"/>
          </p:nvPr>
        </p:nvSpPr>
        <p:spPr>
          <a:xfrm>
            <a:off x="683568" y="1556792"/>
            <a:ext cx="7990664" cy="4799557"/>
          </a:xfrm>
        </p:spPr>
        <p:txBody>
          <a:bodyPr>
            <a:normAutofit/>
          </a:bodyPr>
          <a:lstStyle/>
          <a:p>
            <a:r>
              <a:rPr lang="sk-SK" sz="2800" b="1" dirty="0" err="1">
                <a:latin typeface="Bahnschrift SemiLight SemiConde" panose="020B0502040204020203" pitchFamily="34" charset="0"/>
              </a:rPr>
              <a:t>Security</a:t>
            </a:r>
            <a:r>
              <a:rPr lang="sk-SK" sz="2800" b="1" dirty="0">
                <a:latin typeface="Bahnschrift SemiLight SemiConde" panose="020B0502040204020203" pitchFamily="34" charset="0"/>
              </a:rPr>
              <a:t> </a:t>
            </a:r>
            <a:r>
              <a:rPr lang="sk-SK" sz="2800" b="1" dirty="0" err="1">
                <a:latin typeface="Bahnschrift SemiLight SemiConde" panose="020B0502040204020203" pitchFamily="34" charset="0"/>
              </a:rPr>
              <a:t>Strategy</a:t>
            </a:r>
            <a:r>
              <a:rPr lang="sk-SK" sz="2800" b="1" dirty="0">
                <a:latin typeface="Bahnschrift SemiLight SemiConde" panose="020B0502040204020203" pitchFamily="34" charset="0"/>
              </a:rPr>
              <a:t> of </a:t>
            </a:r>
            <a:r>
              <a:rPr lang="sk-SK" sz="2800" b="1" dirty="0" err="1">
                <a:latin typeface="Bahnschrift SemiLight SemiConde" panose="020B0502040204020203" pitchFamily="34" charset="0"/>
              </a:rPr>
              <a:t>the</a:t>
            </a:r>
            <a:r>
              <a:rPr lang="sk-SK" sz="2800" b="1" dirty="0">
                <a:latin typeface="Bahnschrift SemiLight SemiConde" panose="020B0502040204020203" pitchFamily="34" charset="0"/>
              </a:rPr>
              <a:t> Slovak </a:t>
            </a:r>
            <a:r>
              <a:rPr lang="sk-SK" sz="2800" b="1" dirty="0" err="1">
                <a:latin typeface="Bahnschrift SemiLight SemiConde" panose="020B0502040204020203" pitchFamily="34" charset="0"/>
              </a:rPr>
              <a:t>Republic</a:t>
            </a:r>
            <a:r>
              <a:rPr lang="sk-SK" sz="2800" b="1" dirty="0">
                <a:latin typeface="Bahnschrift SemiLight SemiConde" panose="020B0502040204020203" pitchFamily="34" charset="0"/>
              </a:rPr>
              <a:t> </a:t>
            </a:r>
            <a:r>
              <a:rPr lang="sk-SK" sz="2400" dirty="0">
                <a:latin typeface="Bahnschrift SemiLight SemiConde" panose="020B0502040204020203" pitchFamily="34" charset="0"/>
              </a:rPr>
              <a:t>(2021)</a:t>
            </a:r>
          </a:p>
          <a:p>
            <a:pPr marL="0" indent="0" algn="just">
              <a:buNone/>
            </a:pPr>
            <a:r>
              <a:rPr lang="en-US" sz="1800" b="1" dirty="0">
                <a:solidFill>
                  <a:srgbClr val="000000"/>
                </a:solidFill>
                <a:latin typeface="Bahnschrift SemiLight SemiConde" panose="020B0502040204020203" pitchFamily="34" charset="0"/>
              </a:rPr>
              <a:t>Defines Security threats against the Slovak Republic:</a:t>
            </a:r>
          </a:p>
          <a:p>
            <a:pPr algn="just"/>
            <a:r>
              <a:rPr lang="en-US" sz="1800" dirty="0">
                <a:solidFill>
                  <a:srgbClr val="000000"/>
                </a:solidFill>
                <a:latin typeface="Bahnschrift SemiLight SemiConde" panose="020B0502040204020203" pitchFamily="34" charset="0"/>
              </a:rPr>
              <a:t>Armed attacked against the country;</a:t>
            </a:r>
          </a:p>
          <a:p>
            <a:pPr algn="just"/>
            <a:r>
              <a:rPr lang="en-US" sz="1800" dirty="0">
                <a:solidFill>
                  <a:srgbClr val="000000"/>
                </a:solidFill>
                <a:latin typeface="Bahnschrift SemiLight SemiConde" panose="020B0502040204020203" pitchFamily="34" charset="0"/>
              </a:rPr>
              <a:t>Terrorist attack;</a:t>
            </a:r>
          </a:p>
          <a:p>
            <a:pPr algn="just"/>
            <a:r>
              <a:rPr lang="en-US" sz="1800" dirty="0">
                <a:solidFill>
                  <a:srgbClr val="000000"/>
                </a:solidFill>
                <a:latin typeface="Bahnschrift SemiLight SemiConde" panose="020B0502040204020203" pitchFamily="34" charset="0"/>
              </a:rPr>
              <a:t>Cyber attack;</a:t>
            </a:r>
          </a:p>
          <a:p>
            <a:pPr algn="just"/>
            <a:r>
              <a:rPr lang="en-US" sz="1800" dirty="0">
                <a:solidFill>
                  <a:srgbClr val="000000"/>
                </a:solidFill>
                <a:latin typeface="Bahnschrift SemiLight SemiConde" panose="020B0502040204020203" pitchFamily="34" charset="0"/>
              </a:rPr>
              <a:t>Attack on critical infrastructure or its damage;</a:t>
            </a:r>
          </a:p>
          <a:p>
            <a:pPr algn="just"/>
            <a:r>
              <a:rPr lang="en-US" sz="1800" i="0" dirty="0">
                <a:solidFill>
                  <a:srgbClr val="000000"/>
                </a:solidFill>
                <a:effectLst/>
                <a:latin typeface="Bahnschrift SemiLight SemiConde" panose="020B0502040204020203" pitchFamily="34" charset="0"/>
              </a:rPr>
              <a:t>Interruption of supplies of energy raw materials;</a:t>
            </a:r>
          </a:p>
          <a:p>
            <a:pPr algn="just"/>
            <a:r>
              <a:rPr lang="en-US" sz="1800" dirty="0">
                <a:solidFill>
                  <a:srgbClr val="000000"/>
                </a:solidFill>
                <a:latin typeface="Bahnschrift SemiLight SemiConde" panose="020B0502040204020203" pitchFamily="34" charset="0"/>
              </a:rPr>
              <a:t>Hybrid threats;</a:t>
            </a:r>
          </a:p>
          <a:p>
            <a:pPr algn="just"/>
            <a:r>
              <a:rPr lang="en-US" sz="1800" i="0" dirty="0">
                <a:solidFill>
                  <a:srgbClr val="000000"/>
                </a:solidFill>
                <a:effectLst/>
                <a:latin typeface="Bahnschrift SemiLight SemiConde" panose="020B0502040204020203" pitchFamily="34" charset="0"/>
              </a:rPr>
              <a:t>Operation of foreign intelligence services;</a:t>
            </a:r>
          </a:p>
          <a:p>
            <a:pPr algn="just"/>
            <a:r>
              <a:rPr lang="en-US" sz="1800" dirty="0">
                <a:solidFill>
                  <a:srgbClr val="000000"/>
                </a:solidFill>
                <a:latin typeface="Bahnschrift SemiLight SemiConde" panose="020B0502040204020203" pitchFamily="34" charset="0"/>
              </a:rPr>
              <a:t>Extremism and instigation of hatred;</a:t>
            </a:r>
          </a:p>
          <a:p>
            <a:pPr algn="just"/>
            <a:r>
              <a:rPr lang="en-US" sz="1800" dirty="0">
                <a:solidFill>
                  <a:srgbClr val="000000"/>
                </a:solidFill>
                <a:latin typeface="Bahnschrift SemiLight SemiConde" panose="020B0502040204020203" pitchFamily="34" charset="0"/>
              </a:rPr>
              <a:t>Irredentism;</a:t>
            </a:r>
          </a:p>
          <a:p>
            <a:pPr algn="just"/>
            <a:r>
              <a:rPr lang="en-US" sz="1800" dirty="0">
                <a:solidFill>
                  <a:srgbClr val="000000"/>
                </a:solidFill>
                <a:latin typeface="Bahnschrift SemiLight SemiConde" panose="020B0502040204020203" pitchFamily="34" charset="0"/>
              </a:rPr>
              <a:t>Illegal migration;</a:t>
            </a:r>
          </a:p>
          <a:p>
            <a:pPr algn="just"/>
            <a:r>
              <a:rPr lang="en-US" sz="1800" dirty="0">
                <a:solidFill>
                  <a:srgbClr val="000000"/>
                </a:solidFill>
                <a:latin typeface="Bahnschrift SemiLight SemiConde" panose="020B0502040204020203" pitchFamily="34" charset="0"/>
              </a:rPr>
              <a:t>Organized crime;</a:t>
            </a:r>
          </a:p>
          <a:p>
            <a:pPr algn="just"/>
            <a:r>
              <a:rPr lang="en-US" sz="1800" dirty="0">
                <a:solidFill>
                  <a:srgbClr val="000000"/>
                </a:solidFill>
                <a:latin typeface="Bahnschrift SemiLight SemiConde" panose="020B0502040204020203" pitchFamily="34" charset="0"/>
              </a:rPr>
              <a:t>Strategic corruption.</a:t>
            </a:r>
          </a:p>
        </p:txBody>
      </p:sp>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p:txBody>
          <a:bodyPr/>
          <a:lstStyle/>
          <a:p>
            <a:fld id="{B4454109-921E-4389-BB64-5D153A4656D4}" type="slidenum">
              <a:rPr lang="sk-SK" smtClean="0"/>
              <a:t>10</a:t>
            </a:fld>
            <a:endParaRPr lang="sk-SK" dirty="0"/>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Tree>
    <p:extLst>
      <p:ext uri="{BB962C8B-B14F-4D97-AF65-F5344CB8AC3E}">
        <p14:creationId xmlns:p14="http://schemas.microsoft.com/office/powerpoint/2010/main" val="3337640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title"/>
          </p:nvPr>
        </p:nvSpPr>
        <p:spPr>
          <a:xfrm rot="10800000" flipV="1">
            <a:off x="406711" y="191557"/>
            <a:ext cx="6624735" cy="1276251"/>
          </a:xfrm>
        </p:spPr>
        <p:txBody>
          <a:bodyPr>
            <a:normAutofit/>
          </a:bodyPr>
          <a:lstStyle/>
          <a:p>
            <a:r>
              <a:rPr lang="sk-SK" sz="3200" b="1" dirty="0" err="1">
                <a:effectLst/>
                <a:latin typeface="Bahnschrift SemiLight SemiConde" panose="020B0502040204020203" pitchFamily="34" charset="0"/>
                <a:ea typeface="Calibri" panose="020F0502020204030204" pitchFamily="34" charset="0"/>
                <a:cs typeface="Times New Roman" panose="02020603050405020304" pitchFamily="18" charset="0"/>
              </a:rPr>
              <a:t>Defence</a:t>
            </a:r>
            <a: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t> </a:t>
            </a:r>
            <a:r>
              <a:rPr lang="sk-SK" sz="3200" b="1" dirty="0" err="1">
                <a:effectLst/>
                <a:latin typeface="Bahnschrift SemiLight SemiConde" panose="020B0502040204020203" pitchFamily="34" charset="0"/>
                <a:ea typeface="Calibri" panose="020F0502020204030204" pitchFamily="34" charset="0"/>
                <a:cs typeface="Times New Roman" panose="02020603050405020304" pitchFamily="18" charset="0"/>
              </a:rPr>
              <a:t>Policy</a:t>
            </a:r>
            <a: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t> of Slovakia</a:t>
            </a:r>
            <a:b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br>
            <a:r>
              <a:rPr lang="sk-SK" sz="3200" b="1" dirty="0" err="1">
                <a:latin typeface="Bahnschrift SemiLight SemiConde" panose="020B0502040204020203" pitchFamily="34" charset="0"/>
                <a:ea typeface="Calibri" panose="020F0502020204030204" pitchFamily="34" charset="0"/>
                <a:cs typeface="Times New Roman" panose="02020603050405020304" pitchFamily="18" charset="0"/>
              </a:rPr>
              <a:t>Sources</a:t>
            </a:r>
            <a:endParaRPr lang="sk-SK" sz="3200" dirty="0">
              <a:latin typeface="Bahnschrift SemiLight SemiConde" panose="020B0502040204020203" pitchFamily="34" charset="0"/>
            </a:endParaRPr>
          </a:p>
        </p:txBody>
      </p:sp>
      <p:sp>
        <p:nvSpPr>
          <p:cNvPr id="7" name="Zástupný objekt pre obsah 6">
            <a:extLst>
              <a:ext uri="{FF2B5EF4-FFF2-40B4-BE49-F238E27FC236}">
                <a16:creationId xmlns:a16="http://schemas.microsoft.com/office/drawing/2014/main" id="{16B90D94-5B47-405E-AD97-17C2954FA3CF}"/>
              </a:ext>
            </a:extLst>
          </p:cNvPr>
          <p:cNvSpPr>
            <a:spLocks noGrp="1"/>
          </p:cNvSpPr>
          <p:nvPr>
            <p:ph idx="1"/>
          </p:nvPr>
        </p:nvSpPr>
        <p:spPr>
          <a:xfrm>
            <a:off x="683568" y="1556793"/>
            <a:ext cx="7990664" cy="4633296"/>
          </a:xfrm>
        </p:spPr>
        <p:txBody>
          <a:bodyPr>
            <a:normAutofit/>
          </a:bodyPr>
          <a:lstStyle/>
          <a:p>
            <a:r>
              <a:rPr lang="sk-SK" sz="2800" b="1" dirty="0" err="1">
                <a:latin typeface="Bahnschrift SemiLight SemiConde" panose="020B0502040204020203" pitchFamily="34" charset="0"/>
              </a:rPr>
              <a:t>Defence</a:t>
            </a:r>
            <a:r>
              <a:rPr lang="sk-SK" sz="2800" b="1" dirty="0">
                <a:latin typeface="Bahnschrift SemiLight SemiConde" panose="020B0502040204020203" pitchFamily="34" charset="0"/>
              </a:rPr>
              <a:t> </a:t>
            </a:r>
            <a:r>
              <a:rPr lang="sk-SK" sz="2800" b="1" dirty="0" err="1">
                <a:latin typeface="Bahnschrift SemiLight SemiConde" panose="020B0502040204020203" pitchFamily="34" charset="0"/>
              </a:rPr>
              <a:t>Strategy</a:t>
            </a:r>
            <a:r>
              <a:rPr lang="sk-SK" sz="2800" b="1" dirty="0">
                <a:latin typeface="Bahnschrift SemiLight SemiConde" panose="020B0502040204020203" pitchFamily="34" charset="0"/>
              </a:rPr>
              <a:t> of </a:t>
            </a:r>
            <a:r>
              <a:rPr lang="sk-SK" sz="2800" b="1" dirty="0" err="1">
                <a:latin typeface="Bahnschrift SemiLight SemiConde" panose="020B0502040204020203" pitchFamily="34" charset="0"/>
              </a:rPr>
              <a:t>the</a:t>
            </a:r>
            <a:r>
              <a:rPr lang="sk-SK" sz="2800" b="1" dirty="0">
                <a:latin typeface="Bahnschrift SemiLight SemiConde" panose="020B0502040204020203" pitchFamily="34" charset="0"/>
              </a:rPr>
              <a:t> Slovak </a:t>
            </a:r>
            <a:r>
              <a:rPr lang="sk-SK" sz="2800" b="1" dirty="0" err="1">
                <a:latin typeface="Bahnschrift SemiLight SemiConde" panose="020B0502040204020203" pitchFamily="34" charset="0"/>
              </a:rPr>
              <a:t>Republic</a:t>
            </a:r>
            <a:r>
              <a:rPr lang="sk-SK" sz="2800" b="1" dirty="0">
                <a:latin typeface="Bahnschrift SemiLight SemiConde" panose="020B0502040204020203" pitchFamily="34" charset="0"/>
              </a:rPr>
              <a:t> </a:t>
            </a:r>
            <a:r>
              <a:rPr lang="sk-SK" sz="2400" dirty="0">
                <a:latin typeface="Bahnschrift SemiLight SemiConde" panose="020B0502040204020203" pitchFamily="34" charset="0"/>
              </a:rPr>
              <a:t>(2021)</a:t>
            </a:r>
          </a:p>
          <a:p>
            <a:pPr marL="0" indent="0" algn="just">
              <a:buNone/>
            </a:pPr>
            <a:r>
              <a:rPr lang="en-US" sz="1700" b="0" i="0" dirty="0">
                <a:solidFill>
                  <a:srgbClr val="000000"/>
                </a:solidFill>
                <a:effectLst/>
                <a:latin typeface="Bahnschrift SemiLight SemiConde" panose="020B0502040204020203" pitchFamily="34" charset="0"/>
              </a:rPr>
              <a:t>The fundamental goal of the defense policy of the Slovak Republic is the preservation of its sovereignty, territorial integrity and inviolability of borders, which are a necessary condition state security. To fulfill this goal, it strengthens its own defense capacity and thus contributes to increase NATO and the EU's ability to act in the field of defense.</a:t>
            </a:r>
          </a:p>
          <a:p>
            <a:pPr marL="0" indent="0" algn="just">
              <a:buNone/>
            </a:pPr>
            <a:endParaRPr lang="en-US" sz="1700" dirty="0">
              <a:solidFill>
                <a:srgbClr val="000000"/>
              </a:solidFill>
              <a:latin typeface="Bahnschrift SemiLight SemiConde" panose="020B0502040204020203" pitchFamily="34" charset="0"/>
            </a:endParaRPr>
          </a:p>
          <a:p>
            <a:pPr marL="0" indent="0" algn="just">
              <a:buNone/>
            </a:pPr>
            <a:r>
              <a:rPr lang="en-US" sz="1700" dirty="0">
                <a:solidFill>
                  <a:srgbClr val="000000"/>
                </a:solidFill>
                <a:latin typeface="Bahnschrift SemiLight SemiConde" panose="020B0502040204020203" pitchFamily="34" charset="0"/>
              </a:rPr>
              <a:t>Important part is: </a:t>
            </a:r>
            <a:r>
              <a:rPr lang="sk-SK" sz="1700" dirty="0">
                <a:solidFill>
                  <a:srgbClr val="000000"/>
                </a:solidFill>
                <a:latin typeface="Bahnschrift SemiLight SemiConde" panose="020B0502040204020203" pitchFamily="34" charset="0"/>
              </a:rPr>
              <a:t>„</a:t>
            </a:r>
            <a:r>
              <a:rPr lang="sk-SK" sz="1700" dirty="0" err="1">
                <a:solidFill>
                  <a:srgbClr val="000000"/>
                </a:solidFill>
                <a:latin typeface="Bahnschrift SemiLight SemiConde" panose="020B0502040204020203" pitchFamily="34" charset="0"/>
              </a:rPr>
              <a:t>Building</a:t>
            </a:r>
            <a:r>
              <a:rPr lang="sk-SK" sz="1700" dirty="0">
                <a:solidFill>
                  <a:srgbClr val="000000"/>
                </a:solidFill>
                <a:latin typeface="Bahnschrift SemiLight SemiConde" panose="020B0502040204020203" pitchFamily="34" charset="0"/>
              </a:rPr>
              <a:t> and </a:t>
            </a:r>
            <a:r>
              <a:rPr lang="sk-SK" sz="1700" dirty="0" err="1">
                <a:solidFill>
                  <a:srgbClr val="000000"/>
                </a:solidFill>
                <a:latin typeface="Bahnschrift SemiLight SemiConde" panose="020B0502040204020203" pitchFamily="34" charset="0"/>
              </a:rPr>
              <a:t>development</a:t>
            </a:r>
            <a:r>
              <a:rPr lang="sk-SK" sz="1700" dirty="0">
                <a:solidFill>
                  <a:srgbClr val="000000"/>
                </a:solidFill>
                <a:latin typeface="Bahnschrift SemiLight SemiConde" panose="020B0502040204020203" pitchFamily="34" charset="0"/>
              </a:rPr>
              <a:t> of </a:t>
            </a:r>
            <a:r>
              <a:rPr lang="sk-SK" sz="1700" dirty="0" err="1">
                <a:solidFill>
                  <a:srgbClr val="000000"/>
                </a:solidFill>
                <a:latin typeface="Bahnschrift SemiLight SemiConde" panose="020B0502040204020203" pitchFamily="34" charset="0"/>
              </a:rPr>
              <a:t>the</a:t>
            </a:r>
            <a:r>
              <a:rPr lang="sk-SK" sz="1700" dirty="0">
                <a:solidFill>
                  <a:srgbClr val="000000"/>
                </a:solidFill>
                <a:latin typeface="Bahnschrift SemiLight SemiConde" panose="020B0502040204020203" pitchFamily="34" charset="0"/>
              </a:rPr>
              <a:t> </a:t>
            </a:r>
            <a:r>
              <a:rPr lang="sk-SK" sz="1700" dirty="0" err="1">
                <a:solidFill>
                  <a:srgbClr val="000000"/>
                </a:solidFill>
                <a:latin typeface="Bahnschrift SemiLight SemiConde" panose="020B0502040204020203" pitchFamily="34" charset="0"/>
              </a:rPr>
              <a:t>Armed</a:t>
            </a:r>
            <a:r>
              <a:rPr lang="sk-SK" sz="1700" dirty="0">
                <a:solidFill>
                  <a:srgbClr val="000000"/>
                </a:solidFill>
                <a:latin typeface="Bahnschrift SemiLight SemiConde" panose="020B0502040204020203" pitchFamily="34" charset="0"/>
              </a:rPr>
              <a:t> </a:t>
            </a:r>
            <a:r>
              <a:rPr lang="sk-SK" sz="1700" dirty="0" err="1">
                <a:solidFill>
                  <a:srgbClr val="000000"/>
                </a:solidFill>
                <a:latin typeface="Bahnschrift SemiLight SemiConde" panose="020B0502040204020203" pitchFamily="34" charset="0"/>
              </a:rPr>
              <a:t>Forces</a:t>
            </a:r>
            <a:r>
              <a:rPr lang="sk-SK" sz="1700" dirty="0">
                <a:solidFill>
                  <a:srgbClr val="000000"/>
                </a:solidFill>
                <a:latin typeface="Bahnschrift SemiLight SemiConde" panose="020B0502040204020203" pitchFamily="34" charset="0"/>
              </a:rPr>
              <a:t> of </a:t>
            </a:r>
            <a:r>
              <a:rPr lang="sk-SK" sz="1700" dirty="0" err="1">
                <a:solidFill>
                  <a:srgbClr val="000000"/>
                </a:solidFill>
                <a:latin typeface="Bahnschrift SemiLight SemiConde" panose="020B0502040204020203" pitchFamily="34" charset="0"/>
              </a:rPr>
              <a:t>the</a:t>
            </a:r>
            <a:r>
              <a:rPr lang="sk-SK" sz="1700" dirty="0">
                <a:solidFill>
                  <a:srgbClr val="000000"/>
                </a:solidFill>
                <a:latin typeface="Bahnschrift SemiLight SemiConde" panose="020B0502040204020203" pitchFamily="34" charset="0"/>
              </a:rPr>
              <a:t> Slovak </a:t>
            </a:r>
            <a:r>
              <a:rPr lang="sk-SK" sz="1700" dirty="0" err="1">
                <a:solidFill>
                  <a:srgbClr val="000000"/>
                </a:solidFill>
                <a:latin typeface="Bahnschrift SemiLight SemiConde" panose="020B0502040204020203" pitchFamily="34" charset="0"/>
              </a:rPr>
              <a:t>Republic</a:t>
            </a:r>
            <a:r>
              <a:rPr lang="sk-SK" sz="1700" dirty="0">
                <a:solidFill>
                  <a:srgbClr val="000000"/>
                </a:solidFill>
                <a:latin typeface="Bahnschrift SemiLight SemiConde" panose="020B0502040204020203" pitchFamily="34" charset="0"/>
              </a:rPr>
              <a:t>“, </a:t>
            </a:r>
            <a:r>
              <a:rPr lang="sk-SK" sz="1700" dirty="0" err="1">
                <a:solidFill>
                  <a:srgbClr val="000000"/>
                </a:solidFill>
                <a:latin typeface="Bahnschrift SemiLight SemiConde" panose="020B0502040204020203" pitchFamily="34" charset="0"/>
              </a:rPr>
              <a:t>where</a:t>
            </a:r>
            <a:r>
              <a:rPr lang="sk-SK" sz="1700" dirty="0">
                <a:solidFill>
                  <a:srgbClr val="000000"/>
                </a:solidFill>
                <a:latin typeface="Bahnschrift SemiLight SemiConde" panose="020B0502040204020203" pitchFamily="34" charset="0"/>
              </a:rPr>
              <a:t> are </a:t>
            </a:r>
            <a:r>
              <a:rPr lang="sk-SK" sz="1700" dirty="0" err="1">
                <a:solidFill>
                  <a:srgbClr val="000000"/>
                </a:solidFill>
                <a:latin typeface="Bahnschrift SemiLight SemiConde" panose="020B0502040204020203" pitchFamily="34" charset="0"/>
              </a:rPr>
              <a:t>defined</a:t>
            </a:r>
            <a:r>
              <a:rPr lang="sk-SK" sz="1700" dirty="0">
                <a:solidFill>
                  <a:srgbClr val="000000"/>
                </a:solidFill>
                <a:latin typeface="Bahnschrift SemiLight SemiConde" panose="020B0502040204020203" pitchFamily="34" charset="0"/>
              </a:rPr>
              <a:t> </a:t>
            </a:r>
            <a:r>
              <a:rPr lang="sk-SK" sz="1700" dirty="0" err="1">
                <a:solidFill>
                  <a:srgbClr val="000000"/>
                </a:solidFill>
                <a:latin typeface="Bahnschrift SemiLight SemiConde" panose="020B0502040204020203" pitchFamily="34" charset="0"/>
              </a:rPr>
              <a:t>promised</a:t>
            </a:r>
            <a:r>
              <a:rPr lang="sk-SK" sz="1700" dirty="0">
                <a:solidFill>
                  <a:srgbClr val="000000"/>
                </a:solidFill>
                <a:latin typeface="Bahnschrift SemiLight SemiConde" panose="020B0502040204020203" pitchFamily="34" charset="0"/>
              </a:rPr>
              <a:t> </a:t>
            </a:r>
            <a:r>
              <a:rPr lang="sk-SK" sz="1700" dirty="0" err="1">
                <a:solidFill>
                  <a:srgbClr val="000000"/>
                </a:solidFill>
                <a:latin typeface="Bahnschrift SemiLight SemiConde" panose="020B0502040204020203" pitchFamily="34" charset="0"/>
              </a:rPr>
              <a:t>contributions</a:t>
            </a:r>
            <a:r>
              <a:rPr lang="sk-SK" sz="1700" dirty="0">
                <a:solidFill>
                  <a:srgbClr val="000000"/>
                </a:solidFill>
                <a:latin typeface="Bahnschrift SemiLight SemiConde" panose="020B0502040204020203" pitchFamily="34" charset="0"/>
              </a:rPr>
              <a:t> to </a:t>
            </a:r>
            <a:r>
              <a:rPr lang="sk-SK" sz="1700" dirty="0" err="1">
                <a:solidFill>
                  <a:srgbClr val="000000"/>
                </a:solidFill>
                <a:latin typeface="Bahnschrift SemiLight SemiConde" panose="020B0502040204020203" pitchFamily="34" charset="0"/>
              </a:rPr>
              <a:t>the</a:t>
            </a:r>
            <a:r>
              <a:rPr lang="sk-SK" sz="1700" dirty="0">
                <a:solidFill>
                  <a:srgbClr val="000000"/>
                </a:solidFill>
                <a:latin typeface="Bahnschrift SemiLight SemiConde" panose="020B0502040204020203" pitchFamily="34" charset="0"/>
              </a:rPr>
              <a:t> NATO and EU </a:t>
            </a:r>
            <a:r>
              <a:rPr lang="sk-SK" sz="1700" dirty="0" err="1">
                <a:solidFill>
                  <a:srgbClr val="000000"/>
                </a:solidFill>
                <a:latin typeface="Bahnschrift SemiLight SemiConde" panose="020B0502040204020203" pitchFamily="34" charset="0"/>
              </a:rPr>
              <a:t>common</a:t>
            </a:r>
            <a:r>
              <a:rPr lang="sk-SK" sz="1700" dirty="0">
                <a:solidFill>
                  <a:srgbClr val="000000"/>
                </a:solidFill>
                <a:latin typeface="Bahnschrift SemiLight SemiConde" panose="020B0502040204020203" pitchFamily="34" charset="0"/>
              </a:rPr>
              <a:t> </a:t>
            </a:r>
            <a:r>
              <a:rPr lang="sk-SK" sz="1700" dirty="0" err="1">
                <a:solidFill>
                  <a:srgbClr val="000000"/>
                </a:solidFill>
                <a:latin typeface="Bahnschrift SemiLight SemiConde" panose="020B0502040204020203" pitchFamily="34" charset="0"/>
              </a:rPr>
              <a:t>defence</a:t>
            </a:r>
            <a:r>
              <a:rPr lang="sk-SK" sz="1700" dirty="0">
                <a:solidFill>
                  <a:srgbClr val="000000"/>
                </a:solidFill>
                <a:latin typeface="Bahnschrift SemiLight SemiConde" panose="020B0502040204020203" pitchFamily="34" charset="0"/>
              </a:rPr>
              <a:t> </a:t>
            </a:r>
            <a:r>
              <a:rPr lang="sk-SK" sz="1700" dirty="0" err="1">
                <a:solidFill>
                  <a:srgbClr val="000000"/>
                </a:solidFill>
                <a:latin typeface="Bahnschrift SemiLight SemiConde" panose="020B0502040204020203" pitchFamily="34" charset="0"/>
              </a:rPr>
              <a:t>frameworks</a:t>
            </a:r>
            <a:r>
              <a:rPr lang="sk-SK" sz="1700" dirty="0">
                <a:solidFill>
                  <a:srgbClr val="000000"/>
                </a:solidFill>
                <a:latin typeface="Bahnschrift SemiLight SemiConde" panose="020B0502040204020203" pitchFamily="34" charset="0"/>
              </a:rPr>
              <a:t> (1 </a:t>
            </a:r>
            <a:r>
              <a:rPr lang="sk-SK" sz="1700" dirty="0" err="1">
                <a:solidFill>
                  <a:srgbClr val="000000"/>
                </a:solidFill>
                <a:latin typeface="Bahnschrift SemiLight SemiConde" panose="020B0502040204020203" pitchFamily="34" charset="0"/>
              </a:rPr>
              <a:t>heavy</a:t>
            </a:r>
            <a:r>
              <a:rPr lang="sk-SK" sz="1700" dirty="0">
                <a:solidFill>
                  <a:srgbClr val="000000"/>
                </a:solidFill>
                <a:latin typeface="Bahnschrift SemiLight SemiConde" panose="020B0502040204020203" pitchFamily="34" charset="0"/>
              </a:rPr>
              <a:t> </a:t>
            </a:r>
            <a:r>
              <a:rPr lang="sk-SK" sz="1700" dirty="0" err="1">
                <a:solidFill>
                  <a:srgbClr val="000000"/>
                </a:solidFill>
                <a:latin typeface="Bahnschrift SemiLight SemiConde" panose="020B0502040204020203" pitchFamily="34" charset="0"/>
              </a:rPr>
              <a:t>mechanised</a:t>
            </a:r>
            <a:r>
              <a:rPr lang="sk-SK" sz="1700" dirty="0">
                <a:solidFill>
                  <a:srgbClr val="000000"/>
                </a:solidFill>
                <a:latin typeface="Bahnschrift SemiLight SemiConde" panose="020B0502040204020203" pitchFamily="34" charset="0"/>
              </a:rPr>
              <a:t> </a:t>
            </a:r>
            <a:r>
              <a:rPr lang="sk-SK" sz="1700" dirty="0" err="1">
                <a:solidFill>
                  <a:srgbClr val="000000"/>
                </a:solidFill>
                <a:latin typeface="Bahnschrift SemiLight SemiConde" panose="020B0502040204020203" pitchFamily="34" charset="0"/>
              </a:rPr>
              <a:t>brigade</a:t>
            </a:r>
            <a:r>
              <a:rPr lang="sk-SK" sz="1700" dirty="0">
                <a:solidFill>
                  <a:srgbClr val="000000"/>
                </a:solidFill>
                <a:latin typeface="Bahnschrift SemiLight SemiConde" panose="020B0502040204020203" pitchFamily="34" charset="0"/>
              </a:rPr>
              <a:t> </a:t>
            </a:r>
            <a:r>
              <a:rPr lang="sk-SK" sz="1700" dirty="0" err="1">
                <a:solidFill>
                  <a:srgbClr val="000000"/>
                </a:solidFill>
                <a:latin typeface="Bahnschrift SemiLight SemiConde" panose="020B0502040204020203" pitchFamily="34" charset="0"/>
              </a:rPr>
              <a:t>for</a:t>
            </a:r>
            <a:r>
              <a:rPr lang="sk-SK" sz="1700" dirty="0">
                <a:solidFill>
                  <a:srgbClr val="000000"/>
                </a:solidFill>
                <a:latin typeface="Bahnschrift SemiLight SemiConde" panose="020B0502040204020203" pitchFamily="34" charset="0"/>
              </a:rPr>
              <a:t> </a:t>
            </a:r>
            <a:r>
              <a:rPr lang="sk-SK" sz="1700" dirty="0" err="1">
                <a:solidFill>
                  <a:srgbClr val="000000"/>
                </a:solidFill>
                <a:latin typeface="Bahnschrift SemiLight SemiConde" panose="020B0502040204020203" pitchFamily="34" charset="0"/>
              </a:rPr>
              <a:t>purposes</a:t>
            </a:r>
            <a:r>
              <a:rPr lang="sk-SK" sz="1700" dirty="0">
                <a:solidFill>
                  <a:srgbClr val="000000"/>
                </a:solidFill>
                <a:latin typeface="Bahnschrift SemiLight SemiConde" panose="020B0502040204020203" pitchFamily="34" charset="0"/>
              </a:rPr>
              <a:t> of NATO; </a:t>
            </a:r>
            <a:r>
              <a:rPr lang="sk-SK" sz="1700" dirty="0" err="1">
                <a:solidFill>
                  <a:srgbClr val="000000"/>
                </a:solidFill>
                <a:latin typeface="Bahnschrift SemiLight SemiConde" panose="020B0502040204020203" pitchFamily="34" charset="0"/>
              </a:rPr>
              <a:t>one</a:t>
            </a:r>
            <a:r>
              <a:rPr lang="sk-SK" sz="1700" dirty="0">
                <a:solidFill>
                  <a:srgbClr val="000000"/>
                </a:solidFill>
                <a:latin typeface="Bahnschrift SemiLight SemiConde" panose="020B0502040204020203" pitchFamily="34" charset="0"/>
              </a:rPr>
              <a:t> </a:t>
            </a:r>
            <a:r>
              <a:rPr lang="sk-SK" sz="1700" dirty="0" err="1">
                <a:solidFill>
                  <a:srgbClr val="000000"/>
                </a:solidFill>
                <a:latin typeface="Bahnschrift SemiLight SemiConde" panose="020B0502040204020203" pitchFamily="34" charset="0"/>
              </a:rPr>
              <a:t>battalion</a:t>
            </a:r>
            <a:r>
              <a:rPr lang="sk-SK" sz="1700" dirty="0">
                <a:solidFill>
                  <a:srgbClr val="000000"/>
                </a:solidFill>
                <a:latin typeface="Bahnschrift SemiLight SemiConde" panose="020B0502040204020203" pitchFamily="34" charset="0"/>
              </a:rPr>
              <a:t> </a:t>
            </a:r>
            <a:r>
              <a:rPr lang="sk-SK" sz="1700" dirty="0" err="1">
                <a:solidFill>
                  <a:srgbClr val="000000"/>
                </a:solidFill>
                <a:latin typeface="Bahnschrift SemiLight SemiConde" panose="020B0502040204020203" pitchFamily="34" charset="0"/>
              </a:rPr>
              <a:t>for</a:t>
            </a:r>
            <a:r>
              <a:rPr lang="sk-SK" sz="1700" dirty="0">
                <a:solidFill>
                  <a:srgbClr val="000000"/>
                </a:solidFill>
                <a:latin typeface="Bahnschrift SemiLight SemiConde" panose="020B0502040204020203" pitchFamily="34" charset="0"/>
              </a:rPr>
              <a:t> </a:t>
            </a:r>
            <a:r>
              <a:rPr lang="sk-SK" sz="1700" dirty="0" err="1">
                <a:solidFill>
                  <a:srgbClr val="000000"/>
                </a:solidFill>
                <a:latin typeface="Bahnschrift SemiLight SemiConde" panose="020B0502040204020203" pitchFamily="34" charset="0"/>
              </a:rPr>
              <a:t>the</a:t>
            </a:r>
            <a:r>
              <a:rPr lang="sk-SK" sz="1700" dirty="0">
                <a:solidFill>
                  <a:srgbClr val="000000"/>
                </a:solidFill>
                <a:latin typeface="Bahnschrift SemiLight SemiConde" panose="020B0502040204020203" pitchFamily="34" charset="0"/>
              </a:rPr>
              <a:t> NATO </a:t>
            </a:r>
            <a:r>
              <a:rPr lang="sk-SK" sz="1700" dirty="0" err="1">
                <a:solidFill>
                  <a:srgbClr val="000000"/>
                </a:solidFill>
                <a:latin typeface="Bahnschrift SemiLight SemiConde" panose="020B0502040204020203" pitchFamily="34" charset="0"/>
              </a:rPr>
              <a:t>Enhance</a:t>
            </a:r>
            <a:r>
              <a:rPr lang="sk-SK" sz="1700" dirty="0">
                <a:solidFill>
                  <a:srgbClr val="000000"/>
                </a:solidFill>
                <a:latin typeface="Bahnschrift SemiLight SemiConde" panose="020B0502040204020203" pitchFamily="34" charset="0"/>
              </a:rPr>
              <a:t> </a:t>
            </a:r>
            <a:r>
              <a:rPr lang="sk-SK" sz="1700" dirty="0" err="1">
                <a:solidFill>
                  <a:srgbClr val="000000"/>
                </a:solidFill>
                <a:latin typeface="Bahnschrift SemiLight SemiConde" panose="020B0502040204020203" pitchFamily="34" charset="0"/>
              </a:rPr>
              <a:t>Presence</a:t>
            </a:r>
            <a:r>
              <a:rPr lang="sk-SK" sz="1700" dirty="0">
                <a:solidFill>
                  <a:srgbClr val="000000"/>
                </a:solidFill>
                <a:latin typeface="Bahnschrift SemiLight SemiConde" panose="020B0502040204020203" pitchFamily="34" charset="0"/>
              </a:rPr>
              <a:t>; Rapid </a:t>
            </a:r>
            <a:r>
              <a:rPr lang="sk-SK" sz="1700" dirty="0" err="1">
                <a:solidFill>
                  <a:srgbClr val="000000"/>
                </a:solidFill>
                <a:latin typeface="Bahnschrift SemiLight SemiConde" panose="020B0502040204020203" pitchFamily="34" charset="0"/>
              </a:rPr>
              <a:t>Reaction</a:t>
            </a:r>
            <a:r>
              <a:rPr lang="sk-SK" sz="1700" dirty="0">
                <a:solidFill>
                  <a:srgbClr val="000000"/>
                </a:solidFill>
                <a:latin typeface="Bahnschrift SemiLight SemiConde" panose="020B0502040204020203" pitchFamily="34" charset="0"/>
              </a:rPr>
              <a:t> </a:t>
            </a:r>
            <a:r>
              <a:rPr lang="sk-SK" sz="1700" dirty="0" err="1">
                <a:solidFill>
                  <a:srgbClr val="000000"/>
                </a:solidFill>
                <a:latin typeface="Bahnschrift SemiLight SemiConde" panose="020B0502040204020203" pitchFamily="34" charset="0"/>
              </a:rPr>
              <a:t>Forces</a:t>
            </a:r>
            <a:r>
              <a:rPr lang="sk-SK" sz="1700" dirty="0">
                <a:solidFill>
                  <a:srgbClr val="000000"/>
                </a:solidFill>
                <a:latin typeface="Bahnschrift SemiLight SemiConde" panose="020B0502040204020203" pitchFamily="34" charset="0"/>
              </a:rPr>
              <a:t> </a:t>
            </a:r>
            <a:r>
              <a:rPr lang="sk-SK" sz="1700" dirty="0" err="1">
                <a:solidFill>
                  <a:srgbClr val="000000"/>
                </a:solidFill>
                <a:latin typeface="Bahnschrift SemiLight SemiConde" panose="020B0502040204020203" pitchFamily="34" charset="0"/>
              </a:rPr>
              <a:t>contribution</a:t>
            </a:r>
            <a:r>
              <a:rPr lang="sk-SK" sz="1700" dirty="0">
                <a:solidFill>
                  <a:srgbClr val="000000"/>
                </a:solidFill>
                <a:latin typeface="Bahnschrift SemiLight SemiConde" panose="020B0502040204020203" pitchFamily="34" charset="0"/>
              </a:rPr>
              <a:t> – </a:t>
            </a:r>
            <a:r>
              <a:rPr lang="sk-SK" sz="1700" dirty="0" err="1">
                <a:solidFill>
                  <a:srgbClr val="000000"/>
                </a:solidFill>
                <a:latin typeface="Bahnschrift SemiLight SemiConde" panose="020B0502040204020203" pitchFamily="34" charset="0"/>
              </a:rPr>
              <a:t>one</a:t>
            </a:r>
            <a:r>
              <a:rPr lang="sk-SK" sz="1700" dirty="0">
                <a:solidFill>
                  <a:srgbClr val="000000"/>
                </a:solidFill>
                <a:latin typeface="Bahnschrift SemiLight SemiConde" panose="020B0502040204020203" pitchFamily="34" charset="0"/>
              </a:rPr>
              <a:t> </a:t>
            </a:r>
            <a:r>
              <a:rPr lang="sk-SK" sz="1700" dirty="0" err="1">
                <a:solidFill>
                  <a:srgbClr val="000000"/>
                </a:solidFill>
                <a:latin typeface="Bahnschrift SemiLight SemiConde" panose="020B0502040204020203" pitchFamily="34" charset="0"/>
              </a:rPr>
              <a:t>battalion</a:t>
            </a:r>
            <a:r>
              <a:rPr lang="sk-SK" sz="1700" dirty="0">
                <a:solidFill>
                  <a:srgbClr val="000000"/>
                </a:solidFill>
                <a:latin typeface="Bahnschrift SemiLight SemiConde" panose="020B0502040204020203" pitchFamily="34" charset="0"/>
              </a:rPr>
              <a:t> </a:t>
            </a:r>
            <a:r>
              <a:rPr lang="sk-SK" sz="1700" dirty="0" err="1">
                <a:solidFill>
                  <a:srgbClr val="000000"/>
                </a:solidFill>
                <a:latin typeface="Bahnschrift SemiLight SemiConde" panose="020B0502040204020203" pitchFamily="34" charset="0"/>
              </a:rPr>
              <a:t>group</a:t>
            </a:r>
            <a:r>
              <a:rPr lang="sk-SK" sz="1700" dirty="0">
                <a:solidFill>
                  <a:srgbClr val="000000"/>
                </a:solidFill>
                <a:latin typeface="Bahnschrift SemiLight SemiConde" panose="020B0502040204020203" pitchFamily="34" charset="0"/>
              </a:rPr>
              <a:t>).</a:t>
            </a:r>
            <a:endParaRPr lang="sk-SK" sz="1700" dirty="0">
              <a:latin typeface="Bahnschrift SemiLight SemiConde" panose="020B0502040204020203" pitchFamily="34" charset="0"/>
            </a:endParaRPr>
          </a:p>
        </p:txBody>
      </p:sp>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p:txBody>
          <a:bodyPr/>
          <a:lstStyle/>
          <a:p>
            <a:fld id="{B4454109-921E-4389-BB64-5D153A4656D4}" type="slidenum">
              <a:rPr lang="sk-SK" smtClean="0"/>
              <a:t>11</a:t>
            </a:fld>
            <a:endParaRPr lang="sk-SK" dirty="0"/>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Tree>
    <p:extLst>
      <p:ext uri="{BB962C8B-B14F-4D97-AF65-F5344CB8AC3E}">
        <p14:creationId xmlns:p14="http://schemas.microsoft.com/office/powerpoint/2010/main" val="416779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title"/>
          </p:nvPr>
        </p:nvSpPr>
        <p:spPr>
          <a:xfrm rot="10800000" flipV="1">
            <a:off x="406711" y="191557"/>
            <a:ext cx="6624735" cy="1276251"/>
          </a:xfrm>
        </p:spPr>
        <p:txBody>
          <a:bodyPr>
            <a:normAutofit/>
          </a:bodyPr>
          <a:lstStyle/>
          <a:p>
            <a: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t>2. </a:t>
            </a:r>
            <a:r>
              <a:rPr lang="sk-SK" sz="3200" b="1" dirty="0" err="1">
                <a:effectLst/>
                <a:latin typeface="Bahnschrift SemiLight SemiConde" panose="020B0502040204020203" pitchFamily="34" charset="0"/>
                <a:ea typeface="Calibri" panose="020F0502020204030204" pitchFamily="34" charset="0"/>
                <a:cs typeface="Times New Roman" panose="02020603050405020304" pitchFamily="18" charset="0"/>
              </a:rPr>
              <a:t>Defence</a:t>
            </a:r>
            <a: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t> </a:t>
            </a:r>
            <a:r>
              <a:rPr lang="sk-SK" sz="3200" b="1" dirty="0" err="1">
                <a:effectLst/>
                <a:latin typeface="Bahnschrift SemiLight SemiConde" panose="020B0502040204020203" pitchFamily="34" charset="0"/>
                <a:ea typeface="Calibri" panose="020F0502020204030204" pitchFamily="34" charset="0"/>
                <a:cs typeface="Times New Roman" panose="02020603050405020304" pitchFamily="18" charset="0"/>
              </a:rPr>
              <a:t>Policy</a:t>
            </a:r>
            <a: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t> of Slovakia</a:t>
            </a:r>
            <a:b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br>
            <a:r>
              <a:rPr lang="sk-SK" sz="3200" b="1" dirty="0" err="1">
                <a:effectLst/>
                <a:latin typeface="Bahnschrift SemiLight SemiConde" panose="020B0502040204020203" pitchFamily="34" charset="0"/>
                <a:ea typeface="Calibri" panose="020F0502020204030204" pitchFamily="34" charset="0"/>
                <a:cs typeface="Times New Roman" panose="02020603050405020304" pitchFamily="18" charset="0"/>
              </a:rPr>
              <a:t>Regional</a:t>
            </a:r>
            <a: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t> </a:t>
            </a:r>
            <a:r>
              <a:rPr lang="sk-SK" sz="3200" b="1" dirty="0" err="1">
                <a:effectLst/>
                <a:latin typeface="Bahnschrift SemiLight SemiConde" panose="020B0502040204020203" pitchFamily="34" charset="0"/>
                <a:ea typeface="Calibri" panose="020F0502020204030204" pitchFamily="34" charset="0"/>
                <a:cs typeface="Times New Roman" panose="02020603050405020304" pitchFamily="18" charset="0"/>
              </a:rPr>
              <a:t>Cooperation</a:t>
            </a:r>
            <a:endParaRPr lang="sk-SK" sz="3200" dirty="0">
              <a:latin typeface="Bahnschrift SemiLight SemiConde" panose="020B0502040204020203" pitchFamily="34" charset="0"/>
            </a:endParaRPr>
          </a:p>
        </p:txBody>
      </p:sp>
      <p:sp>
        <p:nvSpPr>
          <p:cNvPr id="7" name="Zástupný objekt pre obsah 6">
            <a:extLst>
              <a:ext uri="{FF2B5EF4-FFF2-40B4-BE49-F238E27FC236}">
                <a16:creationId xmlns:a16="http://schemas.microsoft.com/office/drawing/2014/main" id="{16B90D94-5B47-405E-AD97-17C2954FA3CF}"/>
              </a:ext>
            </a:extLst>
          </p:cNvPr>
          <p:cNvSpPr>
            <a:spLocks noGrp="1"/>
          </p:cNvSpPr>
          <p:nvPr>
            <p:ph idx="1"/>
          </p:nvPr>
        </p:nvSpPr>
        <p:spPr>
          <a:xfrm>
            <a:off x="683568" y="1556793"/>
            <a:ext cx="7990664" cy="4633296"/>
          </a:xfrm>
        </p:spPr>
        <p:txBody>
          <a:bodyPr>
            <a:normAutofit/>
          </a:bodyPr>
          <a:lstStyle/>
          <a:p>
            <a:r>
              <a:rPr lang="sk-SK" sz="1600" dirty="0" err="1">
                <a:latin typeface="Bahnschrift SemiLight SemiConde" panose="020B0502040204020203" pitchFamily="34" charset="0"/>
              </a:rPr>
              <a:t>Visegrad</a:t>
            </a:r>
            <a:r>
              <a:rPr lang="sk-SK" sz="1600" dirty="0">
                <a:latin typeface="Bahnschrift SemiLight SemiConde" panose="020B0502040204020203" pitchFamily="34" charset="0"/>
              </a:rPr>
              <a:t> </a:t>
            </a:r>
            <a:r>
              <a:rPr lang="sk-SK" sz="1600" dirty="0" err="1">
                <a:latin typeface="Bahnschrift SemiLight SemiConde" panose="020B0502040204020203" pitchFamily="34" charset="0"/>
              </a:rPr>
              <a:t>cooperation</a:t>
            </a:r>
            <a:r>
              <a:rPr lang="sk-SK" sz="1600" dirty="0">
                <a:latin typeface="Bahnschrift SemiLight SemiConde" panose="020B0502040204020203" pitchFamily="34" charset="0"/>
              </a:rPr>
              <a:t> in </a:t>
            </a:r>
            <a:r>
              <a:rPr lang="sk-SK" sz="1600" dirty="0" err="1">
                <a:latin typeface="Bahnschrift SemiLight SemiConde" panose="020B0502040204020203" pitchFamily="34" charset="0"/>
              </a:rPr>
              <a:t>the</a:t>
            </a:r>
            <a:r>
              <a:rPr lang="sk-SK" sz="1600" dirty="0">
                <a:latin typeface="Bahnschrift SemiLight SemiConde" panose="020B0502040204020203" pitchFamily="34" charset="0"/>
              </a:rPr>
              <a:t> </a:t>
            </a:r>
            <a:r>
              <a:rPr lang="sk-SK" sz="1600" dirty="0" err="1">
                <a:latin typeface="Bahnschrift SemiLight SemiConde" panose="020B0502040204020203" pitchFamily="34" charset="0"/>
              </a:rPr>
              <a:t>defence</a:t>
            </a:r>
            <a:r>
              <a:rPr lang="sk-SK" sz="1600" dirty="0">
                <a:latin typeface="Bahnschrift SemiLight SemiConde" panose="020B0502040204020203" pitchFamily="34" charset="0"/>
              </a:rPr>
              <a:t> and </a:t>
            </a:r>
            <a:r>
              <a:rPr lang="sk-SK" sz="1600" dirty="0" err="1">
                <a:latin typeface="Bahnschrift SemiLight SemiConde" panose="020B0502040204020203" pitchFamily="34" charset="0"/>
              </a:rPr>
              <a:t>security</a:t>
            </a:r>
            <a:r>
              <a:rPr lang="sk-SK" sz="1600" dirty="0">
                <a:latin typeface="Bahnschrift SemiLight SemiConde" panose="020B0502040204020203" pitchFamily="34" charset="0"/>
              </a:rPr>
              <a:t> </a:t>
            </a:r>
            <a:r>
              <a:rPr lang="sk-SK" sz="1600" dirty="0" err="1">
                <a:latin typeface="Bahnschrift SemiLight SemiConde" panose="020B0502040204020203" pitchFamily="34" charset="0"/>
              </a:rPr>
              <a:t>area</a:t>
            </a:r>
            <a:r>
              <a:rPr lang="sk-SK" sz="1600" dirty="0">
                <a:latin typeface="Bahnschrift SemiLight SemiConde" panose="020B0502040204020203" pitchFamily="34" charset="0"/>
              </a:rPr>
              <a:t>: </a:t>
            </a:r>
            <a:r>
              <a:rPr lang="sk-SK" sz="1600" dirty="0" err="1">
                <a:latin typeface="Bahnschrift SemiLight SemiConde" panose="020B0502040204020203" pitchFamily="34" charset="0"/>
              </a:rPr>
              <a:t>intensified</a:t>
            </a:r>
            <a:r>
              <a:rPr lang="sk-SK" sz="1600" dirty="0">
                <a:latin typeface="Bahnschrift SemiLight SemiConde" panose="020B0502040204020203" pitchFamily="34" charset="0"/>
              </a:rPr>
              <a:t> in 2014, </a:t>
            </a:r>
            <a:r>
              <a:rPr lang="sk-SK" sz="1600" dirty="0" err="1">
                <a:latin typeface="Bahnschrift SemiLight SemiConde" panose="020B0502040204020203" pitchFamily="34" charset="0"/>
              </a:rPr>
              <a:t>adopted</a:t>
            </a:r>
            <a:r>
              <a:rPr lang="sk-SK" sz="1600" dirty="0">
                <a:latin typeface="Bahnschrift SemiLight SemiConde" panose="020B0502040204020203" pitchFamily="34" charset="0"/>
              </a:rPr>
              <a:t> </a:t>
            </a:r>
            <a:r>
              <a:rPr lang="en-US" sz="1600" b="0" i="0" dirty="0">
                <a:solidFill>
                  <a:srgbClr val="000000"/>
                </a:solidFill>
                <a:effectLst/>
                <a:latin typeface="Bahnschrift SemiLight SemiConde" panose="020B0502040204020203" pitchFamily="34" charset="0"/>
              </a:rPr>
              <a:t>V4 Ministers of </a:t>
            </a:r>
            <a:r>
              <a:rPr lang="en-US" sz="1600" b="0" i="0" dirty="0" err="1">
                <a:solidFill>
                  <a:srgbClr val="000000"/>
                </a:solidFill>
                <a:effectLst/>
                <a:latin typeface="Bahnschrift SemiLight SemiConde" panose="020B0502040204020203" pitchFamily="34" charset="0"/>
              </a:rPr>
              <a:t>Defence</a:t>
            </a:r>
            <a:r>
              <a:rPr lang="en-US" sz="1600" b="0" i="0" dirty="0">
                <a:solidFill>
                  <a:srgbClr val="000000"/>
                </a:solidFill>
                <a:effectLst/>
                <a:latin typeface="Bahnschrift SemiLight SemiConde" panose="020B0502040204020203" pitchFamily="34" charset="0"/>
              </a:rPr>
              <a:t> signed the first V4 </a:t>
            </a:r>
            <a:r>
              <a:rPr lang="en-US" sz="1600" b="0" i="0" dirty="0" err="1">
                <a:solidFill>
                  <a:srgbClr val="000000"/>
                </a:solidFill>
                <a:effectLst/>
                <a:latin typeface="Bahnschrift SemiLight SemiConde" panose="020B0502040204020203" pitchFamily="34" charset="0"/>
              </a:rPr>
              <a:t>defence</a:t>
            </a:r>
            <a:r>
              <a:rPr lang="en-US" sz="1600" b="0" i="0" dirty="0">
                <a:solidFill>
                  <a:srgbClr val="000000"/>
                </a:solidFill>
                <a:effectLst/>
                <a:latin typeface="Bahnschrift SemiLight SemiConde" panose="020B0502040204020203" pitchFamily="34" charset="0"/>
              </a:rPr>
              <a:t> cooperation strategy entitled</a:t>
            </a:r>
            <a:r>
              <a:rPr lang="en-US" sz="1600" b="1" i="0" dirty="0">
                <a:solidFill>
                  <a:srgbClr val="000000"/>
                </a:solidFill>
                <a:effectLst/>
                <a:latin typeface="Bahnschrift SemiLight SemiConde" panose="020B0502040204020203" pitchFamily="34" charset="0"/>
              </a:rPr>
              <a:t> Long Term Vision of the </a:t>
            </a:r>
            <a:r>
              <a:rPr lang="en-US" sz="1600" b="1" i="0" dirty="0" err="1">
                <a:solidFill>
                  <a:srgbClr val="000000"/>
                </a:solidFill>
                <a:effectLst/>
                <a:latin typeface="Bahnschrift SemiLight SemiConde" panose="020B0502040204020203" pitchFamily="34" charset="0"/>
              </a:rPr>
              <a:t>Visegrad</a:t>
            </a:r>
            <a:r>
              <a:rPr lang="en-US" sz="1600" b="1" i="0" dirty="0">
                <a:solidFill>
                  <a:srgbClr val="000000"/>
                </a:solidFill>
                <a:effectLst/>
                <a:latin typeface="Bahnschrift SemiLight SemiConde" panose="020B0502040204020203" pitchFamily="34" charset="0"/>
              </a:rPr>
              <a:t> Countries on Deepening their </a:t>
            </a:r>
            <a:r>
              <a:rPr lang="en-US" sz="1600" b="1" i="0" dirty="0" err="1">
                <a:solidFill>
                  <a:srgbClr val="000000"/>
                </a:solidFill>
                <a:effectLst/>
                <a:latin typeface="Bahnschrift SemiLight SemiConde" panose="020B0502040204020203" pitchFamily="34" charset="0"/>
              </a:rPr>
              <a:t>Defence</a:t>
            </a:r>
            <a:r>
              <a:rPr lang="en-US" sz="1600" b="1" i="0" dirty="0">
                <a:solidFill>
                  <a:srgbClr val="000000"/>
                </a:solidFill>
                <a:effectLst/>
                <a:latin typeface="Bahnschrift SemiLight SemiConde" panose="020B0502040204020203" pitchFamily="34" charset="0"/>
              </a:rPr>
              <a:t> Cooperation</a:t>
            </a:r>
            <a:r>
              <a:rPr lang="en-US" sz="1600" b="0" i="0" dirty="0">
                <a:solidFill>
                  <a:srgbClr val="000000"/>
                </a:solidFill>
                <a:effectLst/>
                <a:latin typeface="Bahnschrift SemiLight SemiConde" panose="020B0502040204020203" pitchFamily="34" charset="0"/>
              </a:rPr>
              <a:t>.</a:t>
            </a:r>
            <a:endParaRPr lang="sk-SK" sz="1600" b="0" i="0" dirty="0">
              <a:solidFill>
                <a:srgbClr val="000000"/>
              </a:solidFill>
              <a:effectLst/>
              <a:latin typeface="Bahnschrift SemiLight SemiConde" panose="020B0502040204020203" pitchFamily="34" charset="0"/>
            </a:endParaRPr>
          </a:p>
          <a:p>
            <a:pPr marL="0" indent="0">
              <a:buNone/>
            </a:pPr>
            <a:endParaRPr lang="sk-SK" sz="1600" b="0" i="0" dirty="0">
              <a:solidFill>
                <a:srgbClr val="000000"/>
              </a:solidFill>
              <a:effectLst/>
              <a:latin typeface="Bahnschrift SemiLight SemiConde" panose="020B0502040204020203" pitchFamily="34" charset="0"/>
            </a:endParaRPr>
          </a:p>
          <a:p>
            <a:pPr algn="just"/>
            <a:r>
              <a:rPr lang="en-US" sz="1600" b="0" i="0" dirty="0">
                <a:solidFill>
                  <a:srgbClr val="000000"/>
                </a:solidFill>
                <a:effectLst/>
                <a:latin typeface="Bahnschrift SemiLight SemiConde" panose="020B0502040204020203" pitchFamily="34" charset="0"/>
              </a:rPr>
              <a:t>V4 Ministers of </a:t>
            </a:r>
            <a:r>
              <a:rPr lang="en-US" sz="1600" b="0" i="0" dirty="0" err="1">
                <a:solidFill>
                  <a:srgbClr val="000000"/>
                </a:solidFill>
                <a:effectLst/>
                <a:latin typeface="Bahnschrift SemiLight SemiConde" panose="020B0502040204020203" pitchFamily="34" charset="0"/>
              </a:rPr>
              <a:t>Defence</a:t>
            </a:r>
            <a:r>
              <a:rPr lang="en-US" sz="1600" b="0" i="0" dirty="0">
                <a:solidFill>
                  <a:srgbClr val="000000"/>
                </a:solidFill>
                <a:effectLst/>
                <a:latin typeface="Bahnschrift SemiLight SemiConde" panose="020B0502040204020203" pitchFamily="34" charset="0"/>
              </a:rPr>
              <a:t> adopted the revised strategy entitled Long-Term Vision of the </a:t>
            </a:r>
            <a:r>
              <a:rPr lang="en-US" sz="1600" b="0" i="0" dirty="0" err="1">
                <a:solidFill>
                  <a:srgbClr val="000000"/>
                </a:solidFill>
                <a:effectLst/>
                <a:latin typeface="Bahnschrift SemiLight SemiConde" panose="020B0502040204020203" pitchFamily="34" charset="0"/>
              </a:rPr>
              <a:t>Visegrad</a:t>
            </a:r>
            <a:r>
              <a:rPr lang="en-US" sz="1600" b="0" i="0" dirty="0">
                <a:solidFill>
                  <a:srgbClr val="000000"/>
                </a:solidFill>
                <a:effectLst/>
                <a:latin typeface="Bahnschrift SemiLight SemiConde" panose="020B0502040204020203" pitchFamily="34" charset="0"/>
              </a:rPr>
              <a:t> Countries on Deepening their </a:t>
            </a:r>
            <a:r>
              <a:rPr lang="en-US" sz="1600" b="0" i="0" dirty="0" err="1">
                <a:solidFill>
                  <a:srgbClr val="000000"/>
                </a:solidFill>
                <a:effectLst/>
                <a:latin typeface="Bahnschrift SemiLight SemiConde" panose="020B0502040204020203" pitchFamily="34" charset="0"/>
              </a:rPr>
              <a:t>Defence</a:t>
            </a:r>
            <a:r>
              <a:rPr lang="en-US" sz="1600" b="0" i="0" dirty="0">
                <a:solidFill>
                  <a:srgbClr val="000000"/>
                </a:solidFill>
                <a:effectLst/>
                <a:latin typeface="Bahnschrift SemiLight SemiConde" panose="020B0502040204020203" pitchFamily="34" charset="0"/>
              </a:rPr>
              <a:t> Cooperation on June 24, 2020. In the revised document, they reaffirmed their common interest in further developing the V4 </a:t>
            </a:r>
            <a:r>
              <a:rPr lang="en-US" sz="1600" b="0" i="0" dirty="0" err="1">
                <a:solidFill>
                  <a:srgbClr val="000000"/>
                </a:solidFill>
                <a:effectLst/>
                <a:latin typeface="Bahnschrift SemiLight SemiConde" panose="020B0502040204020203" pitchFamily="34" charset="0"/>
              </a:rPr>
              <a:t>defence</a:t>
            </a:r>
            <a:r>
              <a:rPr lang="en-US" sz="1600" b="0" i="0" dirty="0">
                <a:solidFill>
                  <a:srgbClr val="000000"/>
                </a:solidFill>
                <a:effectLst/>
                <a:latin typeface="Bahnschrift SemiLight SemiConde" panose="020B0502040204020203" pitchFamily="34" charset="0"/>
              </a:rPr>
              <a:t> cooperation and agreed the following four priority areas:</a:t>
            </a:r>
            <a:endParaRPr lang="sk-SK" sz="1600" b="0" i="0" dirty="0">
              <a:solidFill>
                <a:srgbClr val="000000"/>
              </a:solidFill>
              <a:effectLst/>
              <a:latin typeface="Bahnschrift SemiLight SemiConde" panose="020B0502040204020203" pitchFamily="34" charset="0"/>
            </a:endParaRPr>
          </a:p>
          <a:p>
            <a:pPr marL="0" indent="0" algn="just">
              <a:buNone/>
            </a:pPr>
            <a:endParaRPr lang="sk-SK" sz="1600" b="0" i="0" dirty="0">
              <a:solidFill>
                <a:srgbClr val="000000"/>
              </a:solidFill>
              <a:effectLst/>
              <a:latin typeface="Bahnschrift SemiLight SemiConde" panose="020B0502040204020203" pitchFamily="34" charset="0"/>
            </a:endParaRPr>
          </a:p>
          <a:p>
            <a:pPr lvl="2" algn="just"/>
            <a:r>
              <a:rPr lang="en-US" sz="1600" b="0" i="0" dirty="0">
                <a:solidFill>
                  <a:srgbClr val="000000"/>
                </a:solidFill>
                <a:effectLst/>
                <a:latin typeface="Bahnschrift SemiLight SemiConde" panose="020B0502040204020203" pitchFamily="34" charset="0"/>
              </a:rPr>
              <a:t>establishing multinational formations and contributing to multinational forces and initiatives,</a:t>
            </a:r>
          </a:p>
          <a:p>
            <a:pPr lvl="2" algn="just"/>
            <a:r>
              <a:rPr lang="en-US" sz="1600" b="0" i="0" dirty="0">
                <a:solidFill>
                  <a:srgbClr val="000000"/>
                </a:solidFill>
                <a:effectLst/>
                <a:latin typeface="Bahnschrift SemiLight SemiConde" panose="020B0502040204020203" pitchFamily="34" charset="0"/>
              </a:rPr>
              <a:t>harmonizing </a:t>
            </a:r>
            <a:r>
              <a:rPr lang="en-US" sz="1600" b="0" i="0" dirty="0" err="1">
                <a:solidFill>
                  <a:srgbClr val="000000"/>
                </a:solidFill>
                <a:effectLst/>
                <a:latin typeface="Bahnschrift SemiLight SemiConde" panose="020B0502040204020203" pitchFamily="34" charset="0"/>
              </a:rPr>
              <a:t>defence</a:t>
            </a:r>
            <a:r>
              <a:rPr lang="en-US" sz="1600" b="0" i="0" dirty="0">
                <a:solidFill>
                  <a:srgbClr val="000000"/>
                </a:solidFill>
                <a:effectLst/>
                <a:latin typeface="Bahnschrift SemiLight SemiConde" panose="020B0502040204020203" pitchFamily="34" charset="0"/>
              </a:rPr>
              <a:t> planning and capability development,</a:t>
            </a:r>
          </a:p>
          <a:p>
            <a:pPr lvl="2" algn="just"/>
            <a:r>
              <a:rPr lang="en-US" sz="1600" b="0" i="0" dirty="0">
                <a:solidFill>
                  <a:srgbClr val="000000"/>
                </a:solidFill>
                <a:effectLst/>
                <a:latin typeface="Bahnschrift SemiLight SemiConde" panose="020B0502040204020203" pitchFamily="34" charset="0"/>
              </a:rPr>
              <a:t>improving joint education, training and exercises to enhance interoperability,</a:t>
            </a:r>
          </a:p>
          <a:p>
            <a:pPr lvl="2" algn="just"/>
            <a:r>
              <a:rPr lang="en-US" sz="1600" b="0" i="0" dirty="0">
                <a:solidFill>
                  <a:srgbClr val="000000"/>
                </a:solidFill>
                <a:effectLst/>
                <a:latin typeface="Bahnschrift SemiLight SemiConde" panose="020B0502040204020203" pitchFamily="34" charset="0"/>
              </a:rPr>
              <a:t>cooperating with partners.</a:t>
            </a:r>
          </a:p>
          <a:p>
            <a:r>
              <a:rPr lang="sk-SK" sz="1600" dirty="0">
                <a:latin typeface="Bahnschrift SemiLight SemiConde" panose="020B0502040204020203" pitchFamily="34" charset="0"/>
              </a:rPr>
              <a:t>To </a:t>
            </a:r>
            <a:r>
              <a:rPr lang="sk-SK" sz="1600" dirty="0" err="1">
                <a:latin typeface="Bahnschrift SemiLight SemiConde" panose="020B0502040204020203" pitchFamily="34" charset="0"/>
              </a:rPr>
              <a:t>implement</a:t>
            </a:r>
            <a:r>
              <a:rPr lang="sk-SK" sz="1600" dirty="0">
                <a:latin typeface="Bahnschrift SemiLight SemiConde" panose="020B0502040204020203" pitchFamily="34" charset="0"/>
              </a:rPr>
              <a:t> </a:t>
            </a:r>
            <a:r>
              <a:rPr lang="sk-SK" sz="1600" dirty="0" err="1">
                <a:latin typeface="Bahnschrift SemiLight SemiConde" panose="020B0502040204020203" pitchFamily="34" charset="0"/>
              </a:rPr>
              <a:t>the</a:t>
            </a:r>
            <a:r>
              <a:rPr lang="sk-SK" sz="1600" dirty="0">
                <a:latin typeface="Bahnschrift SemiLight SemiConde" panose="020B0502040204020203" pitchFamily="34" charset="0"/>
              </a:rPr>
              <a:t> </a:t>
            </a:r>
            <a:r>
              <a:rPr lang="sk-SK" sz="1600" dirty="0" err="1">
                <a:latin typeface="Bahnschrift SemiLight SemiConde" panose="020B0502040204020203" pitchFamily="34" charset="0"/>
              </a:rPr>
              <a:t>Long</a:t>
            </a:r>
            <a:r>
              <a:rPr lang="sk-SK" sz="1600" dirty="0">
                <a:latin typeface="Bahnschrift SemiLight SemiConde" panose="020B0502040204020203" pitchFamily="34" charset="0"/>
              </a:rPr>
              <a:t> Term </a:t>
            </a:r>
            <a:r>
              <a:rPr lang="sk-SK" sz="1600" dirty="0" err="1">
                <a:latin typeface="Bahnschrift SemiLight SemiConde" panose="020B0502040204020203" pitchFamily="34" charset="0"/>
              </a:rPr>
              <a:t>Vision</a:t>
            </a:r>
            <a:r>
              <a:rPr lang="sk-SK" sz="1600" dirty="0">
                <a:latin typeface="Bahnschrift SemiLight SemiConde" panose="020B0502040204020203" pitchFamily="34" charset="0"/>
              </a:rPr>
              <a:t> </a:t>
            </a:r>
            <a:r>
              <a:rPr lang="sk-SK" sz="1600" dirty="0" err="1">
                <a:latin typeface="Bahnschrift SemiLight SemiConde" panose="020B0502040204020203" pitchFamily="34" charset="0"/>
              </a:rPr>
              <a:t>multi-year</a:t>
            </a:r>
            <a:r>
              <a:rPr lang="sk-SK" sz="1600" dirty="0">
                <a:latin typeface="Bahnschrift SemiLight SemiConde" panose="020B0502040204020203" pitchFamily="34" charset="0"/>
              </a:rPr>
              <a:t> </a:t>
            </a:r>
            <a:r>
              <a:rPr lang="sk-SK" sz="1600" dirty="0" err="1">
                <a:latin typeface="Bahnschrift SemiLight SemiConde" panose="020B0502040204020203" pitchFamily="34" charset="0"/>
              </a:rPr>
              <a:t>Action</a:t>
            </a:r>
            <a:r>
              <a:rPr lang="sk-SK" sz="1600" dirty="0">
                <a:latin typeface="Bahnschrift SemiLight SemiConde" panose="020B0502040204020203" pitchFamily="34" charset="0"/>
              </a:rPr>
              <a:t> </a:t>
            </a:r>
            <a:r>
              <a:rPr lang="sk-SK" sz="1600" dirty="0" err="1">
                <a:latin typeface="Bahnschrift SemiLight SemiConde" panose="020B0502040204020203" pitchFamily="34" charset="0"/>
              </a:rPr>
              <a:t>plans</a:t>
            </a:r>
            <a:r>
              <a:rPr lang="sk-SK" sz="1600" dirty="0">
                <a:latin typeface="Bahnschrift SemiLight SemiConde" panose="020B0502040204020203" pitchFamily="34" charset="0"/>
              </a:rPr>
              <a:t> are </a:t>
            </a:r>
            <a:r>
              <a:rPr lang="sk-SK" sz="1600" dirty="0" err="1">
                <a:latin typeface="Bahnschrift SemiLight SemiConde" panose="020B0502040204020203" pitchFamily="34" charset="0"/>
              </a:rPr>
              <a:t>adopted</a:t>
            </a:r>
            <a:r>
              <a:rPr lang="sk-SK" sz="1600" dirty="0">
                <a:latin typeface="Bahnschrift SemiLight SemiConde" panose="020B0502040204020203" pitchFamily="34" charset="0"/>
              </a:rPr>
              <a:t>.</a:t>
            </a:r>
          </a:p>
          <a:p>
            <a:endParaRPr lang="sk-SK" sz="2000" dirty="0">
              <a:latin typeface="Bahnschrift SemiLight SemiConde" panose="020B0502040204020203" pitchFamily="34" charset="0"/>
            </a:endParaRPr>
          </a:p>
          <a:p>
            <a:endParaRPr lang="sk-SK" sz="1700" dirty="0">
              <a:latin typeface="Bahnschrift SemiLight SemiConde" panose="020B0502040204020203" pitchFamily="34" charset="0"/>
            </a:endParaRPr>
          </a:p>
        </p:txBody>
      </p:sp>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p:txBody>
          <a:bodyPr/>
          <a:lstStyle/>
          <a:p>
            <a:fld id="{B4454109-921E-4389-BB64-5D153A4656D4}" type="slidenum">
              <a:rPr lang="sk-SK" smtClean="0"/>
              <a:t>12</a:t>
            </a:fld>
            <a:endParaRPr lang="sk-SK" dirty="0"/>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Tree>
    <p:extLst>
      <p:ext uri="{BB962C8B-B14F-4D97-AF65-F5344CB8AC3E}">
        <p14:creationId xmlns:p14="http://schemas.microsoft.com/office/powerpoint/2010/main" val="1586692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title"/>
          </p:nvPr>
        </p:nvSpPr>
        <p:spPr>
          <a:xfrm rot="10800000" flipV="1">
            <a:off x="406711" y="191557"/>
            <a:ext cx="6624735" cy="1276251"/>
          </a:xfrm>
        </p:spPr>
        <p:txBody>
          <a:bodyPr>
            <a:normAutofit/>
          </a:bodyPr>
          <a:lstStyle/>
          <a:p>
            <a:r>
              <a:rPr lang="sk-SK" sz="3200" b="1" dirty="0" err="1">
                <a:effectLst/>
                <a:latin typeface="Bahnschrift SemiLight SemiConde" panose="020B0502040204020203" pitchFamily="34" charset="0"/>
                <a:ea typeface="Calibri" panose="020F0502020204030204" pitchFamily="34" charset="0"/>
                <a:cs typeface="Times New Roman" panose="02020603050405020304" pitchFamily="18" charset="0"/>
              </a:rPr>
              <a:t>Defence</a:t>
            </a:r>
            <a: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t> </a:t>
            </a:r>
            <a:r>
              <a:rPr lang="sk-SK" sz="3200" b="1" dirty="0" err="1">
                <a:effectLst/>
                <a:latin typeface="Bahnschrift SemiLight SemiConde" panose="020B0502040204020203" pitchFamily="34" charset="0"/>
                <a:ea typeface="Calibri" panose="020F0502020204030204" pitchFamily="34" charset="0"/>
                <a:cs typeface="Times New Roman" panose="02020603050405020304" pitchFamily="18" charset="0"/>
              </a:rPr>
              <a:t>Policy</a:t>
            </a:r>
            <a: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t> of Slovakia</a:t>
            </a:r>
            <a:b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br>
            <a:r>
              <a:rPr lang="sk-SK" sz="3200" b="1" dirty="0" err="1">
                <a:effectLst/>
                <a:latin typeface="Bahnschrift SemiLight SemiConde" panose="020B0502040204020203" pitchFamily="34" charset="0"/>
                <a:ea typeface="Calibri" panose="020F0502020204030204" pitchFamily="34" charset="0"/>
                <a:cs typeface="Times New Roman" panose="02020603050405020304" pitchFamily="18" charset="0"/>
              </a:rPr>
              <a:t>Regional</a:t>
            </a:r>
            <a: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t> </a:t>
            </a:r>
            <a:r>
              <a:rPr lang="sk-SK" sz="3200" b="1" dirty="0" err="1">
                <a:effectLst/>
                <a:latin typeface="Bahnschrift SemiLight SemiConde" panose="020B0502040204020203" pitchFamily="34" charset="0"/>
                <a:ea typeface="Calibri" panose="020F0502020204030204" pitchFamily="34" charset="0"/>
                <a:cs typeface="Times New Roman" panose="02020603050405020304" pitchFamily="18" charset="0"/>
              </a:rPr>
              <a:t>Cooperation</a:t>
            </a:r>
            <a: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t> – V4</a:t>
            </a:r>
            <a:endParaRPr lang="sk-SK" sz="3200" dirty="0">
              <a:latin typeface="Bahnschrift SemiLight SemiConde" panose="020B0502040204020203" pitchFamily="34" charset="0"/>
            </a:endParaRPr>
          </a:p>
        </p:txBody>
      </p:sp>
      <p:sp>
        <p:nvSpPr>
          <p:cNvPr id="7" name="Zástupný objekt pre obsah 6">
            <a:extLst>
              <a:ext uri="{FF2B5EF4-FFF2-40B4-BE49-F238E27FC236}">
                <a16:creationId xmlns:a16="http://schemas.microsoft.com/office/drawing/2014/main" id="{16B90D94-5B47-405E-AD97-17C2954FA3CF}"/>
              </a:ext>
            </a:extLst>
          </p:cNvPr>
          <p:cNvSpPr>
            <a:spLocks noGrp="1"/>
          </p:cNvSpPr>
          <p:nvPr>
            <p:ph idx="1"/>
          </p:nvPr>
        </p:nvSpPr>
        <p:spPr>
          <a:xfrm>
            <a:off x="683568" y="1556793"/>
            <a:ext cx="7990664" cy="4633296"/>
          </a:xfrm>
        </p:spPr>
        <p:txBody>
          <a:bodyPr>
            <a:noAutofit/>
          </a:bodyPr>
          <a:lstStyle/>
          <a:p>
            <a:pPr marL="0" indent="0" algn="just">
              <a:buNone/>
            </a:pPr>
            <a:r>
              <a:rPr lang="en-US" sz="1600" b="1" i="0" dirty="0">
                <a:effectLst/>
                <a:latin typeface="Bahnschrift SemiLight SemiConde" panose="020B0502040204020203" pitchFamily="34" charset="0"/>
              </a:rPr>
              <a:t>Areas of the Cooperation</a:t>
            </a:r>
            <a:endParaRPr lang="en-US" sz="1600" b="0" i="0" dirty="0">
              <a:solidFill>
                <a:srgbClr val="000000"/>
              </a:solidFill>
              <a:effectLst/>
              <a:latin typeface="Bahnschrift SemiLight SemiConde" panose="020B0502040204020203" pitchFamily="34" charset="0"/>
            </a:endParaRPr>
          </a:p>
          <a:p>
            <a:pPr marL="0" indent="0" algn="just">
              <a:buNone/>
            </a:pPr>
            <a:r>
              <a:rPr lang="en-US" sz="1600" b="0" i="0" dirty="0">
                <a:solidFill>
                  <a:srgbClr val="000000"/>
                </a:solidFill>
                <a:effectLst/>
                <a:latin typeface="Bahnschrift SemiLight SemiConde" panose="020B0502040204020203" pitchFamily="34" charset="0"/>
              </a:rPr>
              <a:t>Since the adoption of the first Long Term Vision, V4 countries has substantially expanded their </a:t>
            </a:r>
            <a:r>
              <a:rPr lang="en-US" sz="1600" b="0" i="0" dirty="0" err="1">
                <a:solidFill>
                  <a:srgbClr val="000000"/>
                </a:solidFill>
                <a:effectLst/>
                <a:latin typeface="Bahnschrift SemiLight SemiConde" panose="020B0502040204020203" pitchFamily="34" charset="0"/>
              </a:rPr>
              <a:t>defence</a:t>
            </a:r>
            <a:r>
              <a:rPr lang="en-US" sz="1600" b="0" i="0" dirty="0">
                <a:solidFill>
                  <a:srgbClr val="000000"/>
                </a:solidFill>
                <a:effectLst/>
                <a:latin typeface="Bahnschrift SemiLight SemiConde" panose="020B0502040204020203" pitchFamily="34" charset="0"/>
              </a:rPr>
              <a:t> cooperation and implemented joint projects and activities in many areas stipulated in the document.</a:t>
            </a:r>
            <a:endParaRPr lang="sk-SK" sz="1600" b="0" i="0" dirty="0">
              <a:solidFill>
                <a:srgbClr val="000000"/>
              </a:solidFill>
              <a:effectLst/>
              <a:latin typeface="Bahnschrift SemiLight SemiConde" panose="020B0502040204020203" pitchFamily="34" charset="0"/>
            </a:endParaRPr>
          </a:p>
          <a:p>
            <a:pPr algn="just"/>
            <a:r>
              <a:rPr lang="en-US" sz="1600" b="0" i="0" dirty="0">
                <a:solidFill>
                  <a:srgbClr val="000000"/>
                </a:solidFill>
                <a:effectLst/>
                <a:latin typeface="Bahnschrift SemiLight SemiConde" panose="020B0502040204020203" pitchFamily="34" charset="0"/>
              </a:rPr>
              <a:t>The regular formation of the </a:t>
            </a:r>
            <a:r>
              <a:rPr lang="en-US" sz="1600" b="1" i="0" dirty="0">
                <a:solidFill>
                  <a:srgbClr val="000000"/>
                </a:solidFill>
                <a:effectLst/>
                <a:latin typeface="Bahnschrift SemiLight SemiConde" panose="020B0502040204020203" pitchFamily="34" charset="0"/>
              </a:rPr>
              <a:t>V4 EU Battlegroup (BG)</a:t>
            </a:r>
            <a:r>
              <a:rPr lang="en-US" sz="1600" b="0" i="0" dirty="0">
                <a:solidFill>
                  <a:srgbClr val="000000"/>
                </a:solidFill>
                <a:effectLst/>
                <a:latin typeface="Bahnschrift SemiLight SemiConde" panose="020B0502040204020203" pitchFamily="34" charset="0"/>
              </a:rPr>
              <a:t> is one of the most important and visible results of V4 </a:t>
            </a:r>
            <a:r>
              <a:rPr lang="en-US" sz="1600" b="0" i="0" dirty="0" err="1">
                <a:solidFill>
                  <a:srgbClr val="000000"/>
                </a:solidFill>
                <a:effectLst/>
                <a:latin typeface="Bahnschrift SemiLight SemiConde" panose="020B0502040204020203" pitchFamily="34" charset="0"/>
              </a:rPr>
              <a:t>defence</a:t>
            </a:r>
            <a:r>
              <a:rPr lang="en-US" sz="1600" b="0" i="0" dirty="0">
                <a:solidFill>
                  <a:srgbClr val="000000"/>
                </a:solidFill>
                <a:effectLst/>
                <a:latin typeface="Bahnschrift SemiLight SemiConde" panose="020B0502040204020203" pitchFamily="34" charset="0"/>
              </a:rPr>
              <a:t> cooperation. Beside contributing to the EU’s rapid response capabilities, it strengthens interoperability and military interaction among the V4 countries. Until now, it has been set up twice, in first semester of 2016 and in second half of 2019, with Poland being the framework nation. The third stand-by period of the V4 EU BG will take place in the first semester of 2023. The V4 EU BG has also contributed to strengthening cooperation with other countries in the region by providing the opportunity to join. The V4 EU BG was reinforced by Ukraine in 2016 and by Croatia in 2019.</a:t>
            </a:r>
          </a:p>
          <a:p>
            <a:r>
              <a:rPr lang="en-US" sz="1600" b="0" i="0" dirty="0">
                <a:solidFill>
                  <a:srgbClr val="000000"/>
                </a:solidFill>
                <a:effectLst/>
                <a:latin typeface="Bahnschrift SemiLight SemiConde" panose="020B0502040204020203" pitchFamily="34" charset="0"/>
              </a:rPr>
              <a:t>The establishment of the </a:t>
            </a:r>
            <a:r>
              <a:rPr lang="en-US" sz="1600" b="1" i="0" dirty="0">
                <a:solidFill>
                  <a:srgbClr val="000000"/>
                </a:solidFill>
                <a:effectLst/>
                <a:latin typeface="Bahnschrift SemiLight SemiConde" panose="020B0502040204020203" pitchFamily="34" charset="0"/>
              </a:rPr>
              <a:t>V4 Joint Logistics Support Group Headquarters (JLSG HQ)</a:t>
            </a:r>
            <a:r>
              <a:rPr lang="en-US" sz="1600" b="0" i="0" dirty="0">
                <a:solidFill>
                  <a:srgbClr val="000000"/>
                </a:solidFill>
                <a:effectLst/>
                <a:latin typeface="Bahnschrift SemiLight SemiConde" panose="020B0502040204020203" pitchFamily="34" charset="0"/>
              </a:rPr>
              <a:t> is another flagship project of the V4 military cooperation led by Poland and with the equal participation of the </a:t>
            </a:r>
            <a:r>
              <a:rPr lang="en-US" sz="1600" b="0" i="0" dirty="0" err="1">
                <a:solidFill>
                  <a:srgbClr val="000000"/>
                </a:solidFill>
                <a:effectLst/>
                <a:latin typeface="Bahnschrift SemiLight SemiConde" panose="020B0502040204020203" pitchFamily="34" charset="0"/>
              </a:rPr>
              <a:t>Visegrad</a:t>
            </a:r>
            <a:r>
              <a:rPr lang="en-US" sz="1600" b="0" i="0" dirty="0">
                <a:solidFill>
                  <a:srgbClr val="000000"/>
                </a:solidFill>
                <a:effectLst/>
                <a:latin typeface="Bahnschrift SemiLight SemiConde" panose="020B0502040204020203" pitchFamily="34" charset="0"/>
              </a:rPr>
              <a:t> countries.</a:t>
            </a:r>
            <a:endParaRPr lang="sk-SK" sz="1600" b="0" i="0" dirty="0">
              <a:solidFill>
                <a:srgbClr val="000000"/>
              </a:solidFill>
              <a:effectLst/>
              <a:latin typeface="Bahnschrift SemiLight SemiConde" panose="020B0502040204020203" pitchFamily="34" charset="0"/>
            </a:endParaRPr>
          </a:p>
          <a:p>
            <a:r>
              <a:rPr lang="sk-SK" sz="1600" b="1" i="0" dirty="0" err="1">
                <a:solidFill>
                  <a:srgbClr val="000000"/>
                </a:solidFill>
                <a:effectLst/>
                <a:latin typeface="Bahnschrift SemiLight SemiConde" panose="020B0502040204020203" pitchFamily="34" charset="0"/>
              </a:rPr>
              <a:t>Common</a:t>
            </a:r>
            <a:r>
              <a:rPr lang="sk-SK" sz="1600" b="1" i="0" dirty="0">
                <a:solidFill>
                  <a:srgbClr val="000000"/>
                </a:solidFill>
                <a:effectLst/>
                <a:latin typeface="Bahnschrift SemiLight SemiConde" panose="020B0502040204020203" pitchFamily="34" charset="0"/>
              </a:rPr>
              <a:t> </a:t>
            </a:r>
            <a:r>
              <a:rPr lang="sk-SK" sz="1600" b="1" i="0" dirty="0" err="1">
                <a:solidFill>
                  <a:srgbClr val="000000"/>
                </a:solidFill>
                <a:effectLst/>
                <a:latin typeface="Bahnschrift SemiLight SemiConde" panose="020B0502040204020203" pitchFamily="34" charset="0"/>
              </a:rPr>
              <a:t>trainings</a:t>
            </a:r>
            <a:r>
              <a:rPr lang="sk-SK" sz="1600" b="1" i="0" dirty="0">
                <a:solidFill>
                  <a:srgbClr val="000000"/>
                </a:solidFill>
                <a:effectLst/>
                <a:latin typeface="Bahnschrift SemiLight SemiConde" panose="020B0502040204020203" pitchFamily="34" charset="0"/>
              </a:rPr>
              <a:t> and </a:t>
            </a:r>
            <a:r>
              <a:rPr lang="sk-SK" sz="1600" b="1" i="0" dirty="0" err="1">
                <a:solidFill>
                  <a:srgbClr val="000000"/>
                </a:solidFill>
                <a:effectLst/>
                <a:latin typeface="Bahnschrift SemiLight SemiConde" panose="020B0502040204020203" pitchFamily="34" charset="0"/>
              </a:rPr>
              <a:t>exercises</a:t>
            </a:r>
            <a:r>
              <a:rPr lang="sk-SK" sz="1600" b="1" i="0" dirty="0">
                <a:solidFill>
                  <a:srgbClr val="000000"/>
                </a:solidFill>
                <a:effectLst/>
                <a:latin typeface="Bahnschrift SemiLight SemiConde" panose="020B0502040204020203" pitchFamily="34" charset="0"/>
              </a:rPr>
              <a:t>;</a:t>
            </a:r>
          </a:p>
          <a:p>
            <a:r>
              <a:rPr lang="sk-SK" sz="1600" b="1" i="0" dirty="0" err="1">
                <a:solidFill>
                  <a:srgbClr val="000000"/>
                </a:solidFill>
                <a:effectLst/>
                <a:latin typeface="Bahnschrift SemiLight SemiConde" panose="020B0502040204020203" pitchFamily="34" charset="0"/>
              </a:rPr>
              <a:t>Capability</a:t>
            </a:r>
            <a:r>
              <a:rPr lang="sk-SK" sz="1600" b="1" i="0" dirty="0">
                <a:solidFill>
                  <a:srgbClr val="000000"/>
                </a:solidFill>
                <a:effectLst/>
                <a:latin typeface="Bahnschrift SemiLight SemiConde" panose="020B0502040204020203" pitchFamily="34" charset="0"/>
              </a:rPr>
              <a:t> </a:t>
            </a:r>
            <a:r>
              <a:rPr lang="sk-SK" sz="1600" b="1" i="0" dirty="0" err="1">
                <a:solidFill>
                  <a:srgbClr val="000000"/>
                </a:solidFill>
                <a:effectLst/>
                <a:latin typeface="Bahnschrift SemiLight SemiConde" panose="020B0502040204020203" pitchFamily="34" charset="0"/>
              </a:rPr>
              <a:t>development</a:t>
            </a:r>
            <a:r>
              <a:rPr lang="sk-SK" sz="1600" b="1" i="0" dirty="0">
                <a:solidFill>
                  <a:srgbClr val="000000"/>
                </a:solidFill>
                <a:effectLst/>
                <a:latin typeface="Bahnschrift SemiLight SemiConde" panose="020B0502040204020203" pitchFamily="34" charset="0"/>
              </a:rPr>
              <a:t> and </a:t>
            </a:r>
            <a:r>
              <a:rPr lang="sk-SK" sz="1600" b="1" i="0" dirty="0" err="1">
                <a:solidFill>
                  <a:srgbClr val="000000"/>
                </a:solidFill>
                <a:effectLst/>
                <a:latin typeface="Bahnschrift SemiLight SemiConde" panose="020B0502040204020203" pitchFamily="34" charset="0"/>
              </a:rPr>
              <a:t>procurement</a:t>
            </a:r>
            <a:r>
              <a:rPr lang="sk-SK" sz="1600" b="1" i="0" dirty="0">
                <a:solidFill>
                  <a:srgbClr val="000000"/>
                </a:solidFill>
                <a:effectLst/>
                <a:latin typeface="Bahnschrift SemiLight SemiConde" panose="020B0502040204020203" pitchFamily="34" charset="0"/>
              </a:rPr>
              <a:t>;</a:t>
            </a:r>
          </a:p>
          <a:p>
            <a:r>
              <a:rPr lang="sk-SK" sz="1600" b="1" dirty="0" err="1">
                <a:solidFill>
                  <a:srgbClr val="000000"/>
                </a:solidFill>
                <a:latin typeface="Bahnschrift SemiLight SemiConde" panose="020B0502040204020203" pitchFamily="34" charset="0"/>
              </a:rPr>
              <a:t>Visegrad</a:t>
            </a:r>
            <a:r>
              <a:rPr lang="sk-SK" sz="1600" b="1" dirty="0">
                <a:solidFill>
                  <a:srgbClr val="000000"/>
                </a:solidFill>
                <a:latin typeface="Bahnschrift SemiLight SemiConde" panose="020B0502040204020203" pitchFamily="34" charset="0"/>
              </a:rPr>
              <a:t> Plus </a:t>
            </a:r>
            <a:r>
              <a:rPr lang="sk-SK" sz="1600" b="1" dirty="0" err="1">
                <a:solidFill>
                  <a:srgbClr val="000000"/>
                </a:solidFill>
                <a:latin typeface="Bahnschrift SemiLight SemiConde" panose="020B0502040204020203" pitchFamily="34" charset="0"/>
              </a:rPr>
              <a:t>format</a:t>
            </a:r>
            <a:r>
              <a:rPr lang="sk-SK" sz="1600" b="1" dirty="0">
                <a:solidFill>
                  <a:srgbClr val="000000"/>
                </a:solidFill>
                <a:latin typeface="Bahnschrift SemiLight SemiConde" panose="020B0502040204020203" pitchFamily="34" charset="0"/>
              </a:rPr>
              <a:t>. </a:t>
            </a:r>
            <a:endParaRPr lang="sk-SK" sz="1600" dirty="0">
              <a:solidFill>
                <a:srgbClr val="000000"/>
              </a:solidFill>
              <a:latin typeface="Bahnschrift SemiLight SemiConde" panose="020B0502040204020203" pitchFamily="34" charset="0"/>
            </a:endParaRPr>
          </a:p>
        </p:txBody>
      </p:sp>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p:txBody>
          <a:bodyPr/>
          <a:lstStyle/>
          <a:p>
            <a:fld id="{B4454109-921E-4389-BB64-5D153A4656D4}" type="slidenum">
              <a:rPr lang="sk-SK" smtClean="0"/>
              <a:t>13</a:t>
            </a:fld>
            <a:endParaRPr lang="sk-SK" dirty="0"/>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Tree>
    <p:extLst>
      <p:ext uri="{BB962C8B-B14F-4D97-AF65-F5344CB8AC3E}">
        <p14:creationId xmlns:p14="http://schemas.microsoft.com/office/powerpoint/2010/main" val="2048413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87736"/>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title"/>
          </p:nvPr>
        </p:nvSpPr>
        <p:spPr>
          <a:xfrm rot="10800000" flipV="1">
            <a:off x="1043608" y="332656"/>
            <a:ext cx="6264696" cy="1029654"/>
          </a:xfrm>
        </p:spPr>
        <p:txBody>
          <a:bodyPr>
            <a:normAutofit fontScale="90000"/>
          </a:bodyPr>
          <a:lstStyle/>
          <a:p>
            <a:pPr>
              <a:lnSpc>
                <a:spcPct val="107000"/>
              </a:lnSpc>
              <a:spcAft>
                <a:spcPts val="600"/>
              </a:spcAft>
            </a:pPr>
            <a:br>
              <a:rPr lang="sk-SK" sz="3600" dirty="0">
                <a:effectLst/>
                <a:latin typeface="Bahnschrift SemiBold SemiConden" panose="020B0502040204020203" pitchFamily="34" charset="0"/>
                <a:ea typeface="Calibri" panose="020F0502020204030204" pitchFamily="34" charset="0"/>
                <a:cs typeface="Times New Roman" panose="02020603050405020304" pitchFamily="18" charset="0"/>
              </a:rPr>
            </a:br>
            <a:br>
              <a:rPr lang="sk-SK" sz="3600" dirty="0">
                <a:effectLst/>
                <a:latin typeface="Bahnschrift SemiBold SemiConden" panose="020B0502040204020203" pitchFamily="34" charset="0"/>
                <a:ea typeface="Calibri" panose="020F0502020204030204" pitchFamily="34" charset="0"/>
                <a:cs typeface="Times New Roman" panose="02020603050405020304" pitchFamily="18" charset="0"/>
              </a:rPr>
            </a:br>
            <a:r>
              <a:rPr lang="en-GB" sz="3600" dirty="0">
                <a:effectLst/>
                <a:latin typeface="Bahnschrift SemiBold SemiConden" panose="020B0502040204020203" pitchFamily="34" charset="0"/>
                <a:ea typeface="Calibri" panose="020F0502020204030204" pitchFamily="34" charset="0"/>
                <a:cs typeface="Times New Roman" panose="02020603050405020304" pitchFamily="18" charset="0"/>
              </a:rPr>
              <a:t>3. </a:t>
            </a:r>
            <a:r>
              <a:rPr lang="sk-SK" sz="3600" dirty="0">
                <a:effectLst/>
                <a:latin typeface="Bahnschrift SemiBold SemiConden" panose="020B0502040204020203" pitchFamily="34" charset="0"/>
                <a:ea typeface="Calibri" panose="020F0502020204030204" pitchFamily="34" charset="0"/>
                <a:cs typeface="Times New Roman" panose="02020603050405020304" pitchFamily="18" charset="0"/>
              </a:rPr>
              <a:t>Hybrid </a:t>
            </a:r>
            <a:r>
              <a:rPr lang="sk-SK" sz="3600" dirty="0" err="1">
                <a:effectLst/>
                <a:latin typeface="Bahnschrift SemiBold SemiConden" panose="020B0502040204020203" pitchFamily="34" charset="0"/>
                <a:ea typeface="Calibri" panose="020F0502020204030204" pitchFamily="34" charset="0"/>
                <a:cs typeface="Times New Roman" panose="02020603050405020304" pitchFamily="18" charset="0"/>
              </a:rPr>
              <a:t>Threats</a:t>
            </a:r>
            <a:br>
              <a:rPr lang="sk-SK" sz="1800" dirty="0">
                <a:effectLst/>
                <a:latin typeface="Calibri" panose="020F0502020204030204" pitchFamily="34" charset="0"/>
                <a:ea typeface="Calibri" panose="020F0502020204030204" pitchFamily="34" charset="0"/>
                <a:cs typeface="Times New Roman" panose="02020603050405020304" pitchFamily="18" charset="0"/>
              </a:rPr>
            </a:br>
            <a:br>
              <a:rPr lang="sk-SK" sz="3200" dirty="0">
                <a:effectLst/>
                <a:latin typeface="Bahnschrift SemiBold SemiConden" panose="020B0502040204020203" pitchFamily="34" charset="0"/>
                <a:ea typeface="Calibri" panose="020F0502020204030204" pitchFamily="34" charset="0"/>
                <a:cs typeface="Times New Roman" panose="02020603050405020304" pitchFamily="18" charset="0"/>
              </a:rPr>
            </a:br>
            <a:endParaRPr lang="sk-SK" sz="3200" dirty="0">
              <a:effectLst/>
              <a:latin typeface="Bahnschrift SemiBold SemiConden" panose="020B0502040204020203" pitchFamily="34" charset="0"/>
              <a:ea typeface="Calibri" panose="020F0502020204030204" pitchFamily="34" charset="0"/>
              <a:cs typeface="Times New Roman" panose="02020603050405020304" pitchFamily="18" charset="0"/>
            </a:endParaRPr>
          </a:p>
        </p:txBody>
      </p:sp>
      <p:sp>
        <p:nvSpPr>
          <p:cNvPr id="7" name="Zástupný objekt pre obsah 6">
            <a:extLst>
              <a:ext uri="{FF2B5EF4-FFF2-40B4-BE49-F238E27FC236}">
                <a16:creationId xmlns:a16="http://schemas.microsoft.com/office/drawing/2014/main" id="{16B90D94-5B47-405E-AD97-17C2954FA3CF}"/>
              </a:ext>
            </a:extLst>
          </p:cNvPr>
          <p:cNvSpPr>
            <a:spLocks noGrp="1"/>
          </p:cNvSpPr>
          <p:nvPr>
            <p:ph idx="1"/>
          </p:nvPr>
        </p:nvSpPr>
        <p:spPr>
          <a:xfrm>
            <a:off x="712136" y="1662174"/>
            <a:ext cx="7990664" cy="4658470"/>
          </a:xfrm>
        </p:spPr>
        <p:txBody>
          <a:bodyPr>
            <a:noAutofit/>
          </a:bodyPr>
          <a:lstStyle/>
          <a:p>
            <a:pPr marL="0" indent="0">
              <a:buNone/>
            </a:pPr>
            <a:r>
              <a:rPr lang="sk-SK" sz="1600" b="0" i="0" dirty="0">
                <a:solidFill>
                  <a:srgbClr val="000000"/>
                </a:solidFill>
                <a:effectLst/>
                <a:latin typeface="Bahnschrift SemiLight SemiConde" panose="020B0502040204020203" pitchFamily="34" charset="0"/>
              </a:rPr>
              <a:t>In Slovakia </a:t>
            </a:r>
            <a:r>
              <a:rPr lang="sk-SK" sz="1600" b="0" i="0" dirty="0" err="1">
                <a:solidFill>
                  <a:srgbClr val="000000"/>
                </a:solidFill>
                <a:effectLst/>
                <a:latin typeface="Bahnschrift SemiLight SemiConde" panose="020B0502040204020203" pitchFamily="34" charset="0"/>
              </a:rPr>
              <a:t>defined</a:t>
            </a:r>
            <a:r>
              <a:rPr lang="sk-SK" sz="1600" b="0" i="0" dirty="0">
                <a:solidFill>
                  <a:srgbClr val="000000"/>
                </a:solidFill>
                <a:effectLst/>
                <a:latin typeface="Bahnschrift SemiLight SemiConde" panose="020B0502040204020203" pitchFamily="34" charset="0"/>
              </a:rPr>
              <a:t> </a:t>
            </a:r>
            <a:r>
              <a:rPr lang="en-US" sz="1600" b="0" i="0" dirty="0">
                <a:solidFill>
                  <a:srgbClr val="000000"/>
                </a:solidFill>
                <a:effectLst/>
                <a:latin typeface="Bahnschrift SemiLight SemiConde" panose="020B0502040204020203" pitchFamily="34" charset="0"/>
              </a:rPr>
              <a:t>as </a:t>
            </a:r>
            <a:r>
              <a:rPr lang="en-US" sz="1600" b="1" i="0" dirty="0">
                <a:solidFill>
                  <a:srgbClr val="000000"/>
                </a:solidFill>
                <a:effectLst/>
                <a:latin typeface="Bahnschrift SemiLight SemiConde" panose="020B0502040204020203" pitchFamily="34" charset="0"/>
              </a:rPr>
              <a:t>a set of coercive and subversive activities, conventional and non-conventional, military and non-military methods, which state and non-state entities can use in a coordinated manner to achieve specific goals without a formal declaration of war and below the threshold of a usual reaction </a:t>
            </a:r>
            <a:r>
              <a:rPr lang="en-US" sz="1600" b="0" i="0" dirty="0">
                <a:solidFill>
                  <a:srgbClr val="000000"/>
                </a:solidFill>
                <a:effectLst/>
                <a:latin typeface="Bahnschrift SemiLight SemiConde" panose="020B0502040204020203" pitchFamily="34" charset="0"/>
              </a:rPr>
              <a:t>(according to the Concept of the Slovak Republic's fight against hybrid threats).</a:t>
            </a:r>
            <a:endParaRPr lang="sk-SK" sz="1600" dirty="0">
              <a:solidFill>
                <a:srgbClr val="000000"/>
              </a:solidFill>
              <a:latin typeface="Bahnschrift SemiLight SemiConde" panose="020B0502040204020203" pitchFamily="34" charset="0"/>
            </a:endParaRPr>
          </a:p>
          <a:p>
            <a:pPr marL="0" indent="0">
              <a:buNone/>
            </a:pPr>
            <a:r>
              <a:rPr lang="en-US" sz="1600" b="0" i="0" dirty="0">
                <a:solidFill>
                  <a:srgbClr val="000000"/>
                </a:solidFill>
                <a:effectLst/>
                <a:latin typeface="Bahnschrift SemiLight SemiConde" panose="020B0502040204020203" pitchFamily="34" charset="0"/>
              </a:rPr>
              <a:t>Hybrid threats threaten </a:t>
            </a:r>
            <a:r>
              <a:rPr lang="en-US" sz="1600" b="1" i="0" dirty="0">
                <a:solidFill>
                  <a:srgbClr val="000000"/>
                </a:solidFill>
                <a:effectLst/>
                <a:latin typeface="Bahnschrift SemiLight SemiConde" panose="020B0502040204020203" pitchFamily="34" charset="0"/>
              </a:rPr>
              <a:t>the functioning of democratic societies and attempt to weaken them from the inside by exploiting their vulnerabilities, but also their main achievements, including freedom of speech and expression, media independence, the rule of law, public control of institutions and democratic political competition or the openness of the market economy.</a:t>
            </a:r>
            <a:r>
              <a:rPr lang="en-US" sz="1600" b="0" i="0" dirty="0">
                <a:solidFill>
                  <a:srgbClr val="000000"/>
                </a:solidFill>
                <a:effectLst/>
                <a:latin typeface="Bahnschrift SemiLight SemiConde" panose="020B0502040204020203" pitchFamily="34" charset="0"/>
              </a:rPr>
              <a:t> </a:t>
            </a:r>
            <a:endParaRPr lang="sk-SK" sz="1600" b="0" i="0" dirty="0">
              <a:solidFill>
                <a:srgbClr val="000000"/>
              </a:solidFill>
              <a:effectLst/>
              <a:latin typeface="Bahnschrift SemiLight SemiConde" panose="020B0502040204020203" pitchFamily="34" charset="0"/>
            </a:endParaRPr>
          </a:p>
          <a:p>
            <a:pPr marL="0" indent="0">
              <a:buNone/>
            </a:pPr>
            <a:r>
              <a:rPr lang="en-US" sz="1600" b="0" i="0" dirty="0">
                <a:solidFill>
                  <a:srgbClr val="000000"/>
                </a:solidFill>
                <a:effectLst/>
                <a:latin typeface="Bahnschrift SemiLight SemiConde" panose="020B0502040204020203" pitchFamily="34" charset="0"/>
              </a:rPr>
              <a:t>Often their intention is </a:t>
            </a:r>
            <a:r>
              <a:rPr lang="en-US" sz="1600" b="1" i="0" dirty="0">
                <a:solidFill>
                  <a:srgbClr val="000000"/>
                </a:solidFill>
                <a:effectLst/>
                <a:latin typeface="Bahnschrift SemiLight SemiConde" panose="020B0502040204020203" pitchFamily="34" charset="0"/>
              </a:rPr>
              <a:t>to deepen social and political polarization at the national and international level, political destabilization, incitement of social tension, undermining the credibility of state and public institutions and overall weakening of democratic decision-making and value orientation of society</a:t>
            </a:r>
            <a:r>
              <a:rPr lang="en-US" sz="1600" b="0" i="0" dirty="0">
                <a:solidFill>
                  <a:srgbClr val="000000"/>
                </a:solidFill>
                <a:effectLst/>
                <a:latin typeface="Bahnschrift SemiLight SemiConde" panose="020B0502040204020203" pitchFamily="34" charset="0"/>
              </a:rPr>
              <a:t>. As a rule, hybrid activities are also aimed at weakening public support for the fulfillment of the state's international obligations</a:t>
            </a:r>
            <a:r>
              <a:rPr lang="sk-SK" sz="1600" b="0" i="0" dirty="0">
                <a:solidFill>
                  <a:srgbClr val="000000"/>
                </a:solidFill>
                <a:effectLst/>
                <a:latin typeface="Bahnschrift SemiLight SemiConde" panose="020B0502040204020203" pitchFamily="34" charset="0"/>
              </a:rPr>
              <a:t>/</a:t>
            </a:r>
            <a:r>
              <a:rPr lang="sk-SK" sz="1600" b="0" i="0" dirty="0" err="1">
                <a:solidFill>
                  <a:srgbClr val="000000"/>
                </a:solidFill>
                <a:effectLst/>
                <a:latin typeface="Bahnschrift SemiLight SemiConde" panose="020B0502040204020203" pitchFamily="34" charset="0"/>
              </a:rPr>
              <a:t>pursuit</a:t>
            </a:r>
            <a:r>
              <a:rPr lang="sk-SK" sz="1600" b="0" i="0" dirty="0">
                <a:solidFill>
                  <a:srgbClr val="000000"/>
                </a:solidFill>
                <a:effectLst/>
                <a:latin typeface="Bahnschrift SemiLight SemiConde" panose="020B0502040204020203" pitchFamily="34" charset="0"/>
              </a:rPr>
              <a:t> of </a:t>
            </a:r>
            <a:r>
              <a:rPr lang="sk-SK" sz="1600" b="0" i="0" dirty="0" err="1">
                <a:solidFill>
                  <a:srgbClr val="000000"/>
                </a:solidFill>
                <a:effectLst/>
                <a:latin typeface="Bahnschrift SemiLight SemiConde" panose="020B0502040204020203" pitchFamily="34" charset="0"/>
              </a:rPr>
              <a:t>foreign</a:t>
            </a:r>
            <a:r>
              <a:rPr lang="sk-SK" sz="1600" b="0" i="0" dirty="0">
                <a:solidFill>
                  <a:srgbClr val="000000"/>
                </a:solidFill>
                <a:effectLst/>
                <a:latin typeface="Bahnschrift SemiLight SemiConde" panose="020B0502040204020203" pitchFamily="34" charset="0"/>
              </a:rPr>
              <a:t> </a:t>
            </a:r>
            <a:r>
              <a:rPr lang="sk-SK" sz="1600" b="0" i="0" dirty="0" err="1">
                <a:solidFill>
                  <a:srgbClr val="000000"/>
                </a:solidFill>
                <a:effectLst/>
                <a:latin typeface="Bahnschrift SemiLight SemiConde" panose="020B0502040204020203" pitchFamily="34" charset="0"/>
              </a:rPr>
              <a:t>policy</a:t>
            </a:r>
            <a:r>
              <a:rPr lang="sk-SK" sz="1600" b="0" i="0" dirty="0">
                <a:solidFill>
                  <a:srgbClr val="000000"/>
                </a:solidFill>
                <a:effectLst/>
                <a:latin typeface="Bahnschrift SemiLight SemiConde" panose="020B0502040204020203" pitchFamily="34" charset="0"/>
              </a:rPr>
              <a:t> </a:t>
            </a:r>
            <a:r>
              <a:rPr lang="sk-SK" sz="1600" b="0" i="0" dirty="0" err="1">
                <a:solidFill>
                  <a:srgbClr val="000000"/>
                </a:solidFill>
                <a:effectLst/>
                <a:latin typeface="Bahnschrift SemiLight SemiConde" panose="020B0502040204020203" pitchFamily="34" charset="0"/>
              </a:rPr>
              <a:t>goals</a:t>
            </a:r>
            <a:r>
              <a:rPr lang="en-US" sz="1600" b="0" i="0" dirty="0">
                <a:solidFill>
                  <a:srgbClr val="000000"/>
                </a:solidFill>
                <a:effectLst/>
                <a:latin typeface="Bahnschrift SemiLight SemiConde" panose="020B0502040204020203" pitchFamily="34" charset="0"/>
              </a:rPr>
              <a:t>.</a:t>
            </a:r>
            <a:endParaRPr lang="sk-SK" sz="1600" b="0" i="0" dirty="0">
              <a:solidFill>
                <a:srgbClr val="000000"/>
              </a:solidFill>
              <a:effectLst/>
              <a:latin typeface="Bahnschrift SemiLight SemiConde" panose="020B0502040204020203" pitchFamily="34" charset="0"/>
            </a:endParaRPr>
          </a:p>
          <a:p>
            <a:pPr marL="0" indent="0">
              <a:buNone/>
            </a:pPr>
            <a:r>
              <a:rPr lang="en-US" sz="1600" b="0" i="0" dirty="0">
                <a:solidFill>
                  <a:srgbClr val="000000"/>
                </a:solidFill>
                <a:effectLst/>
                <a:latin typeface="Bahnschrift SemiLight SemiConde" panose="020B0502040204020203" pitchFamily="34" charset="0"/>
              </a:rPr>
              <a:t>The most prominent manifestation of hybrid activity in the Slovak Republic is the deliberate creation and dissemination of disinformation and increasingly intense and sophisticated cyber attacks.</a:t>
            </a:r>
            <a:endParaRPr lang="sk-SK" sz="1600" dirty="0">
              <a:solidFill>
                <a:srgbClr val="000000"/>
              </a:solidFill>
              <a:latin typeface="Bahnschrift SemiLight SemiConde" panose="020B0502040204020203" pitchFamily="34" charset="0"/>
            </a:endParaRPr>
          </a:p>
        </p:txBody>
      </p:sp>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p:txBody>
          <a:bodyPr/>
          <a:lstStyle/>
          <a:p>
            <a:fld id="{B4454109-921E-4389-BB64-5D153A4656D4}" type="slidenum">
              <a:rPr lang="sk-SK" smtClean="0"/>
              <a:t>14</a:t>
            </a:fld>
            <a:endParaRPr lang="sk-SK" dirty="0"/>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Tree>
    <p:extLst>
      <p:ext uri="{BB962C8B-B14F-4D97-AF65-F5344CB8AC3E}">
        <p14:creationId xmlns:p14="http://schemas.microsoft.com/office/powerpoint/2010/main" val="2152734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87736"/>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title"/>
          </p:nvPr>
        </p:nvSpPr>
        <p:spPr>
          <a:xfrm rot="10800000" flipV="1">
            <a:off x="1043608" y="332656"/>
            <a:ext cx="6264696" cy="1029654"/>
          </a:xfrm>
        </p:spPr>
        <p:txBody>
          <a:bodyPr>
            <a:normAutofit fontScale="90000"/>
          </a:bodyPr>
          <a:lstStyle/>
          <a:p>
            <a:pPr>
              <a:lnSpc>
                <a:spcPct val="107000"/>
              </a:lnSpc>
              <a:spcAft>
                <a:spcPts val="600"/>
              </a:spcAft>
            </a:pPr>
            <a:br>
              <a:rPr lang="sk-SK" sz="3600" dirty="0">
                <a:effectLst/>
                <a:latin typeface="Bahnschrift SemiBold SemiConden" panose="020B0502040204020203" pitchFamily="34" charset="0"/>
                <a:ea typeface="Calibri" panose="020F0502020204030204" pitchFamily="34" charset="0"/>
                <a:cs typeface="Times New Roman" panose="02020603050405020304" pitchFamily="18" charset="0"/>
              </a:rPr>
            </a:br>
            <a:br>
              <a:rPr lang="sk-SK" sz="3600" dirty="0">
                <a:effectLst/>
                <a:latin typeface="Bahnschrift SemiBold SemiConden" panose="020B0502040204020203" pitchFamily="34" charset="0"/>
                <a:ea typeface="Calibri" panose="020F0502020204030204" pitchFamily="34" charset="0"/>
                <a:cs typeface="Times New Roman" panose="02020603050405020304" pitchFamily="18" charset="0"/>
              </a:rPr>
            </a:br>
            <a:r>
              <a:rPr lang="en-GB" sz="3600" dirty="0">
                <a:effectLst/>
                <a:latin typeface="Bahnschrift SemiBold SemiConden" panose="020B0502040204020203" pitchFamily="34" charset="0"/>
                <a:ea typeface="Calibri" panose="020F0502020204030204" pitchFamily="34" charset="0"/>
                <a:cs typeface="Times New Roman" panose="02020603050405020304" pitchFamily="18" charset="0"/>
              </a:rPr>
              <a:t>3. </a:t>
            </a:r>
            <a:r>
              <a:rPr lang="sk-SK" sz="3600" dirty="0">
                <a:effectLst/>
                <a:latin typeface="Bahnschrift SemiBold SemiConden" panose="020B0502040204020203" pitchFamily="34" charset="0"/>
                <a:ea typeface="Calibri" panose="020F0502020204030204" pitchFamily="34" charset="0"/>
                <a:cs typeface="Times New Roman" panose="02020603050405020304" pitchFamily="18" charset="0"/>
              </a:rPr>
              <a:t>Hybrid </a:t>
            </a:r>
            <a:r>
              <a:rPr lang="sk-SK" sz="3600" dirty="0" err="1">
                <a:effectLst/>
                <a:latin typeface="Bahnschrift SemiBold SemiConden" panose="020B0502040204020203" pitchFamily="34" charset="0"/>
                <a:ea typeface="Calibri" panose="020F0502020204030204" pitchFamily="34" charset="0"/>
                <a:cs typeface="Times New Roman" panose="02020603050405020304" pitchFamily="18" charset="0"/>
              </a:rPr>
              <a:t>Threats</a:t>
            </a:r>
            <a:br>
              <a:rPr lang="sk-SK" sz="1800" dirty="0">
                <a:effectLst/>
                <a:latin typeface="Calibri" panose="020F0502020204030204" pitchFamily="34" charset="0"/>
                <a:ea typeface="Calibri" panose="020F0502020204030204" pitchFamily="34" charset="0"/>
                <a:cs typeface="Times New Roman" panose="02020603050405020304" pitchFamily="18" charset="0"/>
              </a:rPr>
            </a:br>
            <a:br>
              <a:rPr lang="sk-SK" sz="3200" dirty="0">
                <a:effectLst/>
                <a:latin typeface="Bahnschrift SemiBold SemiConden" panose="020B0502040204020203" pitchFamily="34" charset="0"/>
                <a:ea typeface="Calibri" panose="020F0502020204030204" pitchFamily="34" charset="0"/>
                <a:cs typeface="Times New Roman" panose="02020603050405020304" pitchFamily="18" charset="0"/>
              </a:rPr>
            </a:br>
            <a:endParaRPr lang="sk-SK" sz="3200" dirty="0">
              <a:effectLst/>
              <a:latin typeface="Bahnschrift SemiBold SemiConden" panose="020B0502040204020203" pitchFamily="34" charset="0"/>
              <a:ea typeface="Calibri" panose="020F0502020204030204" pitchFamily="34" charset="0"/>
              <a:cs typeface="Times New Roman" panose="02020603050405020304" pitchFamily="18" charset="0"/>
            </a:endParaRPr>
          </a:p>
        </p:txBody>
      </p:sp>
      <p:sp>
        <p:nvSpPr>
          <p:cNvPr id="7" name="Zástupný objekt pre obsah 6">
            <a:extLst>
              <a:ext uri="{FF2B5EF4-FFF2-40B4-BE49-F238E27FC236}">
                <a16:creationId xmlns:a16="http://schemas.microsoft.com/office/drawing/2014/main" id="{16B90D94-5B47-405E-AD97-17C2954FA3CF}"/>
              </a:ext>
            </a:extLst>
          </p:cNvPr>
          <p:cNvSpPr>
            <a:spLocks noGrp="1"/>
          </p:cNvSpPr>
          <p:nvPr>
            <p:ph idx="1"/>
          </p:nvPr>
        </p:nvSpPr>
        <p:spPr>
          <a:xfrm>
            <a:off x="712136" y="1662174"/>
            <a:ext cx="7990664" cy="4658470"/>
          </a:xfrm>
        </p:spPr>
        <p:txBody>
          <a:bodyPr>
            <a:normAutofit/>
          </a:bodyPr>
          <a:lstStyle/>
          <a:p>
            <a:pPr marL="0" indent="0">
              <a:buNone/>
            </a:pPr>
            <a:r>
              <a:rPr lang="sk-SK" sz="1600" b="1" i="0" dirty="0">
                <a:solidFill>
                  <a:srgbClr val="000000"/>
                </a:solidFill>
                <a:effectLst/>
                <a:latin typeface="Bahnschrift SemiLight SemiConde" panose="020B0502040204020203" pitchFamily="34" charset="0"/>
              </a:rPr>
              <a:t>Slovakia:</a:t>
            </a:r>
          </a:p>
          <a:p>
            <a:pPr marL="0" indent="0">
              <a:buNone/>
            </a:pPr>
            <a:r>
              <a:rPr lang="en-US" sz="1600" b="0" i="0" dirty="0">
                <a:solidFill>
                  <a:srgbClr val="000000"/>
                </a:solidFill>
                <a:effectLst/>
                <a:latin typeface="Bahnschrift SemiLight SemiConde" panose="020B0502040204020203" pitchFamily="34" charset="0"/>
              </a:rPr>
              <a:t>In response to hybrid threats, the Slovak government approved in July 2018 the </a:t>
            </a:r>
            <a:r>
              <a:rPr lang="en-US" sz="1600" b="1" i="0" dirty="0">
                <a:solidFill>
                  <a:srgbClr val="000000"/>
                </a:solidFill>
                <a:effectLst/>
                <a:latin typeface="Bahnschrift SemiLight SemiConde" panose="020B0502040204020203" pitchFamily="34" charset="0"/>
              </a:rPr>
              <a:t>Concept for the fight against hybrid threats</a:t>
            </a:r>
            <a:r>
              <a:rPr lang="en-US" sz="1600" b="0" i="0" dirty="0">
                <a:solidFill>
                  <a:srgbClr val="000000"/>
                </a:solidFill>
                <a:effectLst/>
                <a:latin typeface="Bahnschrift SemiLight SemiConde" panose="020B0502040204020203" pitchFamily="34" charset="0"/>
              </a:rPr>
              <a:t>, which identifies the institutional framework for the field. According to the concept, the </a:t>
            </a:r>
            <a:r>
              <a:rPr lang="en-US" sz="1600" b="1" i="0" dirty="0">
                <a:solidFill>
                  <a:srgbClr val="000000"/>
                </a:solidFill>
                <a:effectLst/>
                <a:latin typeface="Bahnschrift SemiLight SemiConde" panose="020B0502040204020203" pitchFamily="34" charset="0"/>
              </a:rPr>
              <a:t>Situation Center (SITCEN) </a:t>
            </a:r>
            <a:r>
              <a:rPr lang="en-US" sz="1600" b="0" i="0" dirty="0">
                <a:solidFill>
                  <a:srgbClr val="000000"/>
                </a:solidFill>
                <a:effectLst/>
                <a:latin typeface="Bahnschrift SemiLight SemiConde" panose="020B0502040204020203" pitchFamily="34" charset="0"/>
              </a:rPr>
              <a:t>in the </a:t>
            </a:r>
            <a:r>
              <a:rPr lang="en-US" sz="1600" b="1" i="0" dirty="0">
                <a:solidFill>
                  <a:srgbClr val="000000"/>
                </a:solidFill>
                <a:effectLst/>
                <a:latin typeface="Bahnschrift SemiLight SemiConde" panose="020B0502040204020203" pitchFamily="34" charset="0"/>
              </a:rPr>
              <a:t>Office of the Security Council of the Slovak Republic</a:t>
            </a:r>
            <a:r>
              <a:rPr lang="en-US" sz="1600" b="0" i="0" dirty="0">
                <a:solidFill>
                  <a:srgbClr val="000000"/>
                </a:solidFill>
                <a:effectLst/>
                <a:latin typeface="Bahnschrift SemiLight SemiConde" panose="020B0502040204020203" pitchFamily="34" charset="0"/>
              </a:rPr>
              <a:t> fulfills the role of a national contact point for the issue of hybrid threats. In turn, the </a:t>
            </a:r>
            <a:r>
              <a:rPr lang="en-US" sz="1600" b="1" i="0" dirty="0">
                <a:solidFill>
                  <a:srgbClr val="000000"/>
                </a:solidFill>
                <a:effectLst/>
                <a:latin typeface="Bahnschrift SemiLight SemiConde" panose="020B0502040204020203" pitchFamily="34" charset="0"/>
              </a:rPr>
              <a:t>National Security Analysis Center (NBAC) </a:t>
            </a:r>
            <a:r>
              <a:rPr lang="en-US" sz="1600" b="0" i="0" dirty="0">
                <a:solidFill>
                  <a:srgbClr val="000000"/>
                </a:solidFill>
                <a:effectLst/>
                <a:latin typeface="Bahnschrift SemiLight SemiConde" panose="020B0502040204020203" pitchFamily="34" charset="0"/>
              </a:rPr>
              <a:t>plays the role of a national cooperation center for hybrid threats, i.e. gathers information about them from state administration bodies and evaluates them.</a:t>
            </a:r>
            <a:endParaRPr lang="sk-SK" sz="1600" b="0" i="0" dirty="0">
              <a:solidFill>
                <a:srgbClr val="000000"/>
              </a:solidFill>
              <a:effectLst/>
              <a:latin typeface="Bahnschrift SemiLight SemiConde" panose="020B0502040204020203" pitchFamily="34" charset="0"/>
            </a:endParaRPr>
          </a:p>
          <a:p>
            <a:pPr marL="0" indent="0">
              <a:buNone/>
            </a:pPr>
            <a:endParaRPr lang="sk-SK" sz="1600" b="0" i="0" dirty="0">
              <a:solidFill>
                <a:srgbClr val="000000"/>
              </a:solidFill>
              <a:effectLst/>
              <a:latin typeface="Bahnschrift SemiLight SemiConde" panose="020B0502040204020203" pitchFamily="34" charset="0"/>
            </a:endParaRPr>
          </a:p>
          <a:p>
            <a:pPr marL="0" indent="0">
              <a:buNone/>
            </a:pPr>
            <a:r>
              <a:rPr lang="sk-SK" sz="1600" b="1" i="0" dirty="0">
                <a:solidFill>
                  <a:srgbClr val="000000"/>
                </a:solidFill>
                <a:effectLst/>
                <a:latin typeface="Bahnschrift SemiLight SemiConde" panose="020B0502040204020203" pitchFamily="34" charset="0"/>
              </a:rPr>
              <a:t>EU:</a:t>
            </a:r>
          </a:p>
          <a:p>
            <a:pPr marL="0" indent="0">
              <a:buNone/>
            </a:pPr>
            <a:r>
              <a:rPr lang="en-US" sz="1600" b="0" i="0" dirty="0">
                <a:solidFill>
                  <a:srgbClr val="000000"/>
                </a:solidFill>
                <a:effectLst/>
                <a:latin typeface="Bahnschrift SemiLight SemiConde" panose="020B0502040204020203" pitchFamily="34" charset="0"/>
              </a:rPr>
              <a:t>In April 2017, a joint initiative of the EU and NATO established the </a:t>
            </a:r>
            <a:r>
              <a:rPr lang="en-US" sz="1600" b="1" i="0" dirty="0">
                <a:solidFill>
                  <a:srgbClr val="000000"/>
                </a:solidFill>
                <a:effectLst/>
                <a:latin typeface="Bahnschrift SemiLight SemiConde" panose="020B0502040204020203" pitchFamily="34" charset="0"/>
              </a:rPr>
              <a:t>European Center of Excellence for the fight against hybrid threats </a:t>
            </a:r>
            <a:r>
              <a:rPr lang="en-US" sz="1600" b="0" i="0" dirty="0">
                <a:solidFill>
                  <a:srgbClr val="000000"/>
                </a:solidFill>
                <a:effectLst/>
                <a:latin typeface="Bahnschrift SemiLight SemiConde" panose="020B0502040204020203" pitchFamily="34" charset="0"/>
              </a:rPr>
              <a:t>in Helsinki, </a:t>
            </a:r>
            <a:r>
              <a:rPr lang="sk-SK" sz="1600" b="0" i="0" dirty="0" err="1">
                <a:solidFill>
                  <a:srgbClr val="000000"/>
                </a:solidFill>
                <a:effectLst/>
                <a:latin typeface="Bahnschrift SemiLight SemiConde" panose="020B0502040204020203" pitchFamily="34" charset="0"/>
              </a:rPr>
              <a:t>Finland</a:t>
            </a:r>
            <a:r>
              <a:rPr lang="sk-SK" sz="1600" b="0" i="0" dirty="0">
                <a:solidFill>
                  <a:srgbClr val="000000"/>
                </a:solidFill>
                <a:effectLst/>
                <a:latin typeface="Bahnschrift SemiLight SemiConde" panose="020B0502040204020203" pitchFamily="34" charset="0"/>
              </a:rPr>
              <a:t>, </a:t>
            </a:r>
            <a:r>
              <a:rPr lang="en-US" sz="1600" b="0" i="0" dirty="0">
                <a:solidFill>
                  <a:srgbClr val="000000"/>
                </a:solidFill>
                <a:effectLst/>
                <a:latin typeface="Bahnschrift SemiLight SemiConde" panose="020B0502040204020203" pitchFamily="34" charset="0"/>
              </a:rPr>
              <a:t>which brings together the expert community of both organizations in the field of hybrid threats. Slovakia has been a member of the center since August 2020.</a:t>
            </a:r>
            <a:endParaRPr lang="sk-SK" sz="1600" b="0" i="0" dirty="0">
              <a:solidFill>
                <a:srgbClr val="000000"/>
              </a:solidFill>
              <a:effectLst/>
              <a:latin typeface="Bahnschrift SemiLight SemiConde" panose="020B0502040204020203" pitchFamily="34" charset="0"/>
            </a:endParaRPr>
          </a:p>
          <a:p>
            <a:pPr marL="0" indent="0">
              <a:buNone/>
            </a:pPr>
            <a:endParaRPr lang="sk-SK" sz="1600" b="0" i="0" dirty="0">
              <a:solidFill>
                <a:srgbClr val="000000"/>
              </a:solidFill>
              <a:effectLst/>
              <a:latin typeface="Bahnschrift SemiLight SemiConde" panose="020B0502040204020203" pitchFamily="34" charset="0"/>
            </a:endParaRPr>
          </a:p>
          <a:p>
            <a:pPr marL="0" indent="0">
              <a:buNone/>
            </a:pPr>
            <a:r>
              <a:rPr lang="sk-SK" sz="1600" b="1" i="0" dirty="0">
                <a:solidFill>
                  <a:srgbClr val="000000"/>
                </a:solidFill>
                <a:effectLst/>
                <a:latin typeface="Bahnschrift SemiLight SemiConde" panose="020B0502040204020203" pitchFamily="34" charset="0"/>
              </a:rPr>
              <a:t>NATO:</a:t>
            </a:r>
          </a:p>
          <a:p>
            <a:pPr marL="0" indent="0">
              <a:buNone/>
            </a:pPr>
            <a:r>
              <a:rPr lang="en-US" sz="1600" b="0" i="0" dirty="0">
                <a:solidFill>
                  <a:srgbClr val="000000"/>
                </a:solidFill>
                <a:effectLst/>
                <a:latin typeface="Bahnschrift SemiLight SemiConde" panose="020B0502040204020203" pitchFamily="34" charset="0"/>
              </a:rPr>
              <a:t>In 2015, NATO approved a strategy for combating hybrid threats.</a:t>
            </a:r>
            <a:endParaRPr lang="sk-SK" sz="1600" b="0" i="0" dirty="0">
              <a:solidFill>
                <a:srgbClr val="000000"/>
              </a:solidFill>
              <a:effectLst/>
              <a:latin typeface="Bahnschrift SemiLight SemiConde" panose="020B0502040204020203" pitchFamily="34" charset="0"/>
            </a:endParaRPr>
          </a:p>
          <a:p>
            <a:pPr marL="0" indent="0">
              <a:buNone/>
            </a:pPr>
            <a:endParaRPr lang="sk-SK" sz="1600" dirty="0">
              <a:solidFill>
                <a:srgbClr val="000000"/>
              </a:solidFill>
              <a:latin typeface="Bahnschrift SemiLight SemiConde" panose="020B0502040204020203" pitchFamily="34" charset="0"/>
            </a:endParaRPr>
          </a:p>
        </p:txBody>
      </p:sp>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p:txBody>
          <a:bodyPr/>
          <a:lstStyle/>
          <a:p>
            <a:fld id="{B4454109-921E-4389-BB64-5D153A4656D4}" type="slidenum">
              <a:rPr lang="sk-SK" smtClean="0"/>
              <a:t>15</a:t>
            </a:fld>
            <a:endParaRPr lang="sk-SK" dirty="0"/>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Tree>
    <p:extLst>
      <p:ext uri="{BB962C8B-B14F-4D97-AF65-F5344CB8AC3E}">
        <p14:creationId xmlns:p14="http://schemas.microsoft.com/office/powerpoint/2010/main" val="167829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87736"/>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title"/>
          </p:nvPr>
        </p:nvSpPr>
        <p:spPr>
          <a:xfrm rot="10800000" flipV="1">
            <a:off x="1043608" y="332656"/>
            <a:ext cx="6264696" cy="1029654"/>
          </a:xfrm>
        </p:spPr>
        <p:txBody>
          <a:bodyPr>
            <a:normAutofit fontScale="90000"/>
          </a:bodyPr>
          <a:lstStyle/>
          <a:p>
            <a:pPr>
              <a:lnSpc>
                <a:spcPct val="107000"/>
              </a:lnSpc>
              <a:spcAft>
                <a:spcPts val="600"/>
              </a:spcAft>
            </a:pPr>
            <a:br>
              <a:rPr lang="sk-SK" sz="3600" dirty="0">
                <a:effectLst/>
                <a:latin typeface="Bahnschrift SemiBold SemiConden" panose="020B0502040204020203" pitchFamily="34" charset="0"/>
                <a:ea typeface="Calibri" panose="020F0502020204030204" pitchFamily="34" charset="0"/>
                <a:cs typeface="Times New Roman" panose="02020603050405020304" pitchFamily="18" charset="0"/>
              </a:rPr>
            </a:br>
            <a:br>
              <a:rPr lang="sk-SK" sz="3600" dirty="0">
                <a:effectLst/>
                <a:latin typeface="Bahnschrift SemiBold SemiConden" panose="020B0502040204020203" pitchFamily="34" charset="0"/>
                <a:ea typeface="Calibri" panose="020F0502020204030204" pitchFamily="34" charset="0"/>
                <a:cs typeface="Times New Roman" panose="02020603050405020304" pitchFamily="18" charset="0"/>
              </a:rPr>
            </a:br>
            <a:r>
              <a:rPr lang="en-GB" sz="3600" dirty="0">
                <a:effectLst/>
                <a:latin typeface="Bahnschrift SemiBold SemiConden" panose="020B0502040204020203" pitchFamily="34" charset="0"/>
                <a:ea typeface="Calibri" panose="020F0502020204030204" pitchFamily="34" charset="0"/>
                <a:cs typeface="Times New Roman" panose="02020603050405020304" pitchFamily="18" charset="0"/>
              </a:rPr>
              <a:t>3. </a:t>
            </a:r>
            <a:r>
              <a:rPr lang="sk-SK" sz="3600" dirty="0">
                <a:effectLst/>
                <a:latin typeface="Bahnschrift SemiBold SemiConden" panose="020B0502040204020203" pitchFamily="34" charset="0"/>
                <a:ea typeface="Calibri" panose="020F0502020204030204" pitchFamily="34" charset="0"/>
                <a:cs typeface="Times New Roman" panose="02020603050405020304" pitchFamily="18" charset="0"/>
              </a:rPr>
              <a:t>Hybrid </a:t>
            </a:r>
            <a:r>
              <a:rPr lang="sk-SK" sz="3600" dirty="0" err="1">
                <a:effectLst/>
                <a:latin typeface="Bahnschrift SemiBold SemiConden" panose="020B0502040204020203" pitchFamily="34" charset="0"/>
                <a:ea typeface="Calibri" panose="020F0502020204030204" pitchFamily="34" charset="0"/>
                <a:cs typeface="Times New Roman" panose="02020603050405020304" pitchFamily="18" charset="0"/>
              </a:rPr>
              <a:t>Threats</a:t>
            </a:r>
            <a:br>
              <a:rPr lang="sk-SK" sz="1800" dirty="0">
                <a:effectLst/>
                <a:latin typeface="Calibri" panose="020F0502020204030204" pitchFamily="34" charset="0"/>
                <a:ea typeface="Calibri" panose="020F0502020204030204" pitchFamily="34" charset="0"/>
                <a:cs typeface="Times New Roman" panose="02020603050405020304" pitchFamily="18" charset="0"/>
              </a:rPr>
            </a:br>
            <a:br>
              <a:rPr lang="sk-SK" sz="3200" dirty="0">
                <a:effectLst/>
                <a:latin typeface="Bahnschrift SemiBold SemiConden" panose="020B0502040204020203" pitchFamily="34" charset="0"/>
                <a:ea typeface="Calibri" panose="020F0502020204030204" pitchFamily="34" charset="0"/>
                <a:cs typeface="Times New Roman" panose="02020603050405020304" pitchFamily="18" charset="0"/>
              </a:rPr>
            </a:br>
            <a:endParaRPr lang="sk-SK" sz="3200" dirty="0">
              <a:effectLst/>
              <a:latin typeface="Bahnschrift SemiBold SemiConden" panose="020B0502040204020203" pitchFamily="34" charset="0"/>
              <a:ea typeface="Calibri" panose="020F0502020204030204" pitchFamily="34" charset="0"/>
              <a:cs typeface="Times New Roman" panose="02020603050405020304" pitchFamily="18" charset="0"/>
            </a:endParaRPr>
          </a:p>
        </p:txBody>
      </p:sp>
      <p:sp>
        <p:nvSpPr>
          <p:cNvPr id="7" name="Zástupný objekt pre obsah 6">
            <a:extLst>
              <a:ext uri="{FF2B5EF4-FFF2-40B4-BE49-F238E27FC236}">
                <a16:creationId xmlns:a16="http://schemas.microsoft.com/office/drawing/2014/main" id="{16B90D94-5B47-405E-AD97-17C2954FA3CF}"/>
              </a:ext>
            </a:extLst>
          </p:cNvPr>
          <p:cNvSpPr>
            <a:spLocks noGrp="1"/>
          </p:cNvSpPr>
          <p:nvPr>
            <p:ph idx="1"/>
          </p:nvPr>
        </p:nvSpPr>
        <p:spPr>
          <a:xfrm>
            <a:off x="712136" y="1662174"/>
            <a:ext cx="7990664" cy="4658470"/>
          </a:xfrm>
        </p:spPr>
        <p:txBody>
          <a:bodyPr>
            <a:normAutofit/>
          </a:bodyPr>
          <a:lstStyle/>
          <a:p>
            <a:pPr marL="0" indent="0">
              <a:buNone/>
            </a:pPr>
            <a:r>
              <a:rPr lang="sk-SK" sz="1800" b="1" i="0" dirty="0" err="1">
                <a:solidFill>
                  <a:srgbClr val="000000"/>
                </a:solidFill>
                <a:effectLst/>
                <a:latin typeface="Bahnschrift SemiLight SemiConde" panose="020B0502040204020203" pitchFamily="34" charset="0"/>
              </a:rPr>
              <a:t>Areas</a:t>
            </a:r>
            <a:r>
              <a:rPr lang="sk-SK" sz="1800" b="1" i="0" dirty="0">
                <a:solidFill>
                  <a:srgbClr val="000000"/>
                </a:solidFill>
                <a:effectLst/>
                <a:latin typeface="Bahnschrift SemiLight SemiConde" panose="020B0502040204020203" pitchFamily="34" charset="0"/>
              </a:rPr>
              <a:t> </a:t>
            </a:r>
            <a:r>
              <a:rPr lang="sk-SK" sz="1800" b="1" i="0" dirty="0" err="1">
                <a:solidFill>
                  <a:srgbClr val="000000"/>
                </a:solidFill>
                <a:effectLst/>
                <a:latin typeface="Bahnschrift SemiLight SemiConde" panose="020B0502040204020203" pitchFamily="34" charset="0"/>
              </a:rPr>
              <a:t>where</a:t>
            </a:r>
            <a:r>
              <a:rPr lang="sk-SK" sz="1800" b="1" i="0" dirty="0">
                <a:solidFill>
                  <a:srgbClr val="000000"/>
                </a:solidFill>
                <a:effectLst/>
                <a:latin typeface="Bahnschrift SemiLight SemiConde" panose="020B0502040204020203" pitchFamily="34" charset="0"/>
              </a:rPr>
              <a:t> Slovakia </a:t>
            </a:r>
            <a:r>
              <a:rPr lang="sk-SK" sz="1800" b="1" i="0" dirty="0" err="1">
                <a:solidFill>
                  <a:srgbClr val="000000"/>
                </a:solidFill>
                <a:effectLst/>
                <a:latin typeface="Bahnschrift SemiLight SemiConde" panose="020B0502040204020203" pitchFamily="34" charset="0"/>
              </a:rPr>
              <a:t>recognizes</a:t>
            </a:r>
            <a:r>
              <a:rPr lang="sk-SK" sz="1800" b="1" i="0" dirty="0">
                <a:solidFill>
                  <a:srgbClr val="000000"/>
                </a:solidFill>
                <a:effectLst/>
                <a:latin typeface="Bahnschrift SemiLight SemiConde" panose="020B0502040204020203" pitchFamily="34" charset="0"/>
              </a:rPr>
              <a:t> Hybrid </a:t>
            </a:r>
            <a:r>
              <a:rPr lang="sk-SK" sz="1800" b="1" i="0" dirty="0" err="1">
                <a:solidFill>
                  <a:srgbClr val="000000"/>
                </a:solidFill>
                <a:effectLst/>
                <a:latin typeface="Bahnschrift SemiLight SemiConde" panose="020B0502040204020203" pitchFamily="34" charset="0"/>
              </a:rPr>
              <a:t>threats</a:t>
            </a:r>
            <a:r>
              <a:rPr lang="sk-SK" sz="1800" b="1" i="0" dirty="0">
                <a:solidFill>
                  <a:srgbClr val="000000"/>
                </a:solidFill>
                <a:effectLst/>
                <a:latin typeface="Bahnschrift SemiLight SemiConde" panose="020B0502040204020203" pitchFamily="34" charset="0"/>
              </a:rPr>
              <a:t>:</a:t>
            </a:r>
            <a:endParaRPr lang="sk-SK" sz="1800" b="0" i="0" dirty="0">
              <a:solidFill>
                <a:srgbClr val="000000"/>
              </a:solidFill>
              <a:effectLst/>
              <a:latin typeface="Bahnschrift SemiLight SemiConde" panose="020B0502040204020203" pitchFamily="34" charset="0"/>
            </a:endParaRPr>
          </a:p>
          <a:p>
            <a:pPr marL="0" indent="0">
              <a:buNone/>
            </a:pPr>
            <a:endParaRPr lang="sk-SK" sz="1800" dirty="0">
              <a:solidFill>
                <a:srgbClr val="000000"/>
              </a:solidFill>
              <a:latin typeface="Bahnschrift SemiLight SemiConde" panose="020B0502040204020203" pitchFamily="34" charset="0"/>
            </a:endParaRPr>
          </a:p>
          <a:p>
            <a:r>
              <a:rPr lang="en-US" sz="1800" b="0" i="0" dirty="0">
                <a:solidFill>
                  <a:srgbClr val="000000"/>
                </a:solidFill>
                <a:effectLst/>
                <a:latin typeface="Bahnschrift SemiLight SemiConde" panose="020B0502040204020203" pitchFamily="34" charset="0"/>
              </a:rPr>
              <a:t>Cyber security </a:t>
            </a:r>
            <a:endParaRPr lang="sk-SK" sz="1800" b="0" i="0" dirty="0">
              <a:solidFill>
                <a:srgbClr val="000000"/>
              </a:solidFill>
              <a:effectLst/>
              <a:latin typeface="Bahnschrift SemiLight SemiConde" panose="020B0502040204020203" pitchFamily="34" charset="0"/>
            </a:endParaRPr>
          </a:p>
          <a:p>
            <a:r>
              <a:rPr lang="en-US" sz="1800" b="0" i="0" dirty="0">
                <a:solidFill>
                  <a:srgbClr val="000000"/>
                </a:solidFill>
                <a:effectLst/>
                <a:latin typeface="Bahnschrift SemiLight SemiConde" panose="020B0502040204020203" pitchFamily="34" charset="0"/>
              </a:rPr>
              <a:t>Energy security </a:t>
            </a:r>
            <a:endParaRPr lang="sk-SK" sz="1800" b="0" i="0" dirty="0">
              <a:solidFill>
                <a:srgbClr val="000000"/>
              </a:solidFill>
              <a:effectLst/>
              <a:latin typeface="Bahnschrift SemiLight SemiConde" panose="020B0502040204020203" pitchFamily="34" charset="0"/>
            </a:endParaRPr>
          </a:p>
          <a:p>
            <a:r>
              <a:rPr lang="en-US" sz="1800" b="0" i="0" dirty="0">
                <a:solidFill>
                  <a:srgbClr val="000000"/>
                </a:solidFill>
                <a:effectLst/>
                <a:latin typeface="Bahnschrift SemiLight SemiConde" panose="020B0502040204020203" pitchFamily="34" charset="0"/>
              </a:rPr>
              <a:t>Strategic communication </a:t>
            </a:r>
            <a:endParaRPr lang="sk-SK" sz="1800" b="0" i="0" dirty="0">
              <a:solidFill>
                <a:srgbClr val="000000"/>
              </a:solidFill>
              <a:effectLst/>
              <a:latin typeface="Bahnschrift SemiLight SemiConde" panose="020B0502040204020203" pitchFamily="34" charset="0"/>
            </a:endParaRPr>
          </a:p>
          <a:p>
            <a:r>
              <a:rPr lang="en-US" sz="1800" b="0" i="0" dirty="0">
                <a:solidFill>
                  <a:srgbClr val="000000"/>
                </a:solidFill>
                <a:effectLst/>
                <a:latin typeface="Bahnschrift SemiLight SemiConde" panose="020B0502040204020203" pitchFamily="34" charset="0"/>
              </a:rPr>
              <a:t>Interference by foreign actors and influencing electoral processes </a:t>
            </a:r>
            <a:endParaRPr lang="sk-SK" sz="1800" b="0" i="0" dirty="0">
              <a:solidFill>
                <a:srgbClr val="000000"/>
              </a:solidFill>
              <a:effectLst/>
              <a:latin typeface="Bahnschrift SemiLight SemiConde" panose="020B0502040204020203" pitchFamily="34" charset="0"/>
            </a:endParaRPr>
          </a:p>
          <a:p>
            <a:r>
              <a:rPr lang="en-US" sz="1800" b="0" i="0" dirty="0">
                <a:solidFill>
                  <a:srgbClr val="000000"/>
                </a:solidFill>
                <a:effectLst/>
                <a:latin typeface="Bahnschrift SemiLight SemiConde" panose="020B0502040204020203" pitchFamily="34" charset="0"/>
              </a:rPr>
              <a:t>Strategic corruption </a:t>
            </a:r>
            <a:endParaRPr lang="sk-SK" sz="1800" b="0" i="0" dirty="0">
              <a:solidFill>
                <a:srgbClr val="000000"/>
              </a:solidFill>
              <a:effectLst/>
              <a:latin typeface="Bahnschrift SemiLight SemiConde" panose="020B0502040204020203" pitchFamily="34" charset="0"/>
            </a:endParaRPr>
          </a:p>
          <a:p>
            <a:r>
              <a:rPr lang="en-US" sz="1800" b="0" i="0" dirty="0">
                <a:solidFill>
                  <a:srgbClr val="000000"/>
                </a:solidFill>
                <a:effectLst/>
                <a:latin typeface="Bahnschrift SemiLight SemiConde" panose="020B0502040204020203" pitchFamily="34" charset="0"/>
              </a:rPr>
              <a:t>Paramilitary and extremist groups</a:t>
            </a:r>
            <a:endParaRPr lang="en-US" sz="1800" b="0" i="0" dirty="0">
              <a:solidFill>
                <a:srgbClr val="0F1419"/>
              </a:solidFill>
              <a:effectLst/>
              <a:latin typeface="Bahnschrift SemiLight SemiConde" panose="020B0502040204020203" pitchFamily="34" charset="0"/>
            </a:endParaRPr>
          </a:p>
        </p:txBody>
      </p:sp>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p:txBody>
          <a:bodyPr/>
          <a:lstStyle/>
          <a:p>
            <a:fld id="{B4454109-921E-4389-BB64-5D153A4656D4}" type="slidenum">
              <a:rPr lang="sk-SK" smtClean="0"/>
              <a:t>16</a:t>
            </a:fld>
            <a:endParaRPr lang="sk-SK" dirty="0"/>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Tree>
    <p:extLst>
      <p:ext uri="{BB962C8B-B14F-4D97-AF65-F5344CB8AC3E}">
        <p14:creationId xmlns:p14="http://schemas.microsoft.com/office/powerpoint/2010/main" val="429090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87736"/>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title"/>
          </p:nvPr>
        </p:nvSpPr>
        <p:spPr>
          <a:xfrm rot="10800000" flipV="1">
            <a:off x="250424" y="193576"/>
            <a:ext cx="7078568" cy="1135941"/>
          </a:xfrm>
        </p:spPr>
        <p:txBody>
          <a:bodyPr>
            <a:normAutofit fontScale="90000"/>
          </a:bodyPr>
          <a:lstStyle/>
          <a:p>
            <a:pPr>
              <a:lnSpc>
                <a:spcPct val="107000"/>
              </a:lnSpc>
              <a:spcAft>
                <a:spcPts val="600"/>
              </a:spcAft>
            </a:pPr>
            <a:br>
              <a:rPr lang="sk-SK" sz="3600" dirty="0">
                <a:latin typeface="Bahnschrift SemiBold SemiConden" panose="020B0502040204020203" pitchFamily="34" charset="0"/>
                <a:ea typeface="Calibri" panose="020F0502020204030204" pitchFamily="34" charset="0"/>
                <a:cs typeface="Times New Roman" panose="02020603050405020304" pitchFamily="18" charset="0"/>
              </a:rPr>
            </a:br>
            <a:r>
              <a:rPr lang="en-GB" sz="3600" dirty="0">
                <a:latin typeface="Bahnschrift SemiBold SemiConden" panose="020B0502040204020203" pitchFamily="34" charset="0"/>
                <a:ea typeface="Calibri" panose="020F0502020204030204" pitchFamily="34" charset="0"/>
                <a:cs typeface="Times New Roman" panose="02020603050405020304" pitchFamily="18" charset="0"/>
              </a:rPr>
              <a:t>4</a:t>
            </a:r>
            <a:r>
              <a:rPr lang="en-GB" sz="3600" dirty="0">
                <a:effectLst/>
                <a:latin typeface="Bahnschrift SemiBold SemiConden" panose="020B0502040204020203" pitchFamily="34" charset="0"/>
                <a:ea typeface="Calibri" panose="020F0502020204030204" pitchFamily="34" charset="0"/>
                <a:cs typeface="Times New Roman" panose="02020603050405020304" pitchFamily="18" charset="0"/>
              </a:rPr>
              <a:t>. Cyber </a:t>
            </a:r>
            <a:r>
              <a:rPr lang="sk-SK" sz="3600" dirty="0" err="1">
                <a:effectLst/>
                <a:latin typeface="Bahnschrift SemiBold SemiConden" panose="020B0502040204020203" pitchFamily="34" charset="0"/>
                <a:ea typeface="Calibri" panose="020F0502020204030204" pitchFamily="34" charset="0"/>
                <a:cs typeface="Times New Roman" panose="02020603050405020304" pitchFamily="18" charset="0"/>
              </a:rPr>
              <a:t>Security</a:t>
            </a:r>
            <a:r>
              <a:rPr lang="sk-SK" sz="3600" dirty="0">
                <a:effectLst/>
                <a:latin typeface="Bahnschrift SemiBold SemiConden" panose="020B0502040204020203" pitchFamily="34" charset="0"/>
                <a:ea typeface="Calibri" panose="020F0502020204030204" pitchFamily="34" charset="0"/>
                <a:cs typeface="Times New Roman" panose="02020603050405020304" pitchFamily="18" charset="0"/>
              </a:rPr>
              <a:t> of </a:t>
            </a:r>
            <a:r>
              <a:rPr lang="sk-SK" sz="3600" dirty="0" err="1">
                <a:effectLst/>
                <a:latin typeface="Bahnschrift SemiBold SemiConden" panose="020B0502040204020203" pitchFamily="34" charset="0"/>
                <a:ea typeface="Calibri" panose="020F0502020204030204" pitchFamily="34" charset="0"/>
                <a:cs typeface="Times New Roman" panose="02020603050405020304" pitchFamily="18" charset="0"/>
              </a:rPr>
              <a:t>the</a:t>
            </a:r>
            <a:r>
              <a:rPr lang="sk-SK" sz="3600" dirty="0">
                <a:effectLst/>
                <a:latin typeface="Bahnschrift SemiBold SemiConden" panose="020B0502040204020203" pitchFamily="34" charset="0"/>
                <a:ea typeface="Calibri" panose="020F0502020204030204" pitchFamily="34" charset="0"/>
                <a:cs typeface="Times New Roman" panose="02020603050405020304" pitchFamily="18" charset="0"/>
              </a:rPr>
              <a:t> Slovak </a:t>
            </a:r>
            <a:r>
              <a:rPr lang="sk-SK" sz="3600" dirty="0" err="1">
                <a:effectLst/>
                <a:latin typeface="Bahnschrift SemiBold SemiConden" panose="020B0502040204020203" pitchFamily="34" charset="0"/>
                <a:ea typeface="Calibri" panose="020F0502020204030204" pitchFamily="34" charset="0"/>
                <a:cs typeface="Times New Roman" panose="02020603050405020304" pitchFamily="18" charset="0"/>
              </a:rPr>
              <a:t>Republic</a:t>
            </a:r>
            <a:br>
              <a:rPr lang="sk-SK" sz="1800" dirty="0">
                <a:effectLst/>
                <a:latin typeface="Calibri" panose="020F0502020204030204" pitchFamily="34" charset="0"/>
                <a:ea typeface="Calibri" panose="020F0502020204030204" pitchFamily="34" charset="0"/>
                <a:cs typeface="Times New Roman" panose="02020603050405020304" pitchFamily="18" charset="0"/>
              </a:rPr>
            </a:br>
            <a:br>
              <a:rPr lang="sk-SK" sz="3200" dirty="0">
                <a:effectLst/>
                <a:latin typeface="Bahnschrift SemiBold SemiConden" panose="020B0502040204020203" pitchFamily="34" charset="0"/>
                <a:ea typeface="Calibri" panose="020F0502020204030204" pitchFamily="34" charset="0"/>
                <a:cs typeface="Times New Roman" panose="02020603050405020304" pitchFamily="18" charset="0"/>
              </a:rPr>
            </a:br>
            <a:endParaRPr lang="sk-SK" sz="3200" dirty="0">
              <a:effectLst/>
              <a:latin typeface="Bahnschrift SemiBold SemiConden" panose="020B0502040204020203" pitchFamily="34" charset="0"/>
              <a:ea typeface="Calibri" panose="020F0502020204030204" pitchFamily="34" charset="0"/>
              <a:cs typeface="Times New Roman" panose="02020603050405020304" pitchFamily="18" charset="0"/>
            </a:endParaRPr>
          </a:p>
        </p:txBody>
      </p:sp>
      <p:sp>
        <p:nvSpPr>
          <p:cNvPr id="7" name="Zástupný objekt pre obsah 6">
            <a:extLst>
              <a:ext uri="{FF2B5EF4-FFF2-40B4-BE49-F238E27FC236}">
                <a16:creationId xmlns:a16="http://schemas.microsoft.com/office/drawing/2014/main" id="{16B90D94-5B47-405E-AD97-17C2954FA3CF}"/>
              </a:ext>
            </a:extLst>
          </p:cNvPr>
          <p:cNvSpPr>
            <a:spLocks noGrp="1"/>
          </p:cNvSpPr>
          <p:nvPr>
            <p:ph idx="1"/>
          </p:nvPr>
        </p:nvSpPr>
        <p:spPr>
          <a:xfrm>
            <a:off x="467544" y="1523094"/>
            <a:ext cx="8235256" cy="4797550"/>
          </a:xfrm>
        </p:spPr>
        <p:txBody>
          <a:bodyPr>
            <a:normAutofit lnSpcReduction="10000"/>
          </a:bodyPr>
          <a:lstStyle/>
          <a:p>
            <a:pPr marL="0" indent="0">
              <a:buNone/>
            </a:pPr>
            <a:r>
              <a:rPr lang="sk-SK" sz="2000" b="0" i="0" dirty="0" err="1">
                <a:solidFill>
                  <a:srgbClr val="0F1419"/>
                </a:solidFill>
                <a:effectLst/>
                <a:latin typeface="Bahnschrift SemiBold SemiConden" panose="020B0502040204020203" pitchFamily="34" charset="0"/>
              </a:rPr>
              <a:t>Brief</a:t>
            </a:r>
            <a:r>
              <a:rPr lang="sk-SK" sz="2000" b="0" i="0" dirty="0">
                <a:solidFill>
                  <a:srgbClr val="0F1419"/>
                </a:solidFill>
                <a:effectLst/>
                <a:latin typeface="Bahnschrift SemiBold SemiConden" panose="020B0502040204020203" pitchFamily="34" charset="0"/>
              </a:rPr>
              <a:t> </a:t>
            </a:r>
            <a:r>
              <a:rPr lang="sk-SK" sz="2000" b="0" i="0" dirty="0" err="1">
                <a:solidFill>
                  <a:srgbClr val="0F1419"/>
                </a:solidFill>
                <a:effectLst/>
                <a:latin typeface="Bahnschrift SemiBold SemiConden" panose="020B0502040204020203" pitchFamily="34" charset="0"/>
              </a:rPr>
              <a:t>Introduction</a:t>
            </a:r>
            <a:r>
              <a:rPr lang="sk-SK" sz="2000" b="0" i="0" dirty="0">
                <a:solidFill>
                  <a:srgbClr val="0F1419"/>
                </a:solidFill>
                <a:effectLst/>
                <a:latin typeface="Bahnschrift SemiBold SemiConden" panose="020B0502040204020203" pitchFamily="34" charset="0"/>
              </a:rPr>
              <a:t> I.: </a:t>
            </a:r>
          </a:p>
          <a:p>
            <a:pPr marL="0" indent="0" algn="just">
              <a:buNone/>
            </a:pPr>
            <a:r>
              <a:rPr lang="sk-SK" sz="1400" b="0" i="0" dirty="0" err="1">
                <a:solidFill>
                  <a:srgbClr val="000000"/>
                </a:solidFill>
                <a:effectLst/>
                <a:latin typeface="Bahnschrift SemiLight SemiConde" panose="020B0502040204020203" pitchFamily="34" charset="0"/>
              </a:rPr>
              <a:t>Legal</a:t>
            </a:r>
            <a:r>
              <a:rPr lang="sk-SK" sz="1400" b="0" i="0" dirty="0">
                <a:solidFill>
                  <a:srgbClr val="000000"/>
                </a:solidFill>
                <a:effectLst/>
                <a:latin typeface="Bahnschrift SemiLight SemiConde" panose="020B0502040204020203" pitchFamily="34" charset="0"/>
              </a:rPr>
              <a:t> </a:t>
            </a:r>
            <a:r>
              <a:rPr lang="sk-SK" sz="1400" b="0" i="0" dirty="0" err="1">
                <a:solidFill>
                  <a:srgbClr val="000000"/>
                </a:solidFill>
                <a:effectLst/>
                <a:latin typeface="Bahnschrift SemiLight SemiConde" panose="020B0502040204020203" pitchFamily="34" charset="0"/>
              </a:rPr>
              <a:t>framework</a:t>
            </a:r>
            <a:r>
              <a:rPr lang="sk-SK" sz="1400" b="0" i="0" dirty="0">
                <a:solidFill>
                  <a:srgbClr val="000000"/>
                </a:solidFill>
                <a:effectLst/>
                <a:latin typeface="Bahnschrift SemiLight SemiConde" panose="020B0502040204020203" pitchFamily="34" charset="0"/>
              </a:rPr>
              <a:t>: </a:t>
            </a:r>
            <a:r>
              <a:rPr lang="en-US" sz="1400" b="0" i="0" dirty="0">
                <a:solidFill>
                  <a:srgbClr val="000000"/>
                </a:solidFill>
                <a:effectLst/>
                <a:latin typeface="Bahnschrift SemiLight SemiConde" panose="020B0502040204020203" pitchFamily="34" charset="0"/>
              </a:rPr>
              <a:t>April 1, 2018, Act No. 69/2018 on </a:t>
            </a:r>
            <a:r>
              <a:rPr lang="sk-SK" sz="1400" b="0" i="0" dirty="0">
                <a:solidFill>
                  <a:srgbClr val="000000"/>
                </a:solidFill>
                <a:effectLst/>
                <a:latin typeface="Bahnschrift SemiLight SemiConde" panose="020B0502040204020203" pitchFamily="34" charset="0"/>
              </a:rPr>
              <a:t>C</a:t>
            </a:r>
            <a:r>
              <a:rPr lang="en-US" sz="1400" b="0" i="0" dirty="0" err="1">
                <a:solidFill>
                  <a:srgbClr val="000000"/>
                </a:solidFill>
                <a:effectLst/>
                <a:latin typeface="Bahnschrift SemiLight SemiConde" panose="020B0502040204020203" pitchFamily="34" charset="0"/>
              </a:rPr>
              <a:t>yber</a:t>
            </a:r>
            <a:r>
              <a:rPr lang="en-US" sz="1400" b="0" i="0" dirty="0">
                <a:solidFill>
                  <a:srgbClr val="000000"/>
                </a:solidFill>
                <a:effectLst/>
                <a:latin typeface="Bahnschrift SemiLight SemiConde" panose="020B0502040204020203" pitchFamily="34" charset="0"/>
              </a:rPr>
              <a:t> security, which comprehensively regulates the field of cyber and information security, introduces basic security requirements and measures important for the coordinated protection of information, communication and control systems.</a:t>
            </a:r>
            <a:endParaRPr lang="sk-SK" sz="1400" b="0" i="0" dirty="0">
              <a:solidFill>
                <a:srgbClr val="000000"/>
              </a:solidFill>
              <a:effectLst/>
              <a:latin typeface="Bahnschrift SemiLight SemiConde" panose="020B0502040204020203" pitchFamily="34" charset="0"/>
            </a:endParaRPr>
          </a:p>
          <a:p>
            <a:pPr marL="0" indent="0" algn="just">
              <a:buNone/>
            </a:pPr>
            <a:endParaRPr lang="sk-SK" sz="1400" dirty="0">
              <a:solidFill>
                <a:srgbClr val="000000"/>
              </a:solidFill>
              <a:latin typeface="Bahnschrift SemiLight SemiConde" panose="020B0502040204020203" pitchFamily="34" charset="0"/>
            </a:endParaRPr>
          </a:p>
          <a:p>
            <a:pPr marL="0" indent="0" algn="just">
              <a:buNone/>
            </a:pPr>
            <a:r>
              <a:rPr lang="en-US" sz="1400" b="0" i="0" dirty="0">
                <a:solidFill>
                  <a:srgbClr val="000000"/>
                </a:solidFill>
                <a:effectLst/>
                <a:latin typeface="Bahnschrift SemiLight SemiConde" panose="020B0502040204020203" pitchFamily="34" charset="0"/>
              </a:rPr>
              <a:t>The central authority of the state administration for the area of cyber security in Slovakia </a:t>
            </a:r>
            <a:r>
              <a:rPr lang="sk-SK" sz="1400" b="0" i="0" dirty="0" err="1">
                <a:solidFill>
                  <a:srgbClr val="000000"/>
                </a:solidFill>
                <a:effectLst/>
                <a:latin typeface="Bahnschrift SemiLight SemiConde" panose="020B0502040204020203" pitchFamily="34" charset="0"/>
              </a:rPr>
              <a:t>is</a:t>
            </a:r>
            <a:r>
              <a:rPr lang="en-US" sz="1400" b="0" i="0" dirty="0">
                <a:solidFill>
                  <a:srgbClr val="000000"/>
                </a:solidFill>
                <a:effectLst/>
                <a:latin typeface="Bahnschrift SemiLight SemiConde" panose="020B0502040204020203" pitchFamily="34" charset="0"/>
              </a:rPr>
              <a:t> </a:t>
            </a:r>
            <a:r>
              <a:rPr lang="en-US" sz="1400" b="1" i="0" dirty="0">
                <a:solidFill>
                  <a:srgbClr val="000000"/>
                </a:solidFill>
                <a:effectLst/>
                <a:latin typeface="Bahnschrift SemiLight SemiConde" panose="020B0502040204020203" pitchFamily="34" charset="0"/>
              </a:rPr>
              <a:t>the National security </a:t>
            </a:r>
            <a:r>
              <a:rPr lang="sk-SK" sz="1400" b="1" i="0" dirty="0">
                <a:solidFill>
                  <a:srgbClr val="000000"/>
                </a:solidFill>
                <a:effectLst/>
                <a:latin typeface="Bahnschrift SemiLight SemiConde" panose="020B0502040204020203" pitchFamily="34" charset="0"/>
              </a:rPr>
              <a:t>O</a:t>
            </a:r>
            <a:r>
              <a:rPr lang="en-US" sz="1400" b="1" i="0" dirty="0" err="1">
                <a:solidFill>
                  <a:srgbClr val="000000"/>
                </a:solidFill>
                <a:effectLst/>
                <a:latin typeface="Bahnschrift SemiLight SemiConde" panose="020B0502040204020203" pitchFamily="34" charset="0"/>
              </a:rPr>
              <a:t>ffice</a:t>
            </a:r>
            <a:r>
              <a:rPr lang="en-US" sz="1400" b="0" i="0" dirty="0">
                <a:solidFill>
                  <a:srgbClr val="000000"/>
                </a:solidFill>
                <a:effectLst/>
                <a:latin typeface="Bahnschrift SemiLight SemiConde" panose="020B0502040204020203" pitchFamily="34" charset="0"/>
              </a:rPr>
              <a:t>. Within their own competencies is mainly responsible for: </a:t>
            </a:r>
            <a:endParaRPr lang="sk-SK" sz="1400" b="0" i="0" dirty="0">
              <a:solidFill>
                <a:srgbClr val="000000"/>
              </a:solidFill>
              <a:effectLst/>
              <a:latin typeface="Bahnschrift SemiLight SemiConde" panose="020B0502040204020203" pitchFamily="34" charset="0"/>
            </a:endParaRPr>
          </a:p>
          <a:p>
            <a:pPr algn="just"/>
            <a:r>
              <a:rPr lang="en-US" sz="1400" b="0" i="0" dirty="0">
                <a:solidFill>
                  <a:srgbClr val="000000"/>
                </a:solidFill>
                <a:effectLst/>
                <a:latin typeface="Bahnschrift SemiLight SemiConde" panose="020B0502040204020203" pitchFamily="34" charset="0"/>
              </a:rPr>
              <a:t> coordination, monitoring, control and evaluating the performance of tasks in the area of cyber security at the national level; </a:t>
            </a:r>
            <a:endParaRPr lang="sk-SK" sz="1400" b="0" i="0" dirty="0">
              <a:solidFill>
                <a:srgbClr val="000000"/>
              </a:solidFill>
              <a:effectLst/>
              <a:latin typeface="Bahnschrift SemiLight SemiConde" panose="020B0502040204020203" pitchFamily="34" charset="0"/>
            </a:endParaRPr>
          </a:p>
          <a:p>
            <a:pPr algn="just"/>
            <a:r>
              <a:rPr lang="en-US" sz="1400" b="0" i="0" dirty="0">
                <a:solidFill>
                  <a:srgbClr val="000000"/>
                </a:solidFill>
                <a:effectLst/>
                <a:latin typeface="Bahnschrift SemiLight SemiConde" panose="020B0502040204020203" pitchFamily="34" charset="0"/>
              </a:rPr>
              <a:t>preparation of the Cyber Status Report security in the Slovak Republic and its submission for approval to the Committee for cyber security </a:t>
            </a:r>
            <a:r>
              <a:rPr lang="en-US" sz="1400" b="0" i="0" dirty="0" err="1">
                <a:solidFill>
                  <a:srgbClr val="000000"/>
                </a:solidFill>
                <a:effectLst/>
                <a:latin typeface="Bahnschrift SemiLight SemiConde" panose="020B0502040204020203" pitchFamily="34" charset="0"/>
              </a:rPr>
              <a:t>Security</a:t>
            </a:r>
            <a:r>
              <a:rPr lang="en-US" sz="1400" b="0" i="0" dirty="0">
                <a:solidFill>
                  <a:srgbClr val="000000"/>
                </a:solidFill>
                <a:effectLst/>
                <a:latin typeface="Bahnschrift SemiLight SemiConde" panose="020B0502040204020203" pitchFamily="34" charset="0"/>
              </a:rPr>
              <a:t> </a:t>
            </a:r>
            <a:r>
              <a:rPr lang="sk-SK" sz="1400" b="0" i="0" dirty="0">
                <a:solidFill>
                  <a:srgbClr val="000000"/>
                </a:solidFill>
                <a:effectLst/>
                <a:latin typeface="Bahnschrift SemiLight SemiConde" panose="020B0502040204020203" pitchFamily="34" charset="0"/>
              </a:rPr>
              <a:t>C</a:t>
            </a:r>
            <a:r>
              <a:rPr lang="en-US" sz="1400" b="0" i="0" dirty="0" err="1">
                <a:solidFill>
                  <a:srgbClr val="000000"/>
                </a:solidFill>
                <a:effectLst/>
                <a:latin typeface="Bahnschrift SemiLight SemiConde" panose="020B0502040204020203" pitchFamily="34" charset="0"/>
              </a:rPr>
              <a:t>ouncil</a:t>
            </a:r>
            <a:r>
              <a:rPr lang="sk-SK" sz="1400" b="0" i="0" dirty="0">
                <a:solidFill>
                  <a:srgbClr val="000000"/>
                </a:solidFill>
                <a:effectLst/>
                <a:latin typeface="Bahnschrift SemiLight SemiConde" panose="020B0502040204020203" pitchFamily="34" charset="0"/>
              </a:rPr>
              <a:t> of Slovakia</a:t>
            </a:r>
            <a:r>
              <a:rPr lang="en-US" sz="1400" b="0" i="0" dirty="0">
                <a:solidFill>
                  <a:srgbClr val="000000"/>
                </a:solidFill>
                <a:effectLst/>
                <a:latin typeface="Bahnschrift SemiLight SemiConde" panose="020B0502040204020203" pitchFamily="34" charset="0"/>
              </a:rPr>
              <a:t>; </a:t>
            </a:r>
            <a:endParaRPr lang="sk-SK" sz="1400" b="0" i="0" dirty="0">
              <a:solidFill>
                <a:srgbClr val="000000"/>
              </a:solidFill>
              <a:effectLst/>
              <a:latin typeface="Bahnschrift SemiLight SemiConde" panose="020B0502040204020203" pitchFamily="34" charset="0"/>
            </a:endParaRPr>
          </a:p>
          <a:p>
            <a:pPr algn="just"/>
            <a:r>
              <a:rPr lang="en-US" sz="1400" b="0" i="0" dirty="0">
                <a:solidFill>
                  <a:srgbClr val="000000"/>
                </a:solidFill>
                <a:effectLst/>
                <a:latin typeface="Bahnschrift SemiLight SemiConde" panose="020B0502040204020203" pitchFamily="34" charset="0"/>
              </a:rPr>
              <a:t>proposal and presentation of the procedure in the case cyber attack within the framework of the crisis management of the Slovak Republic; </a:t>
            </a:r>
            <a:endParaRPr lang="sk-SK" sz="1400" b="0" i="0" dirty="0">
              <a:solidFill>
                <a:srgbClr val="000000"/>
              </a:solidFill>
              <a:effectLst/>
              <a:latin typeface="Bahnschrift SemiLight SemiConde" panose="020B0502040204020203" pitchFamily="34" charset="0"/>
            </a:endParaRPr>
          </a:p>
          <a:p>
            <a:pPr algn="just"/>
            <a:r>
              <a:rPr lang="en-US" sz="1400" b="0" i="0" dirty="0">
                <a:solidFill>
                  <a:srgbClr val="000000"/>
                </a:solidFill>
                <a:effectLst/>
                <a:latin typeface="Bahnschrift SemiLight SemiConde" panose="020B0502040204020203" pitchFamily="34" charset="0"/>
              </a:rPr>
              <a:t>ongoing monitoring of the national cyberspace and analysis potential and current threats; </a:t>
            </a:r>
            <a:endParaRPr lang="sk-SK" sz="1400" b="0" i="0" dirty="0">
              <a:solidFill>
                <a:srgbClr val="000000"/>
              </a:solidFill>
              <a:effectLst/>
              <a:latin typeface="Bahnschrift SemiLight SemiConde" panose="020B0502040204020203" pitchFamily="34" charset="0"/>
            </a:endParaRPr>
          </a:p>
          <a:p>
            <a:pPr algn="just"/>
            <a:r>
              <a:rPr lang="en-US" sz="1400" b="0" i="0" dirty="0">
                <a:solidFill>
                  <a:srgbClr val="000000"/>
                </a:solidFill>
                <a:effectLst/>
                <a:latin typeface="Bahnschrift SemiLight SemiConde" panose="020B0502040204020203" pitchFamily="34" charset="0"/>
              </a:rPr>
              <a:t>is the national contact point for the EU and NATO in the area</a:t>
            </a:r>
            <a:endParaRPr lang="sk-SK" sz="1400" b="0" i="0" dirty="0">
              <a:solidFill>
                <a:srgbClr val="000000"/>
              </a:solidFill>
              <a:effectLst/>
              <a:latin typeface="Bahnschrift SemiLight SemiConde" panose="020B0502040204020203" pitchFamily="34" charset="0"/>
            </a:endParaRPr>
          </a:p>
          <a:p>
            <a:pPr marL="0" indent="0" algn="just">
              <a:buNone/>
            </a:pPr>
            <a:endParaRPr lang="sk-SK" sz="1400" dirty="0">
              <a:solidFill>
                <a:srgbClr val="000000"/>
              </a:solidFill>
              <a:latin typeface="Bahnschrift SemiLight SemiConde" panose="020B0502040204020203" pitchFamily="34" charset="0"/>
            </a:endParaRPr>
          </a:p>
          <a:p>
            <a:pPr marL="0" indent="0" algn="just">
              <a:buNone/>
            </a:pPr>
            <a:r>
              <a:rPr lang="en-US" sz="1400" b="0" i="0" dirty="0">
                <a:solidFill>
                  <a:srgbClr val="000000"/>
                </a:solidFill>
                <a:effectLst/>
                <a:latin typeface="Bahnschrift SemiLight SemiConde" panose="020B0502040204020203" pitchFamily="34" charset="0"/>
              </a:rPr>
              <a:t>In connection with the determination of the National security office as the central authority of the State Administration for Cyber Security has been operating since January 1, 2016, specialized department for solving computer incidents entitled </a:t>
            </a:r>
            <a:r>
              <a:rPr lang="en-US" sz="1400" b="1" i="0" dirty="0">
                <a:solidFill>
                  <a:srgbClr val="000000"/>
                </a:solidFill>
                <a:effectLst/>
                <a:latin typeface="Bahnschrift SemiLight SemiConde" panose="020B0502040204020203" pitchFamily="34" charset="0"/>
              </a:rPr>
              <a:t>Slovak Computer Security Incident Response Team </a:t>
            </a:r>
            <a:r>
              <a:rPr lang="en-US" sz="1400" b="0" i="0" dirty="0">
                <a:solidFill>
                  <a:srgbClr val="000000"/>
                </a:solidFill>
                <a:effectLst/>
                <a:latin typeface="Bahnschrift SemiLight SemiConde" panose="020B0502040204020203" pitchFamily="34" charset="0"/>
              </a:rPr>
              <a:t>(SK-CSIRT). Department provides services mainly related to management security incidents, eliminating them consequences and subsequent resumption of activity information systems in cooperation with the owners and operators of these systems.</a:t>
            </a:r>
            <a:endParaRPr lang="en-GB" sz="2400" b="0" i="0" dirty="0">
              <a:solidFill>
                <a:srgbClr val="0F1419"/>
              </a:solidFill>
              <a:effectLst/>
              <a:latin typeface="Bahnschrift SemiLight SemiConde" panose="020B0502040204020203" pitchFamily="34" charset="0"/>
            </a:endParaRPr>
          </a:p>
        </p:txBody>
      </p:sp>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p:txBody>
          <a:bodyPr/>
          <a:lstStyle/>
          <a:p>
            <a:fld id="{B4454109-921E-4389-BB64-5D153A4656D4}" type="slidenum">
              <a:rPr lang="sk-SK" smtClean="0"/>
              <a:t>17</a:t>
            </a:fld>
            <a:endParaRPr lang="sk-SK" dirty="0"/>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Tree>
    <p:extLst>
      <p:ext uri="{BB962C8B-B14F-4D97-AF65-F5344CB8AC3E}">
        <p14:creationId xmlns:p14="http://schemas.microsoft.com/office/powerpoint/2010/main" val="3013807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87736"/>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title"/>
          </p:nvPr>
        </p:nvSpPr>
        <p:spPr>
          <a:xfrm rot="10800000" flipV="1">
            <a:off x="250424" y="193576"/>
            <a:ext cx="7078568" cy="1135941"/>
          </a:xfrm>
        </p:spPr>
        <p:txBody>
          <a:bodyPr>
            <a:normAutofit fontScale="90000"/>
          </a:bodyPr>
          <a:lstStyle/>
          <a:p>
            <a:pPr>
              <a:lnSpc>
                <a:spcPct val="107000"/>
              </a:lnSpc>
              <a:spcAft>
                <a:spcPts val="600"/>
              </a:spcAft>
            </a:pPr>
            <a:br>
              <a:rPr lang="sk-SK" sz="3600" dirty="0">
                <a:latin typeface="Bahnschrift SemiBold SemiConden" panose="020B0502040204020203" pitchFamily="34" charset="0"/>
                <a:ea typeface="Calibri" panose="020F0502020204030204" pitchFamily="34" charset="0"/>
                <a:cs typeface="Times New Roman" panose="02020603050405020304" pitchFamily="18" charset="0"/>
              </a:rPr>
            </a:br>
            <a:r>
              <a:rPr lang="en-GB" sz="3600" dirty="0">
                <a:latin typeface="Bahnschrift SemiBold SemiConden" panose="020B0502040204020203" pitchFamily="34" charset="0"/>
                <a:ea typeface="Calibri" panose="020F0502020204030204" pitchFamily="34" charset="0"/>
                <a:cs typeface="Times New Roman" panose="02020603050405020304" pitchFamily="18" charset="0"/>
              </a:rPr>
              <a:t>4</a:t>
            </a:r>
            <a:r>
              <a:rPr lang="en-GB" sz="3600" dirty="0">
                <a:effectLst/>
                <a:latin typeface="Bahnschrift SemiBold SemiConden" panose="020B0502040204020203" pitchFamily="34" charset="0"/>
                <a:ea typeface="Calibri" panose="020F0502020204030204" pitchFamily="34" charset="0"/>
                <a:cs typeface="Times New Roman" panose="02020603050405020304" pitchFamily="18" charset="0"/>
              </a:rPr>
              <a:t>. Cyber </a:t>
            </a:r>
            <a:r>
              <a:rPr lang="sk-SK" sz="3600" dirty="0" err="1">
                <a:effectLst/>
                <a:latin typeface="Bahnschrift SemiBold SemiConden" panose="020B0502040204020203" pitchFamily="34" charset="0"/>
                <a:ea typeface="Calibri" panose="020F0502020204030204" pitchFamily="34" charset="0"/>
                <a:cs typeface="Times New Roman" panose="02020603050405020304" pitchFamily="18" charset="0"/>
              </a:rPr>
              <a:t>Security</a:t>
            </a:r>
            <a:r>
              <a:rPr lang="sk-SK" sz="3600" dirty="0">
                <a:effectLst/>
                <a:latin typeface="Bahnschrift SemiBold SemiConden" panose="020B0502040204020203" pitchFamily="34" charset="0"/>
                <a:ea typeface="Calibri" panose="020F0502020204030204" pitchFamily="34" charset="0"/>
                <a:cs typeface="Times New Roman" panose="02020603050405020304" pitchFamily="18" charset="0"/>
              </a:rPr>
              <a:t> of </a:t>
            </a:r>
            <a:r>
              <a:rPr lang="sk-SK" sz="3600" dirty="0" err="1">
                <a:effectLst/>
                <a:latin typeface="Bahnschrift SemiBold SemiConden" panose="020B0502040204020203" pitchFamily="34" charset="0"/>
                <a:ea typeface="Calibri" panose="020F0502020204030204" pitchFamily="34" charset="0"/>
                <a:cs typeface="Times New Roman" panose="02020603050405020304" pitchFamily="18" charset="0"/>
              </a:rPr>
              <a:t>the</a:t>
            </a:r>
            <a:r>
              <a:rPr lang="sk-SK" sz="3600" dirty="0">
                <a:effectLst/>
                <a:latin typeface="Bahnschrift SemiBold SemiConden" panose="020B0502040204020203" pitchFamily="34" charset="0"/>
                <a:ea typeface="Calibri" panose="020F0502020204030204" pitchFamily="34" charset="0"/>
                <a:cs typeface="Times New Roman" panose="02020603050405020304" pitchFamily="18" charset="0"/>
              </a:rPr>
              <a:t> Slovak </a:t>
            </a:r>
            <a:r>
              <a:rPr lang="sk-SK" sz="3600" dirty="0" err="1">
                <a:effectLst/>
                <a:latin typeface="Bahnschrift SemiBold SemiConden" panose="020B0502040204020203" pitchFamily="34" charset="0"/>
                <a:ea typeface="Calibri" panose="020F0502020204030204" pitchFamily="34" charset="0"/>
                <a:cs typeface="Times New Roman" panose="02020603050405020304" pitchFamily="18" charset="0"/>
              </a:rPr>
              <a:t>Republic</a:t>
            </a:r>
            <a:br>
              <a:rPr lang="sk-SK" sz="1800" dirty="0">
                <a:effectLst/>
                <a:latin typeface="Calibri" panose="020F0502020204030204" pitchFamily="34" charset="0"/>
                <a:ea typeface="Calibri" panose="020F0502020204030204" pitchFamily="34" charset="0"/>
                <a:cs typeface="Times New Roman" panose="02020603050405020304" pitchFamily="18" charset="0"/>
              </a:rPr>
            </a:br>
            <a:br>
              <a:rPr lang="sk-SK" sz="3200" dirty="0">
                <a:effectLst/>
                <a:latin typeface="Bahnschrift SemiBold SemiConden" panose="020B0502040204020203" pitchFamily="34" charset="0"/>
                <a:ea typeface="Calibri" panose="020F0502020204030204" pitchFamily="34" charset="0"/>
                <a:cs typeface="Times New Roman" panose="02020603050405020304" pitchFamily="18" charset="0"/>
              </a:rPr>
            </a:br>
            <a:endParaRPr lang="sk-SK" sz="3200" dirty="0">
              <a:effectLst/>
              <a:latin typeface="Bahnschrift SemiBold SemiConden" panose="020B0502040204020203" pitchFamily="34" charset="0"/>
              <a:ea typeface="Calibri" panose="020F0502020204030204" pitchFamily="34" charset="0"/>
              <a:cs typeface="Times New Roman" panose="02020603050405020304" pitchFamily="18" charset="0"/>
            </a:endParaRPr>
          </a:p>
        </p:txBody>
      </p:sp>
      <p:sp>
        <p:nvSpPr>
          <p:cNvPr id="7" name="Zástupný objekt pre obsah 6">
            <a:extLst>
              <a:ext uri="{FF2B5EF4-FFF2-40B4-BE49-F238E27FC236}">
                <a16:creationId xmlns:a16="http://schemas.microsoft.com/office/drawing/2014/main" id="{16B90D94-5B47-405E-AD97-17C2954FA3CF}"/>
              </a:ext>
            </a:extLst>
          </p:cNvPr>
          <p:cNvSpPr>
            <a:spLocks noGrp="1"/>
          </p:cNvSpPr>
          <p:nvPr>
            <p:ph idx="1"/>
          </p:nvPr>
        </p:nvSpPr>
        <p:spPr>
          <a:xfrm>
            <a:off x="467544" y="1523094"/>
            <a:ext cx="8235256" cy="4797550"/>
          </a:xfrm>
        </p:spPr>
        <p:txBody>
          <a:bodyPr>
            <a:normAutofit/>
          </a:bodyPr>
          <a:lstStyle/>
          <a:p>
            <a:pPr marL="0" indent="0">
              <a:buNone/>
            </a:pPr>
            <a:r>
              <a:rPr lang="sk-SK" sz="2000" b="0" i="0" dirty="0" err="1">
                <a:solidFill>
                  <a:srgbClr val="0F1419"/>
                </a:solidFill>
                <a:effectLst/>
                <a:latin typeface="Bahnschrift SemiBold SemiConden" panose="020B0502040204020203" pitchFamily="34" charset="0"/>
              </a:rPr>
              <a:t>Brief</a:t>
            </a:r>
            <a:r>
              <a:rPr lang="sk-SK" sz="2000" b="0" i="0" dirty="0">
                <a:solidFill>
                  <a:srgbClr val="0F1419"/>
                </a:solidFill>
                <a:effectLst/>
                <a:latin typeface="Bahnschrift SemiBold SemiConden" panose="020B0502040204020203" pitchFamily="34" charset="0"/>
              </a:rPr>
              <a:t> </a:t>
            </a:r>
            <a:r>
              <a:rPr lang="sk-SK" sz="2000" b="0" i="0" dirty="0" err="1">
                <a:solidFill>
                  <a:srgbClr val="0F1419"/>
                </a:solidFill>
                <a:effectLst/>
                <a:latin typeface="Bahnschrift SemiBold SemiConden" panose="020B0502040204020203" pitchFamily="34" charset="0"/>
              </a:rPr>
              <a:t>Introduction</a:t>
            </a:r>
            <a:r>
              <a:rPr lang="sk-SK" sz="2000" b="0" i="0" dirty="0">
                <a:solidFill>
                  <a:srgbClr val="0F1419"/>
                </a:solidFill>
                <a:effectLst/>
                <a:latin typeface="Bahnschrift SemiBold SemiConden" panose="020B0502040204020203" pitchFamily="34" charset="0"/>
              </a:rPr>
              <a:t> II.: </a:t>
            </a:r>
          </a:p>
          <a:p>
            <a:pPr marL="0" indent="0">
              <a:buNone/>
            </a:pPr>
            <a:r>
              <a:rPr lang="en-US" sz="1800" b="0" i="0" dirty="0">
                <a:solidFill>
                  <a:srgbClr val="000000"/>
                </a:solidFill>
                <a:effectLst/>
                <a:latin typeface="Bahnschrift SemiLight SemiConde" panose="020B0502040204020203" pitchFamily="34" charset="0"/>
              </a:rPr>
              <a:t>The </a:t>
            </a:r>
            <a:r>
              <a:rPr lang="sk-SK" sz="1800" b="0" i="0" dirty="0" err="1">
                <a:solidFill>
                  <a:srgbClr val="000000"/>
                </a:solidFill>
                <a:effectLst/>
                <a:latin typeface="Bahnschrift SemiLight SemiConde" panose="020B0502040204020203" pitchFamily="34" charset="0"/>
              </a:rPr>
              <a:t>law</a:t>
            </a:r>
            <a:r>
              <a:rPr lang="en-US" sz="1800" b="0" i="0" dirty="0">
                <a:solidFill>
                  <a:srgbClr val="000000"/>
                </a:solidFill>
                <a:effectLst/>
                <a:latin typeface="Bahnschrift SemiLight SemiConde" panose="020B0502040204020203" pitchFamily="34" charset="0"/>
              </a:rPr>
              <a:t> further determines </a:t>
            </a:r>
            <a:r>
              <a:rPr lang="sk-SK" sz="1800" b="0" i="0" dirty="0" err="1">
                <a:solidFill>
                  <a:srgbClr val="000000"/>
                </a:solidFill>
                <a:effectLst/>
                <a:latin typeface="Bahnschrift SemiLight SemiConde" panose="020B0502040204020203" pitchFamily="34" charset="0"/>
              </a:rPr>
              <a:t>that</a:t>
            </a:r>
            <a:r>
              <a:rPr lang="sk-SK" sz="1800" b="0" i="0" dirty="0">
                <a:solidFill>
                  <a:srgbClr val="000000"/>
                </a:solidFill>
                <a:effectLst/>
                <a:latin typeface="Bahnschrift SemiLight SemiConde" panose="020B0502040204020203" pitchFamily="34" charset="0"/>
              </a:rPr>
              <a:t> </a:t>
            </a:r>
            <a:r>
              <a:rPr lang="en-US" sz="1800" b="0" i="0" dirty="0">
                <a:solidFill>
                  <a:srgbClr val="000000"/>
                </a:solidFill>
                <a:effectLst/>
                <a:latin typeface="Bahnschrift SemiLight SemiConde" panose="020B0502040204020203" pitchFamily="34" charset="0"/>
              </a:rPr>
              <a:t>the </a:t>
            </a:r>
            <a:r>
              <a:rPr lang="en-US" sz="1800" b="1" i="0" dirty="0">
                <a:solidFill>
                  <a:srgbClr val="000000"/>
                </a:solidFill>
                <a:effectLst/>
                <a:latin typeface="Bahnschrift SemiLight SemiConde" panose="020B0502040204020203" pitchFamily="34" charset="0"/>
              </a:rPr>
              <a:t>Ministry of Defense </a:t>
            </a:r>
            <a:r>
              <a:rPr lang="sk-SK" sz="1800" b="1" i="0" dirty="0">
                <a:solidFill>
                  <a:srgbClr val="000000"/>
                </a:solidFill>
                <a:effectLst/>
                <a:latin typeface="Bahnschrift SemiLight SemiConde" panose="020B0502040204020203" pitchFamily="34" charset="0"/>
              </a:rPr>
              <a:t>of </a:t>
            </a:r>
            <a:r>
              <a:rPr lang="en-US" sz="1800" b="1" i="0" dirty="0">
                <a:solidFill>
                  <a:srgbClr val="000000"/>
                </a:solidFill>
                <a:effectLst/>
                <a:latin typeface="Bahnschrift SemiLight SemiConde" panose="020B0502040204020203" pitchFamily="34" charset="0"/>
              </a:rPr>
              <a:t>SR </a:t>
            </a:r>
            <a:r>
              <a:rPr lang="sk-SK" sz="1800" b="0" i="0" dirty="0" err="1">
                <a:solidFill>
                  <a:srgbClr val="000000"/>
                </a:solidFill>
                <a:effectLst/>
                <a:latin typeface="Bahnschrift SemiLight SemiConde" panose="020B0502040204020203" pitchFamily="34" charset="0"/>
              </a:rPr>
              <a:t>is</a:t>
            </a:r>
            <a:r>
              <a:rPr lang="sk-SK" sz="1800" b="0" i="0" dirty="0">
                <a:solidFill>
                  <a:srgbClr val="000000"/>
                </a:solidFill>
                <a:effectLst/>
                <a:latin typeface="Bahnschrift SemiLight SemiConde" panose="020B0502040204020203" pitchFamily="34" charset="0"/>
              </a:rPr>
              <a:t> to</a:t>
            </a:r>
            <a:r>
              <a:rPr lang="en-US" sz="1800" b="0" i="0" dirty="0">
                <a:solidFill>
                  <a:srgbClr val="000000"/>
                </a:solidFill>
                <a:effectLst/>
                <a:latin typeface="Bahnschrift SemiLight SemiConde" panose="020B0502040204020203" pitchFamily="34" charset="0"/>
              </a:rPr>
              <a:t> carry out </a:t>
            </a:r>
            <a:r>
              <a:rPr lang="sk-SK" sz="1800" b="0" i="0" dirty="0" err="1">
                <a:solidFill>
                  <a:srgbClr val="000000"/>
                </a:solidFill>
                <a:effectLst/>
                <a:latin typeface="Bahnschrift SemiLight SemiConde" panose="020B0502040204020203" pitchFamily="34" charset="0"/>
              </a:rPr>
              <a:t>actions</a:t>
            </a:r>
            <a:r>
              <a:rPr lang="en-US" sz="1800" b="0" i="0" dirty="0">
                <a:solidFill>
                  <a:srgbClr val="000000"/>
                </a:solidFill>
                <a:effectLst/>
                <a:latin typeface="Bahnschrift SemiLight SemiConde" panose="020B0502040204020203" pitchFamily="34" charset="0"/>
              </a:rPr>
              <a:t> to the necessary extent </a:t>
            </a:r>
            <a:r>
              <a:rPr lang="sk-SK" sz="1800" b="0" i="0" dirty="0" err="1">
                <a:solidFill>
                  <a:srgbClr val="000000"/>
                </a:solidFill>
                <a:effectLst/>
                <a:latin typeface="Bahnschrift SemiLight SemiConde" panose="020B0502040204020203" pitchFamily="34" charset="0"/>
              </a:rPr>
              <a:t>within</a:t>
            </a:r>
            <a:r>
              <a:rPr lang="sk-SK" sz="1800" b="0" i="0" dirty="0">
                <a:solidFill>
                  <a:srgbClr val="000000"/>
                </a:solidFill>
                <a:effectLst/>
                <a:latin typeface="Bahnschrift SemiLight SemiConde" panose="020B0502040204020203" pitchFamily="34" charset="0"/>
              </a:rPr>
              <a:t> </a:t>
            </a:r>
            <a:r>
              <a:rPr lang="sk-SK" sz="1800" b="0" i="0" dirty="0" err="1">
                <a:solidFill>
                  <a:srgbClr val="000000"/>
                </a:solidFill>
                <a:effectLst/>
                <a:latin typeface="Bahnschrift SemiLight SemiConde" panose="020B0502040204020203" pitchFamily="34" charset="0"/>
              </a:rPr>
              <a:t>the</a:t>
            </a:r>
            <a:r>
              <a:rPr lang="sk-SK" sz="1800" b="0" i="0" dirty="0">
                <a:solidFill>
                  <a:srgbClr val="000000"/>
                </a:solidFill>
                <a:effectLst/>
                <a:latin typeface="Bahnschrift SemiLight SemiConde" panose="020B0502040204020203" pitchFamily="34" charset="0"/>
              </a:rPr>
              <a:t> </a:t>
            </a:r>
            <a:r>
              <a:rPr lang="en-US" sz="1800" b="0" i="0" dirty="0">
                <a:solidFill>
                  <a:srgbClr val="000000"/>
                </a:solidFill>
                <a:effectLst/>
                <a:latin typeface="Bahnschrift SemiLight SemiConde" panose="020B0502040204020203" pitchFamily="34" charset="0"/>
              </a:rPr>
              <a:t>cyber security </a:t>
            </a:r>
            <a:r>
              <a:rPr lang="sk-SK" sz="1800" b="0" i="0" dirty="0" err="1">
                <a:solidFill>
                  <a:srgbClr val="000000"/>
                </a:solidFill>
                <a:effectLst/>
                <a:latin typeface="Bahnschrift SemiLight SemiConde" panose="020B0502040204020203" pitchFamily="34" charset="0"/>
              </a:rPr>
              <a:t>area</a:t>
            </a:r>
            <a:r>
              <a:rPr lang="sk-SK" sz="1800" b="0" i="0" dirty="0">
                <a:solidFill>
                  <a:srgbClr val="000000"/>
                </a:solidFill>
                <a:effectLst/>
                <a:latin typeface="Bahnschrift SemiLight SemiConde" panose="020B0502040204020203" pitchFamily="34" charset="0"/>
              </a:rPr>
              <a:t>, in </a:t>
            </a:r>
            <a:r>
              <a:rPr lang="sk-SK" sz="1800" b="0" i="0" dirty="0" err="1">
                <a:solidFill>
                  <a:srgbClr val="000000"/>
                </a:solidFill>
                <a:effectLst/>
                <a:latin typeface="Bahnschrift SemiLight SemiConde" panose="020B0502040204020203" pitchFamily="34" charset="0"/>
              </a:rPr>
              <a:t>particular</a:t>
            </a:r>
            <a:r>
              <a:rPr lang="en-US" sz="1800" b="0" i="0" dirty="0">
                <a:solidFill>
                  <a:srgbClr val="000000"/>
                </a:solidFill>
                <a:effectLst/>
                <a:latin typeface="Bahnschrift SemiLight SemiConde" panose="020B0502040204020203" pitchFamily="34" charset="0"/>
              </a:rPr>
              <a:t>: </a:t>
            </a:r>
            <a:endParaRPr lang="sk-SK" sz="1800" b="0" i="0" dirty="0">
              <a:solidFill>
                <a:srgbClr val="000000"/>
              </a:solidFill>
              <a:effectLst/>
              <a:latin typeface="Bahnschrift SemiLight SemiConde" panose="020B0502040204020203" pitchFamily="34" charset="0"/>
            </a:endParaRPr>
          </a:p>
          <a:p>
            <a:r>
              <a:rPr lang="en-US" sz="1800" b="0" i="0" dirty="0">
                <a:solidFill>
                  <a:srgbClr val="000000"/>
                </a:solidFill>
                <a:effectLst/>
                <a:latin typeface="Bahnschrift SemiLight SemiConde" panose="020B0502040204020203" pitchFamily="34" charset="0"/>
              </a:rPr>
              <a:t> after the declaration of war or declaring a state of war;</a:t>
            </a:r>
            <a:endParaRPr lang="sk-SK" sz="1800" b="0" i="0" dirty="0">
              <a:solidFill>
                <a:srgbClr val="000000"/>
              </a:solidFill>
              <a:effectLst/>
              <a:latin typeface="Bahnschrift SemiLight SemiConde" panose="020B0502040204020203" pitchFamily="34" charset="0"/>
            </a:endParaRPr>
          </a:p>
          <a:p>
            <a:r>
              <a:rPr lang="en-US" sz="1800" b="0" i="0" dirty="0">
                <a:solidFill>
                  <a:srgbClr val="000000"/>
                </a:solidFill>
                <a:effectLst/>
                <a:latin typeface="Bahnschrift SemiLight SemiConde" panose="020B0502040204020203" pitchFamily="34" charset="0"/>
              </a:rPr>
              <a:t>in times of crisis, if cyber a security incident threatens the system state defense and the ability to ensure defense of the state; </a:t>
            </a:r>
            <a:endParaRPr lang="sk-SK" sz="1800" b="0" i="0" dirty="0">
              <a:solidFill>
                <a:srgbClr val="000000"/>
              </a:solidFill>
              <a:effectLst/>
              <a:latin typeface="Bahnschrift SemiLight SemiConde" panose="020B0502040204020203" pitchFamily="34" charset="0"/>
            </a:endParaRPr>
          </a:p>
          <a:p>
            <a:r>
              <a:rPr lang="en-US" sz="1800" b="0" i="0" dirty="0">
                <a:solidFill>
                  <a:srgbClr val="000000"/>
                </a:solidFill>
                <a:effectLst/>
                <a:latin typeface="Bahnschrift SemiLight SemiConde" panose="020B0502040204020203" pitchFamily="34" charset="0"/>
              </a:rPr>
              <a:t>if information about cyber security incident indicate that a cyber security incident can be cyber terrorism, or can be used as a means terrorist attack and the measures taken did not lead to its removal in time</a:t>
            </a:r>
            <a:r>
              <a:rPr lang="sk-SK" sz="1800" b="0" i="0" dirty="0">
                <a:solidFill>
                  <a:srgbClr val="000000"/>
                </a:solidFill>
                <a:effectLst/>
                <a:latin typeface="Bahnschrift SemiLight SemiConde" panose="020B0502040204020203" pitchFamily="34" charset="0"/>
              </a:rPr>
              <a:t>.</a:t>
            </a:r>
            <a:endParaRPr lang="sk-SK" sz="1800" b="0" i="0" dirty="0">
              <a:solidFill>
                <a:srgbClr val="0F1419"/>
              </a:solidFill>
              <a:effectLst/>
              <a:latin typeface="Bahnschrift SemiLight SemiConde" panose="020B0502040204020203" pitchFamily="34" charset="0"/>
            </a:endParaRPr>
          </a:p>
        </p:txBody>
      </p:sp>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p:txBody>
          <a:bodyPr/>
          <a:lstStyle/>
          <a:p>
            <a:fld id="{B4454109-921E-4389-BB64-5D153A4656D4}" type="slidenum">
              <a:rPr lang="sk-SK" smtClean="0"/>
              <a:t>18</a:t>
            </a:fld>
            <a:endParaRPr lang="sk-SK" dirty="0"/>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Tree>
    <p:extLst>
      <p:ext uri="{BB962C8B-B14F-4D97-AF65-F5344CB8AC3E}">
        <p14:creationId xmlns:p14="http://schemas.microsoft.com/office/powerpoint/2010/main" val="16858073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87736"/>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title"/>
          </p:nvPr>
        </p:nvSpPr>
        <p:spPr>
          <a:xfrm rot="10800000" flipV="1">
            <a:off x="250424" y="193576"/>
            <a:ext cx="7078568" cy="1135941"/>
          </a:xfrm>
        </p:spPr>
        <p:txBody>
          <a:bodyPr>
            <a:normAutofit fontScale="90000"/>
          </a:bodyPr>
          <a:lstStyle/>
          <a:p>
            <a:pPr>
              <a:lnSpc>
                <a:spcPct val="107000"/>
              </a:lnSpc>
              <a:spcAft>
                <a:spcPts val="600"/>
              </a:spcAft>
            </a:pPr>
            <a:br>
              <a:rPr lang="sk-SK" sz="3600" dirty="0">
                <a:latin typeface="Bahnschrift SemiBold SemiConden" panose="020B0502040204020203" pitchFamily="34" charset="0"/>
                <a:ea typeface="Calibri" panose="020F0502020204030204" pitchFamily="34" charset="0"/>
                <a:cs typeface="Times New Roman" panose="02020603050405020304" pitchFamily="18" charset="0"/>
              </a:rPr>
            </a:br>
            <a:r>
              <a:rPr lang="en-GB" sz="3600" dirty="0">
                <a:latin typeface="Bahnschrift SemiBold SemiConden" panose="020B0502040204020203" pitchFamily="34" charset="0"/>
                <a:ea typeface="Calibri" panose="020F0502020204030204" pitchFamily="34" charset="0"/>
                <a:cs typeface="Times New Roman" panose="02020603050405020304" pitchFamily="18" charset="0"/>
              </a:rPr>
              <a:t>4</a:t>
            </a:r>
            <a:r>
              <a:rPr lang="en-GB" sz="3600" dirty="0">
                <a:effectLst/>
                <a:latin typeface="Bahnschrift SemiBold SemiConden" panose="020B0502040204020203" pitchFamily="34" charset="0"/>
                <a:ea typeface="Calibri" panose="020F0502020204030204" pitchFamily="34" charset="0"/>
                <a:cs typeface="Times New Roman" panose="02020603050405020304" pitchFamily="18" charset="0"/>
              </a:rPr>
              <a:t>. Cyber </a:t>
            </a:r>
            <a:r>
              <a:rPr lang="sk-SK" sz="3600" dirty="0" err="1">
                <a:effectLst/>
                <a:latin typeface="Bahnschrift SemiBold SemiConden" panose="020B0502040204020203" pitchFamily="34" charset="0"/>
                <a:ea typeface="Calibri" panose="020F0502020204030204" pitchFamily="34" charset="0"/>
                <a:cs typeface="Times New Roman" panose="02020603050405020304" pitchFamily="18" charset="0"/>
              </a:rPr>
              <a:t>Security</a:t>
            </a:r>
            <a:r>
              <a:rPr lang="sk-SK" sz="3600" dirty="0">
                <a:effectLst/>
                <a:latin typeface="Bahnschrift SemiBold SemiConden" panose="020B0502040204020203" pitchFamily="34" charset="0"/>
                <a:ea typeface="Calibri" panose="020F0502020204030204" pitchFamily="34" charset="0"/>
                <a:cs typeface="Times New Roman" panose="02020603050405020304" pitchFamily="18" charset="0"/>
              </a:rPr>
              <a:t> of </a:t>
            </a:r>
            <a:r>
              <a:rPr lang="sk-SK" sz="3600" dirty="0" err="1">
                <a:effectLst/>
                <a:latin typeface="Bahnschrift SemiBold SemiConden" panose="020B0502040204020203" pitchFamily="34" charset="0"/>
                <a:ea typeface="Calibri" panose="020F0502020204030204" pitchFamily="34" charset="0"/>
                <a:cs typeface="Times New Roman" panose="02020603050405020304" pitchFamily="18" charset="0"/>
              </a:rPr>
              <a:t>the</a:t>
            </a:r>
            <a:r>
              <a:rPr lang="sk-SK" sz="3600" dirty="0">
                <a:effectLst/>
                <a:latin typeface="Bahnschrift SemiBold SemiConden" panose="020B0502040204020203" pitchFamily="34" charset="0"/>
                <a:ea typeface="Calibri" panose="020F0502020204030204" pitchFamily="34" charset="0"/>
                <a:cs typeface="Times New Roman" panose="02020603050405020304" pitchFamily="18" charset="0"/>
              </a:rPr>
              <a:t> Slovak </a:t>
            </a:r>
            <a:r>
              <a:rPr lang="sk-SK" sz="3600" dirty="0" err="1">
                <a:effectLst/>
                <a:latin typeface="Bahnschrift SemiBold SemiConden" panose="020B0502040204020203" pitchFamily="34" charset="0"/>
                <a:ea typeface="Calibri" panose="020F0502020204030204" pitchFamily="34" charset="0"/>
                <a:cs typeface="Times New Roman" panose="02020603050405020304" pitchFamily="18" charset="0"/>
              </a:rPr>
              <a:t>Republic</a:t>
            </a:r>
            <a:br>
              <a:rPr lang="sk-SK" sz="1800" dirty="0">
                <a:effectLst/>
                <a:latin typeface="Calibri" panose="020F0502020204030204" pitchFamily="34" charset="0"/>
                <a:ea typeface="Calibri" panose="020F0502020204030204" pitchFamily="34" charset="0"/>
                <a:cs typeface="Times New Roman" panose="02020603050405020304" pitchFamily="18" charset="0"/>
              </a:rPr>
            </a:br>
            <a:br>
              <a:rPr lang="sk-SK" sz="3200" dirty="0">
                <a:effectLst/>
                <a:latin typeface="Bahnschrift SemiBold SemiConden" panose="020B0502040204020203" pitchFamily="34" charset="0"/>
                <a:ea typeface="Calibri" panose="020F0502020204030204" pitchFamily="34" charset="0"/>
                <a:cs typeface="Times New Roman" panose="02020603050405020304" pitchFamily="18" charset="0"/>
              </a:rPr>
            </a:br>
            <a:endParaRPr lang="sk-SK" sz="3200" dirty="0">
              <a:effectLst/>
              <a:latin typeface="Bahnschrift SemiBold SemiConden" panose="020B0502040204020203" pitchFamily="34" charset="0"/>
              <a:ea typeface="Calibri" panose="020F0502020204030204" pitchFamily="34" charset="0"/>
              <a:cs typeface="Times New Roman" panose="02020603050405020304" pitchFamily="18" charset="0"/>
            </a:endParaRPr>
          </a:p>
        </p:txBody>
      </p:sp>
      <p:sp>
        <p:nvSpPr>
          <p:cNvPr id="7" name="Zástupný objekt pre obsah 6">
            <a:extLst>
              <a:ext uri="{FF2B5EF4-FFF2-40B4-BE49-F238E27FC236}">
                <a16:creationId xmlns:a16="http://schemas.microsoft.com/office/drawing/2014/main" id="{16B90D94-5B47-405E-AD97-17C2954FA3CF}"/>
              </a:ext>
            </a:extLst>
          </p:cNvPr>
          <p:cNvSpPr>
            <a:spLocks noGrp="1"/>
          </p:cNvSpPr>
          <p:nvPr>
            <p:ph idx="1"/>
          </p:nvPr>
        </p:nvSpPr>
        <p:spPr>
          <a:xfrm>
            <a:off x="467544" y="1523094"/>
            <a:ext cx="8235256" cy="4797550"/>
          </a:xfrm>
        </p:spPr>
        <p:txBody>
          <a:bodyPr>
            <a:normAutofit/>
          </a:bodyPr>
          <a:lstStyle/>
          <a:p>
            <a:pPr marL="0" indent="0">
              <a:buNone/>
            </a:pPr>
            <a:endParaRPr lang="sk-SK" sz="1200" dirty="0">
              <a:solidFill>
                <a:srgbClr val="000000"/>
              </a:solidFill>
              <a:latin typeface="Roboto" panose="02000000000000000000" pitchFamily="2" charset="0"/>
            </a:endParaRPr>
          </a:p>
          <a:p>
            <a:pPr marL="0" indent="0">
              <a:buNone/>
            </a:pPr>
            <a:endParaRPr lang="en-GB" sz="2000" b="0" i="0" dirty="0">
              <a:solidFill>
                <a:srgbClr val="0F1419"/>
              </a:solidFill>
              <a:effectLst/>
              <a:latin typeface="Bahnschrift SemiBold SemiConden" panose="020B0502040204020203" pitchFamily="34" charset="0"/>
            </a:endParaRPr>
          </a:p>
        </p:txBody>
      </p:sp>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p:txBody>
          <a:bodyPr/>
          <a:lstStyle/>
          <a:p>
            <a:fld id="{B4454109-921E-4389-BB64-5D153A4656D4}" type="slidenum">
              <a:rPr lang="sk-SK" smtClean="0"/>
              <a:t>19</a:t>
            </a:fld>
            <a:endParaRPr lang="sk-SK" dirty="0"/>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pic>
        <p:nvPicPr>
          <p:cNvPr id="8" name="Obrázok 7">
            <a:extLst>
              <a:ext uri="{FF2B5EF4-FFF2-40B4-BE49-F238E27FC236}">
                <a16:creationId xmlns:a16="http://schemas.microsoft.com/office/drawing/2014/main" id="{C6B0C384-9C44-C242-45D6-7D01587D5B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5006" y="1110492"/>
            <a:ext cx="7078568" cy="5428420"/>
          </a:xfrm>
          <a:prstGeom prst="rect">
            <a:avLst/>
          </a:prstGeom>
        </p:spPr>
      </p:pic>
    </p:spTree>
    <p:extLst>
      <p:ext uri="{BB962C8B-B14F-4D97-AF65-F5344CB8AC3E}">
        <p14:creationId xmlns:p14="http://schemas.microsoft.com/office/powerpoint/2010/main" val="3105734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ázok 5" descr="skuska pozadie.jpg">
            <a:extLst>
              <a:ext uri="{FF2B5EF4-FFF2-40B4-BE49-F238E27FC236}">
                <a16:creationId xmlns:a16="http://schemas.microsoft.com/office/drawing/2014/main" id="{68B48474-5625-4BE8-BADF-783C01C44527}"/>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1EE63D8E-2DB1-459A-910F-BAE77F521AE4}"/>
              </a:ext>
            </a:extLst>
          </p:cNvPr>
          <p:cNvSpPr>
            <a:spLocks noGrp="1"/>
          </p:cNvSpPr>
          <p:nvPr>
            <p:ph type="ctrTitle"/>
          </p:nvPr>
        </p:nvSpPr>
        <p:spPr>
          <a:xfrm>
            <a:off x="251520" y="1412777"/>
            <a:ext cx="8640960" cy="1224136"/>
          </a:xfrm>
        </p:spPr>
        <p:txBody>
          <a:bodyPr/>
          <a:lstStyle/>
          <a:p>
            <a:r>
              <a:rPr lang="sk-SK" sz="3200" dirty="0">
                <a:latin typeface="Bahnschrift SemiLight SemiConde" panose="020B0502040204020203" pitchFamily="34" charset="0"/>
              </a:rPr>
              <a:t>Content of </a:t>
            </a:r>
            <a:r>
              <a:rPr lang="sk-SK" sz="3200" dirty="0" err="1">
                <a:latin typeface="Bahnschrift SemiLight SemiConde" panose="020B0502040204020203" pitchFamily="34" charset="0"/>
              </a:rPr>
              <a:t>the</a:t>
            </a:r>
            <a:r>
              <a:rPr lang="sk-SK" sz="3200" dirty="0">
                <a:latin typeface="Bahnschrift SemiLight SemiConde" panose="020B0502040204020203" pitchFamily="34" charset="0"/>
              </a:rPr>
              <a:t> </a:t>
            </a:r>
            <a:r>
              <a:rPr lang="sk-SK" sz="3200" dirty="0" err="1">
                <a:latin typeface="Bahnschrift SemiLight SemiConde" panose="020B0502040204020203" pitchFamily="34" charset="0"/>
              </a:rPr>
              <a:t>Presentation</a:t>
            </a:r>
            <a:endParaRPr lang="sk-SK" sz="3200" dirty="0">
              <a:latin typeface="Bahnschrift SemiLight SemiConde" panose="020B0502040204020203" pitchFamily="34" charset="0"/>
            </a:endParaRPr>
          </a:p>
        </p:txBody>
      </p:sp>
      <p:sp>
        <p:nvSpPr>
          <p:cNvPr id="3" name="Podnadpis 2">
            <a:extLst>
              <a:ext uri="{FF2B5EF4-FFF2-40B4-BE49-F238E27FC236}">
                <a16:creationId xmlns:a16="http://schemas.microsoft.com/office/drawing/2014/main" id="{F6C2BEC2-CB43-4340-9063-70EB613CB28B}"/>
              </a:ext>
            </a:extLst>
          </p:cNvPr>
          <p:cNvSpPr>
            <a:spLocks noGrp="1"/>
          </p:cNvSpPr>
          <p:nvPr>
            <p:ph type="subTitle" idx="1"/>
          </p:nvPr>
        </p:nvSpPr>
        <p:spPr>
          <a:xfrm>
            <a:off x="612676" y="2636913"/>
            <a:ext cx="7918648" cy="3624807"/>
          </a:xfrm>
        </p:spPr>
        <p:txBody>
          <a:bodyPr>
            <a:normAutofit/>
          </a:bodyPr>
          <a:lstStyle/>
          <a:p>
            <a:pPr marL="457200" indent="-457200" algn="l">
              <a:spcBef>
                <a:spcPts val="600"/>
              </a:spcBef>
              <a:buFont typeface="Arial" panose="020B0604020202020204" pitchFamily="34" charset="0"/>
              <a:buChar char="•"/>
            </a:pPr>
            <a:r>
              <a:rPr lang="en-GB" sz="2800" b="1" dirty="0">
                <a:solidFill>
                  <a:schemeClr val="tx1"/>
                </a:solidFill>
                <a:latin typeface="Bahnschrift SemiLight SemiConde" panose="020B0502040204020203" pitchFamily="34" charset="0"/>
              </a:rPr>
              <a:t>Introduction</a:t>
            </a:r>
            <a:endParaRPr lang="sk-SK" sz="2800" b="1" dirty="0">
              <a:solidFill>
                <a:schemeClr val="tx1"/>
              </a:solidFill>
              <a:latin typeface="Bahnschrift SemiLight SemiConde" panose="020B0502040204020203" pitchFamily="34" charset="0"/>
            </a:endParaRPr>
          </a:p>
          <a:p>
            <a:pPr marL="457200" indent="-457200" algn="l">
              <a:spcBef>
                <a:spcPts val="600"/>
              </a:spcBef>
              <a:buFont typeface="Arial" panose="020B0604020202020204" pitchFamily="34" charset="0"/>
              <a:buChar char="•"/>
            </a:pPr>
            <a:r>
              <a:rPr lang="sk-SK" sz="2800" b="1" dirty="0" err="1">
                <a:solidFill>
                  <a:schemeClr val="tx1"/>
                </a:solidFill>
                <a:latin typeface="Bahnschrift SemiLight SemiConde" panose="020B0502040204020203" pitchFamily="34" charset="0"/>
              </a:rPr>
              <a:t>Defence</a:t>
            </a:r>
            <a:r>
              <a:rPr lang="sk-SK" sz="2800" b="1" dirty="0">
                <a:solidFill>
                  <a:schemeClr val="tx1"/>
                </a:solidFill>
                <a:latin typeface="Bahnschrift SemiLight SemiConde" panose="020B0502040204020203" pitchFamily="34" charset="0"/>
              </a:rPr>
              <a:t> </a:t>
            </a:r>
            <a:r>
              <a:rPr lang="sk-SK" sz="2800" b="1" dirty="0" err="1">
                <a:solidFill>
                  <a:schemeClr val="tx1"/>
                </a:solidFill>
                <a:latin typeface="Bahnschrift SemiLight SemiConde" panose="020B0502040204020203" pitchFamily="34" charset="0"/>
              </a:rPr>
              <a:t>Policy</a:t>
            </a:r>
            <a:r>
              <a:rPr lang="sk-SK" sz="2800" b="1" dirty="0">
                <a:solidFill>
                  <a:schemeClr val="tx1"/>
                </a:solidFill>
                <a:latin typeface="Bahnschrift SemiLight SemiConde" panose="020B0502040204020203" pitchFamily="34" charset="0"/>
              </a:rPr>
              <a:t> of </a:t>
            </a:r>
            <a:r>
              <a:rPr lang="sk-SK" sz="2800" b="1" dirty="0" err="1">
                <a:solidFill>
                  <a:schemeClr val="tx1"/>
                </a:solidFill>
                <a:latin typeface="Bahnschrift SemiLight SemiConde" panose="020B0502040204020203" pitchFamily="34" charset="0"/>
              </a:rPr>
              <a:t>the</a:t>
            </a:r>
            <a:r>
              <a:rPr lang="sk-SK" sz="2800" b="1" dirty="0">
                <a:solidFill>
                  <a:schemeClr val="tx1"/>
                </a:solidFill>
                <a:latin typeface="Bahnschrift SemiLight SemiConde" panose="020B0502040204020203" pitchFamily="34" charset="0"/>
              </a:rPr>
              <a:t> Slovak </a:t>
            </a:r>
            <a:r>
              <a:rPr lang="sk-SK" sz="2800" b="1" dirty="0" err="1">
                <a:solidFill>
                  <a:schemeClr val="tx1"/>
                </a:solidFill>
                <a:latin typeface="Bahnschrift SemiLight SemiConde" panose="020B0502040204020203" pitchFamily="34" charset="0"/>
              </a:rPr>
              <a:t>Republic</a:t>
            </a:r>
            <a:endParaRPr lang="sk-SK" sz="2800" b="1" dirty="0">
              <a:solidFill>
                <a:schemeClr val="tx1"/>
              </a:solidFill>
              <a:latin typeface="Bahnschrift SemiLight SemiConde" panose="020B0502040204020203" pitchFamily="34" charset="0"/>
            </a:endParaRPr>
          </a:p>
          <a:p>
            <a:pPr marL="457200" indent="-457200" algn="l">
              <a:spcBef>
                <a:spcPts val="600"/>
              </a:spcBef>
              <a:buFont typeface="Arial" panose="020B0604020202020204" pitchFamily="34" charset="0"/>
              <a:buChar char="•"/>
            </a:pPr>
            <a:r>
              <a:rPr lang="sk-SK" sz="2800" b="1" dirty="0" err="1">
                <a:solidFill>
                  <a:schemeClr val="tx1"/>
                </a:solidFill>
                <a:latin typeface="Bahnschrift SemiLight SemiConde" panose="020B0502040204020203" pitchFamily="34" charset="0"/>
              </a:rPr>
              <a:t>Regional</a:t>
            </a:r>
            <a:r>
              <a:rPr lang="sk-SK" sz="2800" b="1" dirty="0">
                <a:solidFill>
                  <a:schemeClr val="tx1"/>
                </a:solidFill>
                <a:latin typeface="Bahnschrift SemiLight SemiConde" panose="020B0502040204020203" pitchFamily="34" charset="0"/>
              </a:rPr>
              <a:t> </a:t>
            </a:r>
            <a:r>
              <a:rPr lang="sk-SK" sz="2800" b="1" dirty="0" err="1">
                <a:solidFill>
                  <a:schemeClr val="tx1"/>
                </a:solidFill>
                <a:latin typeface="Bahnschrift SemiLight SemiConde" panose="020B0502040204020203" pitchFamily="34" charset="0"/>
              </a:rPr>
              <a:t>context</a:t>
            </a:r>
            <a:r>
              <a:rPr lang="sk-SK" sz="2800" b="1" dirty="0">
                <a:solidFill>
                  <a:schemeClr val="tx1"/>
                </a:solidFill>
                <a:latin typeface="Bahnschrift SemiLight SemiConde" panose="020B0502040204020203" pitchFamily="34" charset="0"/>
              </a:rPr>
              <a:t> of </a:t>
            </a:r>
            <a:r>
              <a:rPr lang="sk-SK" sz="2800" b="1" dirty="0" err="1">
                <a:solidFill>
                  <a:schemeClr val="tx1"/>
                </a:solidFill>
                <a:latin typeface="Bahnschrift SemiLight SemiConde" panose="020B0502040204020203" pitchFamily="34" charset="0"/>
              </a:rPr>
              <a:t>the</a:t>
            </a:r>
            <a:r>
              <a:rPr lang="sk-SK" sz="2800" b="1" dirty="0">
                <a:solidFill>
                  <a:schemeClr val="tx1"/>
                </a:solidFill>
                <a:latin typeface="Bahnschrift SemiLight SemiConde" panose="020B0502040204020203" pitchFamily="34" charset="0"/>
              </a:rPr>
              <a:t> Slovak </a:t>
            </a:r>
            <a:r>
              <a:rPr lang="sk-SK" sz="2800" b="1" dirty="0" err="1">
                <a:solidFill>
                  <a:schemeClr val="tx1"/>
                </a:solidFill>
                <a:latin typeface="Bahnschrift SemiLight SemiConde" panose="020B0502040204020203" pitchFamily="34" charset="0"/>
              </a:rPr>
              <a:t>Defence</a:t>
            </a:r>
            <a:r>
              <a:rPr lang="sk-SK" sz="2800" b="1" dirty="0">
                <a:solidFill>
                  <a:schemeClr val="tx1"/>
                </a:solidFill>
                <a:latin typeface="Bahnschrift SemiLight SemiConde" panose="020B0502040204020203" pitchFamily="34" charset="0"/>
              </a:rPr>
              <a:t> </a:t>
            </a:r>
            <a:r>
              <a:rPr lang="sk-SK" sz="2800" b="1" dirty="0" err="1">
                <a:solidFill>
                  <a:schemeClr val="tx1"/>
                </a:solidFill>
                <a:latin typeface="Bahnschrift SemiLight SemiConde" panose="020B0502040204020203" pitchFamily="34" charset="0"/>
              </a:rPr>
              <a:t>Policy</a:t>
            </a:r>
            <a:endParaRPr lang="sk-SK" sz="2800" b="1" dirty="0">
              <a:solidFill>
                <a:schemeClr val="tx1"/>
              </a:solidFill>
              <a:latin typeface="Bahnschrift SemiLight SemiConde" panose="020B0502040204020203" pitchFamily="34" charset="0"/>
            </a:endParaRPr>
          </a:p>
          <a:p>
            <a:pPr marL="457200" indent="-457200" algn="l">
              <a:spcBef>
                <a:spcPts val="600"/>
              </a:spcBef>
              <a:buFont typeface="Arial" panose="020B0604020202020204" pitchFamily="34" charset="0"/>
              <a:buChar char="•"/>
            </a:pPr>
            <a:r>
              <a:rPr lang="sk-SK" sz="2800" b="1" dirty="0">
                <a:solidFill>
                  <a:schemeClr val="tx1"/>
                </a:solidFill>
                <a:latin typeface="Bahnschrift SemiLight SemiConde" panose="020B0502040204020203" pitchFamily="34" charset="0"/>
              </a:rPr>
              <a:t>Hybrid </a:t>
            </a:r>
            <a:r>
              <a:rPr lang="sk-SK" sz="2800" b="1" dirty="0" err="1">
                <a:solidFill>
                  <a:schemeClr val="tx1"/>
                </a:solidFill>
                <a:latin typeface="Bahnschrift SemiLight SemiConde" panose="020B0502040204020203" pitchFamily="34" charset="0"/>
              </a:rPr>
              <a:t>threats</a:t>
            </a:r>
            <a:endParaRPr lang="sk-SK" sz="2800" b="1" dirty="0">
              <a:solidFill>
                <a:schemeClr val="tx1"/>
              </a:solidFill>
              <a:latin typeface="Bahnschrift SemiLight SemiConde" panose="020B0502040204020203" pitchFamily="34" charset="0"/>
            </a:endParaRPr>
          </a:p>
          <a:p>
            <a:pPr marL="457200" indent="-457200" algn="l">
              <a:spcBef>
                <a:spcPts val="600"/>
              </a:spcBef>
              <a:buFont typeface="Arial" panose="020B0604020202020204" pitchFamily="34" charset="0"/>
              <a:buChar char="•"/>
            </a:pPr>
            <a:r>
              <a:rPr lang="sk-SK" sz="2800" b="1" dirty="0" err="1">
                <a:solidFill>
                  <a:schemeClr val="tx1"/>
                </a:solidFill>
                <a:latin typeface="Bahnschrift SemiLight SemiConde" panose="020B0502040204020203" pitchFamily="34" charset="0"/>
              </a:rPr>
              <a:t>Cyber</a:t>
            </a:r>
            <a:r>
              <a:rPr lang="sk-SK" sz="2800" b="1" dirty="0">
                <a:solidFill>
                  <a:schemeClr val="tx1"/>
                </a:solidFill>
                <a:latin typeface="Bahnschrift SemiLight SemiConde" panose="020B0502040204020203" pitchFamily="34" charset="0"/>
              </a:rPr>
              <a:t> </a:t>
            </a:r>
            <a:r>
              <a:rPr lang="sk-SK" sz="2800" b="1" dirty="0" err="1">
                <a:solidFill>
                  <a:schemeClr val="tx1"/>
                </a:solidFill>
                <a:latin typeface="Bahnschrift SemiLight SemiConde" panose="020B0502040204020203" pitchFamily="34" charset="0"/>
              </a:rPr>
              <a:t>security</a:t>
            </a:r>
            <a:r>
              <a:rPr lang="sk-SK" sz="2800" b="1" dirty="0">
                <a:solidFill>
                  <a:schemeClr val="tx1"/>
                </a:solidFill>
                <a:latin typeface="Bahnschrift SemiLight SemiConde" panose="020B0502040204020203" pitchFamily="34" charset="0"/>
              </a:rPr>
              <a:t> – </a:t>
            </a:r>
            <a:r>
              <a:rPr lang="sk-SK" sz="2800" b="1" dirty="0" err="1">
                <a:solidFill>
                  <a:schemeClr val="tx1"/>
                </a:solidFill>
                <a:latin typeface="Bahnschrift SemiLight SemiConde" panose="020B0502040204020203" pitchFamily="34" charset="0"/>
              </a:rPr>
              <a:t>actors</a:t>
            </a:r>
            <a:r>
              <a:rPr lang="sk-SK" sz="2800" b="1" dirty="0">
                <a:solidFill>
                  <a:schemeClr val="tx1"/>
                </a:solidFill>
                <a:latin typeface="Bahnschrift SemiLight SemiConde" panose="020B0502040204020203" pitchFamily="34" charset="0"/>
              </a:rPr>
              <a:t> and </a:t>
            </a:r>
            <a:r>
              <a:rPr lang="sk-SK" sz="2800" b="1" dirty="0" err="1">
                <a:solidFill>
                  <a:schemeClr val="tx1"/>
                </a:solidFill>
                <a:latin typeface="Bahnschrift SemiLight SemiConde" panose="020B0502040204020203" pitchFamily="34" charset="0"/>
              </a:rPr>
              <a:t>responsibilities</a:t>
            </a:r>
            <a:endParaRPr lang="sk-SK" sz="2800" b="1" dirty="0">
              <a:solidFill>
                <a:schemeClr val="tx1"/>
              </a:solidFill>
              <a:latin typeface="Bahnschrift SemiLight SemiConde" panose="020B0502040204020203" pitchFamily="34" charset="0"/>
            </a:endParaRPr>
          </a:p>
          <a:p>
            <a:pPr marL="457200" indent="-457200" algn="l">
              <a:spcBef>
                <a:spcPts val="600"/>
              </a:spcBef>
              <a:buFont typeface="Arial" panose="020B0604020202020204" pitchFamily="34" charset="0"/>
              <a:buChar char="•"/>
            </a:pPr>
            <a:r>
              <a:rPr lang="sk-SK" sz="2800" b="1" dirty="0">
                <a:solidFill>
                  <a:schemeClr val="tx1"/>
                </a:solidFill>
                <a:latin typeface="Bahnschrift SemiLight SemiConde" panose="020B0502040204020203" pitchFamily="34" charset="0"/>
              </a:rPr>
              <a:t>Current </a:t>
            </a:r>
            <a:r>
              <a:rPr lang="sk-SK" sz="2800" b="1" dirty="0" err="1">
                <a:solidFill>
                  <a:schemeClr val="tx1"/>
                </a:solidFill>
                <a:latin typeface="Bahnschrift SemiLight SemiConde" panose="020B0502040204020203" pitchFamily="34" charset="0"/>
              </a:rPr>
              <a:t>challenges</a:t>
            </a:r>
            <a:r>
              <a:rPr lang="sk-SK" sz="2800" b="1" dirty="0">
                <a:solidFill>
                  <a:schemeClr val="tx1"/>
                </a:solidFill>
                <a:latin typeface="Bahnschrift SemiLight SemiConde" panose="020B0502040204020203" pitchFamily="34" charset="0"/>
              </a:rPr>
              <a:t> of </a:t>
            </a:r>
            <a:r>
              <a:rPr lang="sk-SK" sz="2800" b="1" dirty="0" err="1">
                <a:solidFill>
                  <a:schemeClr val="tx1"/>
                </a:solidFill>
                <a:latin typeface="Bahnschrift SemiLight SemiConde" panose="020B0502040204020203" pitchFamily="34" charset="0"/>
              </a:rPr>
              <a:t>the</a:t>
            </a:r>
            <a:r>
              <a:rPr lang="sk-SK" sz="2800" b="1" dirty="0">
                <a:solidFill>
                  <a:schemeClr val="tx1"/>
                </a:solidFill>
                <a:latin typeface="Bahnschrift SemiLight SemiConde" panose="020B0502040204020203" pitchFamily="34" charset="0"/>
              </a:rPr>
              <a:t> Slovak </a:t>
            </a:r>
            <a:r>
              <a:rPr lang="sk-SK" sz="2800" b="1" dirty="0" err="1">
                <a:solidFill>
                  <a:schemeClr val="tx1"/>
                </a:solidFill>
                <a:latin typeface="Bahnschrift SemiLight SemiConde" panose="020B0502040204020203" pitchFamily="34" charset="0"/>
              </a:rPr>
              <a:t>Defence</a:t>
            </a:r>
            <a:r>
              <a:rPr lang="sk-SK" sz="2800" b="1" dirty="0">
                <a:solidFill>
                  <a:schemeClr val="tx1"/>
                </a:solidFill>
                <a:latin typeface="Bahnschrift SemiLight SemiConde" panose="020B0502040204020203" pitchFamily="34" charset="0"/>
              </a:rPr>
              <a:t> </a:t>
            </a:r>
            <a:r>
              <a:rPr lang="sk-SK" sz="2800" b="1" dirty="0" err="1">
                <a:solidFill>
                  <a:schemeClr val="tx1"/>
                </a:solidFill>
                <a:latin typeface="Bahnschrift SemiLight SemiConde" panose="020B0502040204020203" pitchFamily="34" charset="0"/>
              </a:rPr>
              <a:t>Policy</a:t>
            </a:r>
            <a:endParaRPr lang="en-GB" sz="2800" b="1" dirty="0">
              <a:solidFill>
                <a:schemeClr val="tx1"/>
              </a:solidFill>
              <a:latin typeface="Bahnschrift SemiLight SemiConde" panose="020B0502040204020203" pitchFamily="34" charset="0"/>
            </a:endParaRPr>
          </a:p>
          <a:p>
            <a:pPr marL="457200" indent="-457200" algn="l">
              <a:spcBef>
                <a:spcPts val="600"/>
              </a:spcBef>
              <a:buFont typeface="Arial" panose="020B0604020202020204" pitchFamily="34" charset="0"/>
              <a:buChar char="•"/>
            </a:pPr>
            <a:r>
              <a:rPr lang="en-GB" sz="2800" b="1" dirty="0">
                <a:solidFill>
                  <a:schemeClr val="tx1"/>
                </a:solidFill>
                <a:latin typeface="Bahnschrift SemiLight SemiConde" panose="020B0502040204020203" pitchFamily="34" charset="0"/>
              </a:rPr>
              <a:t>Q/As </a:t>
            </a:r>
            <a:endParaRPr lang="sk-SK" sz="2800" dirty="0">
              <a:solidFill>
                <a:schemeClr val="tx1"/>
              </a:solidFill>
              <a:latin typeface="Bahnschrift SemiLight SemiConde" panose="020B0502040204020203" pitchFamily="34" charset="0"/>
            </a:endParaRPr>
          </a:p>
        </p:txBody>
      </p:sp>
      <p:pic>
        <p:nvPicPr>
          <p:cNvPr id="7" name="Zástupný objekt pre obsah 4">
            <a:extLst>
              <a:ext uri="{FF2B5EF4-FFF2-40B4-BE49-F238E27FC236}">
                <a16:creationId xmlns:a16="http://schemas.microsoft.com/office/drawing/2014/main" id="{F4113A75-1E35-40FE-A462-7FBE4FA7A0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Tree>
    <p:extLst>
      <p:ext uri="{BB962C8B-B14F-4D97-AF65-F5344CB8AC3E}">
        <p14:creationId xmlns:p14="http://schemas.microsoft.com/office/powerpoint/2010/main" val="29771705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956011"/>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title"/>
          </p:nvPr>
        </p:nvSpPr>
        <p:spPr>
          <a:xfrm rot="10800000" flipV="1">
            <a:off x="712136" y="193368"/>
            <a:ext cx="6475596" cy="1135941"/>
          </a:xfrm>
        </p:spPr>
        <p:txBody>
          <a:bodyPr>
            <a:normAutofit fontScale="90000"/>
          </a:bodyPr>
          <a:lstStyle/>
          <a:p>
            <a:pPr>
              <a:lnSpc>
                <a:spcPct val="107000"/>
              </a:lnSpc>
              <a:spcAft>
                <a:spcPts val="600"/>
              </a:spcAft>
            </a:pPr>
            <a:br>
              <a:rPr lang="sk-SK" sz="1800" dirty="0">
                <a:effectLst/>
                <a:latin typeface="Calibri" panose="020F0502020204030204" pitchFamily="34" charset="0"/>
                <a:ea typeface="Calibri" panose="020F0502020204030204" pitchFamily="34" charset="0"/>
                <a:cs typeface="Times New Roman" panose="02020603050405020304" pitchFamily="18" charset="0"/>
              </a:rPr>
            </a:br>
            <a:br>
              <a:rPr lang="sk-SK" sz="1800" dirty="0">
                <a:effectLst/>
                <a:latin typeface="Calibri" panose="020F0502020204030204" pitchFamily="34" charset="0"/>
                <a:ea typeface="Calibri" panose="020F0502020204030204" pitchFamily="34" charset="0"/>
                <a:cs typeface="Times New Roman" panose="02020603050405020304" pitchFamily="18" charset="0"/>
              </a:rPr>
            </a:br>
            <a:br>
              <a:rPr lang="sk-SK" sz="1800" dirty="0">
                <a:effectLst/>
                <a:latin typeface="Calibri" panose="020F0502020204030204" pitchFamily="34" charset="0"/>
                <a:ea typeface="Calibri" panose="020F0502020204030204" pitchFamily="34" charset="0"/>
                <a:cs typeface="Times New Roman" panose="02020603050405020304" pitchFamily="18" charset="0"/>
              </a:rPr>
            </a:br>
            <a:br>
              <a:rPr lang="sk-SK" sz="1800" dirty="0">
                <a:effectLst/>
                <a:latin typeface="Calibri" panose="020F0502020204030204" pitchFamily="34" charset="0"/>
                <a:ea typeface="Calibri" panose="020F0502020204030204" pitchFamily="34" charset="0"/>
                <a:cs typeface="Times New Roman" panose="02020603050405020304" pitchFamily="18" charset="0"/>
              </a:rPr>
            </a:br>
            <a:br>
              <a:rPr lang="sk-SK" sz="1800" dirty="0">
                <a:effectLst/>
                <a:latin typeface="Calibri" panose="020F0502020204030204" pitchFamily="34" charset="0"/>
                <a:ea typeface="Calibri" panose="020F0502020204030204" pitchFamily="34" charset="0"/>
                <a:cs typeface="Times New Roman" panose="02020603050405020304" pitchFamily="18" charset="0"/>
              </a:rPr>
            </a:br>
            <a:r>
              <a:rPr lang="sk-SK" sz="3600" b="1" dirty="0">
                <a:solidFill>
                  <a:schemeClr val="tx1"/>
                </a:solidFill>
                <a:latin typeface="Bahnschrift SemiLight SemiConde" panose="020B0502040204020203" pitchFamily="34" charset="0"/>
              </a:rPr>
              <a:t>Current </a:t>
            </a:r>
            <a:r>
              <a:rPr lang="sk-SK" sz="3600" b="1" dirty="0" err="1">
                <a:solidFill>
                  <a:schemeClr val="tx1"/>
                </a:solidFill>
                <a:latin typeface="Bahnschrift SemiLight SemiConde" panose="020B0502040204020203" pitchFamily="34" charset="0"/>
              </a:rPr>
              <a:t>challenges</a:t>
            </a:r>
            <a:r>
              <a:rPr lang="sk-SK" sz="3600" b="1" dirty="0">
                <a:solidFill>
                  <a:schemeClr val="tx1"/>
                </a:solidFill>
                <a:latin typeface="Bahnschrift SemiLight SemiConde" panose="020B0502040204020203" pitchFamily="34" charset="0"/>
              </a:rPr>
              <a:t> of </a:t>
            </a:r>
            <a:r>
              <a:rPr lang="sk-SK" sz="3600" b="1" dirty="0" err="1">
                <a:solidFill>
                  <a:schemeClr val="tx1"/>
                </a:solidFill>
                <a:latin typeface="Bahnschrift SemiLight SemiConde" panose="020B0502040204020203" pitchFamily="34" charset="0"/>
              </a:rPr>
              <a:t>the</a:t>
            </a:r>
            <a:r>
              <a:rPr lang="sk-SK" sz="3600" b="1" dirty="0">
                <a:solidFill>
                  <a:schemeClr val="tx1"/>
                </a:solidFill>
                <a:latin typeface="Bahnschrift SemiLight SemiConde" panose="020B0502040204020203" pitchFamily="34" charset="0"/>
              </a:rPr>
              <a:t> Slovak </a:t>
            </a:r>
            <a:r>
              <a:rPr lang="sk-SK" sz="3600" b="1" dirty="0" err="1">
                <a:solidFill>
                  <a:schemeClr val="tx1"/>
                </a:solidFill>
                <a:latin typeface="Bahnschrift SemiLight SemiConde" panose="020B0502040204020203" pitchFamily="34" charset="0"/>
              </a:rPr>
              <a:t>Defence</a:t>
            </a:r>
            <a:r>
              <a:rPr lang="sk-SK" sz="3600" b="1" dirty="0">
                <a:solidFill>
                  <a:schemeClr val="tx1"/>
                </a:solidFill>
                <a:latin typeface="Bahnschrift SemiLight SemiConde" panose="020B0502040204020203" pitchFamily="34" charset="0"/>
              </a:rPr>
              <a:t> </a:t>
            </a:r>
            <a:r>
              <a:rPr lang="sk-SK" sz="3600" b="1" dirty="0" err="1">
                <a:solidFill>
                  <a:schemeClr val="tx1"/>
                </a:solidFill>
                <a:latin typeface="Bahnschrift SemiLight SemiConde" panose="020B0502040204020203" pitchFamily="34" charset="0"/>
              </a:rPr>
              <a:t>Policy</a:t>
            </a:r>
            <a:br>
              <a:rPr lang="en-GB" sz="3600" b="1" dirty="0">
                <a:solidFill>
                  <a:schemeClr val="tx1"/>
                </a:solidFill>
                <a:latin typeface="Bahnschrift SemiLight SemiConde" panose="020B0502040204020203" pitchFamily="34" charset="0"/>
              </a:rPr>
            </a:br>
            <a:br>
              <a:rPr lang="sk-SK"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sk-SK" sz="3200" dirty="0">
                <a:effectLst/>
                <a:latin typeface="Bahnschrift SemiBold SemiConden" panose="020B0502040204020203" pitchFamily="34" charset="0"/>
                <a:ea typeface="Calibri" panose="020F0502020204030204" pitchFamily="34" charset="0"/>
                <a:cs typeface="Times New Roman" panose="02020603050405020304" pitchFamily="18" charset="0"/>
              </a:rPr>
            </a:br>
            <a:endParaRPr lang="sk-SK" sz="3200" dirty="0">
              <a:effectLst/>
              <a:latin typeface="Bahnschrift SemiBold SemiConden" panose="020B0502040204020203" pitchFamily="34" charset="0"/>
              <a:ea typeface="Calibri" panose="020F0502020204030204" pitchFamily="34" charset="0"/>
              <a:cs typeface="Times New Roman" panose="02020603050405020304" pitchFamily="18" charset="0"/>
            </a:endParaRPr>
          </a:p>
        </p:txBody>
      </p:sp>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p:txBody>
          <a:bodyPr/>
          <a:lstStyle/>
          <a:p>
            <a:fld id="{B4454109-921E-4389-BB64-5D153A4656D4}" type="slidenum">
              <a:rPr lang="sk-SK" smtClean="0"/>
              <a:t>20</a:t>
            </a:fld>
            <a:endParaRPr lang="sk-SK" dirty="0"/>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
        <p:nvSpPr>
          <p:cNvPr id="7" name="Zástupný objekt pre obsah 6">
            <a:extLst>
              <a:ext uri="{FF2B5EF4-FFF2-40B4-BE49-F238E27FC236}">
                <a16:creationId xmlns:a16="http://schemas.microsoft.com/office/drawing/2014/main" id="{16B90D94-5B47-405E-AD97-17C2954FA3CF}"/>
              </a:ext>
            </a:extLst>
          </p:cNvPr>
          <p:cNvSpPr>
            <a:spLocks noGrp="1"/>
          </p:cNvSpPr>
          <p:nvPr>
            <p:ph idx="1"/>
          </p:nvPr>
        </p:nvSpPr>
        <p:spPr>
          <a:xfrm>
            <a:off x="712136" y="1522678"/>
            <a:ext cx="7990664" cy="4797966"/>
          </a:xfrm>
        </p:spPr>
        <p:txBody>
          <a:bodyPr>
            <a:normAutofit/>
          </a:bodyPr>
          <a:lstStyle/>
          <a:p>
            <a:pPr marL="0" indent="0">
              <a:buNone/>
            </a:pPr>
            <a:r>
              <a:rPr lang="sk-SK" sz="2000" i="0" dirty="0" err="1">
                <a:solidFill>
                  <a:srgbClr val="0F1419"/>
                </a:solidFill>
                <a:effectLst/>
                <a:latin typeface="Bahnschrift SemiLight SemiConde" panose="020B0502040204020203" pitchFamily="34" charset="0"/>
              </a:rPr>
              <a:t>After</a:t>
            </a:r>
            <a:r>
              <a:rPr lang="sk-SK" sz="2000" i="0" dirty="0">
                <a:solidFill>
                  <a:srgbClr val="0F1419"/>
                </a:solidFill>
                <a:effectLst/>
                <a:latin typeface="Bahnschrift SemiLight SemiConde" panose="020B0502040204020203" pitchFamily="34" charset="0"/>
              </a:rPr>
              <a:t> </a:t>
            </a:r>
            <a:r>
              <a:rPr lang="sk-SK" sz="2000" i="0" dirty="0" err="1">
                <a:solidFill>
                  <a:srgbClr val="0F1419"/>
                </a:solidFill>
                <a:effectLst/>
                <a:latin typeface="Bahnschrift SemiLight SemiConde" panose="020B0502040204020203" pitchFamily="34" charset="0"/>
              </a:rPr>
              <a:t>February</a:t>
            </a:r>
            <a:r>
              <a:rPr lang="sk-SK" sz="2000" i="0" dirty="0">
                <a:solidFill>
                  <a:srgbClr val="0F1419"/>
                </a:solidFill>
                <a:effectLst/>
                <a:latin typeface="Bahnschrift SemiLight SemiConde" panose="020B0502040204020203" pitchFamily="34" charset="0"/>
              </a:rPr>
              <a:t> 24, 2022 </a:t>
            </a:r>
            <a:r>
              <a:rPr lang="sk-SK" sz="2000" i="0" dirty="0" err="1">
                <a:solidFill>
                  <a:srgbClr val="0F1419"/>
                </a:solidFill>
                <a:effectLst/>
                <a:latin typeface="Bahnschrift SemiLight SemiConde" panose="020B0502040204020203" pitchFamily="34" charset="0"/>
              </a:rPr>
              <a:t>the</a:t>
            </a:r>
            <a:r>
              <a:rPr lang="sk-SK" sz="2000" i="0" dirty="0">
                <a:solidFill>
                  <a:srgbClr val="0F1419"/>
                </a:solidFill>
                <a:effectLst/>
                <a:latin typeface="Bahnschrift SemiLight SemiConde" panose="020B0502040204020203" pitchFamily="34" charset="0"/>
              </a:rPr>
              <a:t> </a:t>
            </a:r>
            <a:r>
              <a:rPr lang="sk-SK" sz="2000" i="0" dirty="0" err="1">
                <a:solidFill>
                  <a:srgbClr val="0F1419"/>
                </a:solidFill>
                <a:effectLst/>
                <a:latin typeface="Bahnschrift SemiLight SemiConde" panose="020B0502040204020203" pitchFamily="34" charset="0"/>
              </a:rPr>
              <a:t>main</a:t>
            </a:r>
            <a:r>
              <a:rPr lang="sk-SK" sz="2000" i="0" dirty="0">
                <a:solidFill>
                  <a:srgbClr val="0F1419"/>
                </a:solidFill>
                <a:effectLst/>
                <a:latin typeface="Bahnschrift SemiLight SemiConde" panose="020B0502040204020203" pitchFamily="34" charset="0"/>
              </a:rPr>
              <a:t> </a:t>
            </a:r>
            <a:r>
              <a:rPr lang="sk-SK" sz="2000" i="0" dirty="0" err="1">
                <a:solidFill>
                  <a:srgbClr val="0F1419"/>
                </a:solidFill>
                <a:effectLst/>
                <a:latin typeface="Bahnschrift SemiLight SemiConde" panose="020B0502040204020203" pitchFamily="34" charset="0"/>
              </a:rPr>
              <a:t>task</a:t>
            </a:r>
            <a:r>
              <a:rPr lang="sk-SK" sz="2000" i="0" dirty="0">
                <a:solidFill>
                  <a:srgbClr val="0F1419"/>
                </a:solidFill>
                <a:effectLst/>
                <a:latin typeface="Bahnschrift SemiLight SemiConde" panose="020B0502040204020203" pitchFamily="34" charset="0"/>
              </a:rPr>
              <a:t> of </a:t>
            </a:r>
            <a:r>
              <a:rPr lang="sk-SK" sz="2000" i="0" dirty="0" err="1">
                <a:solidFill>
                  <a:srgbClr val="0F1419"/>
                </a:solidFill>
                <a:effectLst/>
                <a:latin typeface="Bahnschrift SemiLight SemiConde" panose="020B0502040204020203" pitchFamily="34" charset="0"/>
              </a:rPr>
              <a:t>the</a:t>
            </a:r>
            <a:r>
              <a:rPr lang="sk-SK" sz="2000" i="0" dirty="0">
                <a:solidFill>
                  <a:srgbClr val="0F1419"/>
                </a:solidFill>
                <a:effectLst/>
                <a:latin typeface="Bahnschrift SemiLight SemiConde" panose="020B0502040204020203" pitchFamily="34" charset="0"/>
              </a:rPr>
              <a:t> Slovak </a:t>
            </a:r>
            <a:r>
              <a:rPr lang="sk-SK" sz="2000" i="0" dirty="0" err="1">
                <a:solidFill>
                  <a:srgbClr val="0F1419"/>
                </a:solidFill>
                <a:effectLst/>
                <a:latin typeface="Bahnschrift SemiLight SemiConde" panose="020B0502040204020203" pitchFamily="34" charset="0"/>
              </a:rPr>
              <a:t>defence</a:t>
            </a:r>
            <a:r>
              <a:rPr lang="sk-SK" sz="2000" i="0" dirty="0">
                <a:solidFill>
                  <a:srgbClr val="0F1419"/>
                </a:solidFill>
                <a:effectLst/>
                <a:latin typeface="Bahnschrift SemiLight SemiConde" panose="020B0502040204020203" pitchFamily="34" charset="0"/>
              </a:rPr>
              <a:t> and </a:t>
            </a:r>
            <a:r>
              <a:rPr lang="sk-SK" sz="2000" i="0" dirty="0" err="1">
                <a:solidFill>
                  <a:srgbClr val="0F1419"/>
                </a:solidFill>
                <a:effectLst/>
                <a:latin typeface="Bahnschrift SemiLight SemiConde" panose="020B0502040204020203" pitchFamily="34" charset="0"/>
              </a:rPr>
              <a:t>security</a:t>
            </a:r>
            <a:r>
              <a:rPr lang="sk-SK" sz="2000" i="0" dirty="0">
                <a:solidFill>
                  <a:srgbClr val="0F1419"/>
                </a:solidFill>
                <a:effectLst/>
                <a:latin typeface="Bahnschrift SemiLight SemiConde" panose="020B0502040204020203" pitchFamily="34" charset="0"/>
              </a:rPr>
              <a:t> </a:t>
            </a:r>
            <a:r>
              <a:rPr lang="sk-SK" sz="2000" i="0" dirty="0" err="1">
                <a:solidFill>
                  <a:srgbClr val="0F1419"/>
                </a:solidFill>
                <a:effectLst/>
                <a:latin typeface="Bahnschrift SemiLight SemiConde" panose="020B0502040204020203" pitchFamily="34" charset="0"/>
              </a:rPr>
              <a:t>architecture</a:t>
            </a:r>
            <a:r>
              <a:rPr lang="sk-SK" sz="2000" i="0" dirty="0">
                <a:solidFill>
                  <a:srgbClr val="0F1419"/>
                </a:solidFill>
                <a:effectLst/>
                <a:latin typeface="Bahnschrift SemiLight SemiConde" panose="020B0502040204020203" pitchFamily="34" charset="0"/>
              </a:rPr>
              <a:t> </a:t>
            </a:r>
            <a:r>
              <a:rPr lang="sk-SK" sz="2000" i="0" dirty="0" err="1">
                <a:solidFill>
                  <a:srgbClr val="0F1419"/>
                </a:solidFill>
                <a:effectLst/>
                <a:latin typeface="Bahnschrift SemiLight SemiConde" panose="020B0502040204020203" pitchFamily="34" charset="0"/>
              </a:rPr>
              <a:t>is</a:t>
            </a:r>
            <a:r>
              <a:rPr lang="sk-SK" sz="2000" i="0" dirty="0">
                <a:solidFill>
                  <a:srgbClr val="0F1419"/>
                </a:solidFill>
                <a:effectLst/>
                <a:latin typeface="Bahnschrift SemiLight SemiConde" panose="020B0502040204020203" pitchFamily="34" charset="0"/>
              </a:rPr>
              <a:t> to </a:t>
            </a:r>
            <a:r>
              <a:rPr lang="sk-SK" sz="2000" i="0" dirty="0" err="1">
                <a:solidFill>
                  <a:srgbClr val="0F1419"/>
                </a:solidFill>
                <a:effectLst/>
                <a:latin typeface="Bahnschrift SemiLight SemiConde" panose="020B0502040204020203" pitchFamily="34" charset="0"/>
              </a:rPr>
              <a:t>cope</a:t>
            </a:r>
            <a:r>
              <a:rPr lang="sk-SK" sz="2000" i="0" dirty="0">
                <a:solidFill>
                  <a:srgbClr val="0F1419"/>
                </a:solidFill>
                <a:effectLst/>
                <a:latin typeface="Bahnschrift SemiLight SemiConde" panose="020B0502040204020203" pitchFamily="34" charset="0"/>
              </a:rPr>
              <a:t> </a:t>
            </a:r>
            <a:r>
              <a:rPr lang="sk-SK" sz="2000" i="0" dirty="0" err="1">
                <a:solidFill>
                  <a:srgbClr val="0F1419"/>
                </a:solidFill>
                <a:effectLst/>
                <a:latin typeface="Bahnschrift SemiLight SemiConde" panose="020B0502040204020203" pitchFamily="34" charset="0"/>
              </a:rPr>
              <a:t>with</a:t>
            </a:r>
            <a:r>
              <a:rPr lang="sk-SK" sz="2000" i="0" dirty="0">
                <a:solidFill>
                  <a:srgbClr val="0F1419"/>
                </a:solidFill>
                <a:effectLst/>
                <a:latin typeface="Bahnschrift SemiLight SemiConde" panose="020B0502040204020203" pitchFamily="34" charset="0"/>
              </a:rPr>
              <a:t> </a:t>
            </a:r>
            <a:r>
              <a:rPr lang="sk-SK" sz="2000" i="0" dirty="0" err="1">
                <a:solidFill>
                  <a:srgbClr val="0F1419"/>
                </a:solidFill>
                <a:effectLst/>
                <a:latin typeface="Bahnschrift SemiLight SemiConde" panose="020B0502040204020203" pitchFamily="34" charset="0"/>
              </a:rPr>
              <a:t>the</a:t>
            </a:r>
            <a:r>
              <a:rPr lang="sk-SK" sz="2000" i="0" dirty="0">
                <a:solidFill>
                  <a:srgbClr val="0F1419"/>
                </a:solidFill>
                <a:effectLst/>
                <a:latin typeface="Bahnschrift SemiLight SemiConde" panose="020B0502040204020203" pitchFamily="34" charset="0"/>
              </a:rPr>
              <a:t> </a:t>
            </a:r>
            <a:r>
              <a:rPr lang="sk-SK" sz="2000" i="0" dirty="0" err="1">
                <a:solidFill>
                  <a:srgbClr val="0F1419"/>
                </a:solidFill>
                <a:effectLst/>
                <a:latin typeface="Bahnschrift SemiLight SemiConde" panose="020B0502040204020203" pitchFamily="34" charset="0"/>
              </a:rPr>
              <a:t>either</a:t>
            </a:r>
            <a:r>
              <a:rPr lang="sk-SK" sz="2000" i="0" dirty="0">
                <a:solidFill>
                  <a:srgbClr val="0F1419"/>
                </a:solidFill>
                <a:effectLst/>
                <a:latin typeface="Bahnschrift SemiLight SemiConde" panose="020B0502040204020203" pitchFamily="34" charset="0"/>
              </a:rPr>
              <a:t> </a:t>
            </a:r>
            <a:r>
              <a:rPr lang="sk-SK" sz="2000" i="0" dirty="0" err="1">
                <a:solidFill>
                  <a:srgbClr val="0F1419"/>
                </a:solidFill>
                <a:effectLst/>
                <a:latin typeface="Bahnschrift SemiLight SemiConde" panose="020B0502040204020203" pitchFamily="34" charset="0"/>
              </a:rPr>
              <a:t>direct</a:t>
            </a:r>
            <a:r>
              <a:rPr lang="sk-SK" sz="2000" i="0" dirty="0">
                <a:solidFill>
                  <a:srgbClr val="0F1419"/>
                </a:solidFill>
                <a:effectLst/>
                <a:latin typeface="Bahnschrift SemiLight SemiConde" panose="020B0502040204020203" pitchFamily="34" charset="0"/>
              </a:rPr>
              <a:t> </a:t>
            </a:r>
            <a:r>
              <a:rPr lang="sk-SK" sz="2000" i="0" dirty="0" err="1">
                <a:solidFill>
                  <a:srgbClr val="0F1419"/>
                </a:solidFill>
                <a:effectLst/>
                <a:latin typeface="Bahnschrift SemiLight SemiConde" panose="020B0502040204020203" pitchFamily="34" charset="0"/>
              </a:rPr>
              <a:t>effects</a:t>
            </a:r>
            <a:r>
              <a:rPr lang="sk-SK" sz="2000" i="0" dirty="0">
                <a:solidFill>
                  <a:srgbClr val="0F1419"/>
                </a:solidFill>
                <a:effectLst/>
                <a:latin typeface="Bahnschrift SemiLight SemiConde" panose="020B0502040204020203" pitchFamily="34" charset="0"/>
              </a:rPr>
              <a:t> or </a:t>
            </a:r>
            <a:r>
              <a:rPr lang="sk-SK" sz="2000" i="0" dirty="0" err="1">
                <a:solidFill>
                  <a:srgbClr val="0F1419"/>
                </a:solidFill>
                <a:effectLst/>
                <a:latin typeface="Bahnschrift SemiLight SemiConde" panose="020B0502040204020203" pitchFamily="34" charset="0"/>
              </a:rPr>
              <a:t>side-effects</a:t>
            </a:r>
            <a:r>
              <a:rPr lang="sk-SK" sz="2000" i="0" dirty="0">
                <a:solidFill>
                  <a:srgbClr val="0F1419"/>
                </a:solidFill>
                <a:effectLst/>
                <a:latin typeface="Bahnschrift SemiLight SemiConde" panose="020B0502040204020203" pitchFamily="34" charset="0"/>
              </a:rPr>
              <a:t> of </a:t>
            </a:r>
            <a:r>
              <a:rPr lang="sk-SK" sz="2000" i="0" dirty="0" err="1">
                <a:solidFill>
                  <a:srgbClr val="0F1419"/>
                </a:solidFill>
                <a:effectLst/>
                <a:latin typeface="Bahnschrift SemiLight SemiConde" panose="020B0502040204020203" pitchFamily="34" charset="0"/>
              </a:rPr>
              <a:t>Russia</a:t>
            </a:r>
            <a:r>
              <a:rPr lang="en-GB" sz="2000" dirty="0">
                <a:solidFill>
                  <a:srgbClr val="0F1419"/>
                </a:solidFill>
                <a:latin typeface="Bahnschrift SemiLight SemiConde" panose="020B0502040204020203" pitchFamily="34" charset="0"/>
              </a:rPr>
              <a:t>’s invasion to Ukraine, in following areas:</a:t>
            </a:r>
          </a:p>
          <a:p>
            <a:r>
              <a:rPr lang="en-GB" sz="2000" dirty="0">
                <a:solidFill>
                  <a:srgbClr val="0F1419"/>
                </a:solidFill>
                <a:latin typeface="Bahnschrift SemiLight SemiConde" panose="020B0502040204020203" pitchFamily="34" charset="0"/>
              </a:rPr>
              <a:t>Providing direct military technical assistance (S-300, Zuzana 2, Mig-29);</a:t>
            </a:r>
          </a:p>
          <a:p>
            <a:r>
              <a:rPr lang="en-GB" sz="2000" dirty="0">
                <a:solidFill>
                  <a:srgbClr val="0F1419"/>
                </a:solidFill>
                <a:latin typeface="Bahnschrift SemiLight SemiConde" panose="020B0502040204020203" pitchFamily="34" charset="0"/>
              </a:rPr>
              <a:t>Providing humanitarian aid and assistance in Ukraine;</a:t>
            </a:r>
          </a:p>
          <a:p>
            <a:r>
              <a:rPr lang="en-GB" sz="2000" dirty="0">
                <a:solidFill>
                  <a:srgbClr val="0F1419"/>
                </a:solidFill>
                <a:latin typeface="Bahnschrift SemiLight SemiConde" panose="020B0502040204020203" pitchFamily="34" charset="0"/>
              </a:rPr>
              <a:t>Providing training to members of Ukraine Armed Forces on its territory;</a:t>
            </a:r>
          </a:p>
          <a:p>
            <a:r>
              <a:rPr lang="en-GB" sz="2000" dirty="0">
                <a:solidFill>
                  <a:srgbClr val="0F1419"/>
                </a:solidFill>
                <a:latin typeface="Bahnschrift SemiLight SemiConde" panose="020B0502040204020203" pitchFamily="34" charset="0"/>
              </a:rPr>
              <a:t>Providing assistance to refugees from Ukraine, passing through Slovak territory</a:t>
            </a:r>
            <a:r>
              <a:rPr lang="sk-SK" sz="2000" dirty="0">
                <a:solidFill>
                  <a:srgbClr val="0F1419"/>
                </a:solidFill>
                <a:latin typeface="Bahnschrift SemiLight SemiConde" panose="020B0502040204020203" pitchFamily="34" charset="0"/>
              </a:rPr>
              <a:t> (</a:t>
            </a:r>
            <a:r>
              <a:rPr lang="sk-SK" sz="2000" dirty="0" err="1">
                <a:solidFill>
                  <a:srgbClr val="0F1419"/>
                </a:solidFill>
                <a:latin typeface="Bahnschrift SemiLight SemiConde" panose="020B0502040204020203" pitchFamily="34" charset="0"/>
              </a:rPr>
              <a:t>around</a:t>
            </a:r>
            <a:r>
              <a:rPr lang="sk-SK" sz="2000" dirty="0">
                <a:solidFill>
                  <a:srgbClr val="0F1419"/>
                </a:solidFill>
                <a:latin typeface="Bahnschrift SemiLight SemiConde" panose="020B0502040204020203" pitchFamily="34" charset="0"/>
              </a:rPr>
              <a:t> 800.000 </a:t>
            </a:r>
            <a:r>
              <a:rPr lang="sk-SK" sz="2000" dirty="0" err="1">
                <a:solidFill>
                  <a:srgbClr val="0F1419"/>
                </a:solidFill>
                <a:latin typeface="Bahnschrift SemiLight SemiConde" panose="020B0502040204020203" pitchFamily="34" charset="0"/>
              </a:rPr>
              <a:t>people</a:t>
            </a:r>
            <a:r>
              <a:rPr lang="sk-SK" sz="2000" dirty="0">
                <a:solidFill>
                  <a:srgbClr val="0F1419"/>
                </a:solidFill>
                <a:latin typeface="Bahnschrift SemiLight SemiConde" panose="020B0502040204020203" pitchFamily="34" charset="0"/>
              </a:rPr>
              <a:t>)</a:t>
            </a:r>
            <a:r>
              <a:rPr lang="en-GB" sz="2000" dirty="0">
                <a:solidFill>
                  <a:srgbClr val="0F1419"/>
                </a:solidFill>
                <a:latin typeface="Bahnschrift SemiLight SemiConde" panose="020B0502040204020203" pitchFamily="34" charset="0"/>
              </a:rPr>
              <a:t>;</a:t>
            </a:r>
            <a:endParaRPr lang="sk-SK" sz="2000" dirty="0">
              <a:solidFill>
                <a:srgbClr val="0F1419"/>
              </a:solidFill>
              <a:latin typeface="Bahnschrift SemiLight SemiConde" panose="020B0502040204020203" pitchFamily="34" charset="0"/>
            </a:endParaRPr>
          </a:p>
          <a:p>
            <a:r>
              <a:rPr lang="sk-SK" sz="2000" dirty="0" err="1">
                <a:solidFill>
                  <a:srgbClr val="0F1419"/>
                </a:solidFill>
                <a:latin typeface="Bahnschrift SemiLight SemiConde" panose="020B0502040204020203" pitchFamily="34" charset="0"/>
              </a:rPr>
              <a:t>Coping</a:t>
            </a:r>
            <a:r>
              <a:rPr lang="sk-SK" sz="2000" dirty="0">
                <a:solidFill>
                  <a:srgbClr val="0F1419"/>
                </a:solidFill>
                <a:latin typeface="Bahnschrift SemiLight SemiConde" panose="020B0502040204020203" pitchFamily="34" charset="0"/>
              </a:rPr>
              <a:t> </a:t>
            </a:r>
            <a:r>
              <a:rPr lang="sk-SK" sz="2000" dirty="0" err="1">
                <a:solidFill>
                  <a:srgbClr val="0F1419"/>
                </a:solidFill>
                <a:latin typeface="Bahnschrift SemiLight SemiConde" panose="020B0502040204020203" pitchFamily="34" charset="0"/>
              </a:rPr>
              <a:t>with</a:t>
            </a:r>
            <a:r>
              <a:rPr lang="sk-SK" sz="2000" dirty="0">
                <a:solidFill>
                  <a:srgbClr val="0F1419"/>
                </a:solidFill>
                <a:latin typeface="Bahnschrift SemiLight SemiConde" panose="020B0502040204020203" pitchFamily="34" charset="0"/>
              </a:rPr>
              <a:t> </a:t>
            </a:r>
            <a:r>
              <a:rPr lang="sk-SK" sz="2000" dirty="0" err="1">
                <a:solidFill>
                  <a:srgbClr val="0F1419"/>
                </a:solidFill>
                <a:latin typeface="Bahnschrift SemiLight SemiConde" panose="020B0502040204020203" pitchFamily="34" charset="0"/>
              </a:rPr>
              <a:t>the</a:t>
            </a:r>
            <a:r>
              <a:rPr lang="sk-SK" sz="2000" dirty="0">
                <a:solidFill>
                  <a:srgbClr val="0F1419"/>
                </a:solidFill>
                <a:latin typeface="Bahnschrift SemiLight SemiConde" panose="020B0502040204020203" pitchFamily="34" charset="0"/>
              </a:rPr>
              <a:t> hybrid </a:t>
            </a:r>
            <a:r>
              <a:rPr lang="sk-SK" sz="2000" dirty="0" err="1">
                <a:solidFill>
                  <a:srgbClr val="0F1419"/>
                </a:solidFill>
                <a:latin typeface="Bahnschrift SemiLight SemiConde" panose="020B0502040204020203" pitchFamily="34" charset="0"/>
              </a:rPr>
              <a:t>threats</a:t>
            </a:r>
            <a:r>
              <a:rPr lang="sk-SK" sz="2000" dirty="0">
                <a:solidFill>
                  <a:srgbClr val="0F1419"/>
                </a:solidFill>
                <a:latin typeface="Bahnschrift SemiLight SemiConde" panose="020B0502040204020203" pitchFamily="34" charset="0"/>
              </a:rPr>
              <a:t> – </a:t>
            </a:r>
            <a:r>
              <a:rPr lang="sk-SK" sz="2000" dirty="0" err="1">
                <a:solidFill>
                  <a:srgbClr val="0F1419"/>
                </a:solidFill>
                <a:latin typeface="Bahnschrift SemiLight SemiConde" panose="020B0502040204020203" pitchFamily="34" charset="0"/>
              </a:rPr>
              <a:t>disinformation</a:t>
            </a:r>
            <a:r>
              <a:rPr lang="sk-SK" sz="2000" dirty="0">
                <a:solidFill>
                  <a:srgbClr val="0F1419"/>
                </a:solidFill>
                <a:latin typeface="Bahnschrift SemiLight SemiConde" panose="020B0502040204020203" pitchFamily="34" charset="0"/>
              </a:rPr>
              <a:t> </a:t>
            </a:r>
            <a:r>
              <a:rPr lang="sk-SK" sz="2000" dirty="0" err="1">
                <a:solidFill>
                  <a:srgbClr val="0F1419"/>
                </a:solidFill>
                <a:latin typeface="Bahnschrift SemiLight SemiConde" panose="020B0502040204020203" pitchFamily="34" charset="0"/>
              </a:rPr>
              <a:t>concerning</a:t>
            </a:r>
            <a:r>
              <a:rPr lang="sk-SK" sz="2000" dirty="0">
                <a:solidFill>
                  <a:srgbClr val="0F1419"/>
                </a:solidFill>
                <a:latin typeface="Bahnschrift SemiLight SemiConde" panose="020B0502040204020203" pitchFamily="34" charset="0"/>
              </a:rPr>
              <a:t> </a:t>
            </a:r>
            <a:r>
              <a:rPr lang="sk-SK" sz="2000" dirty="0" err="1">
                <a:solidFill>
                  <a:srgbClr val="0F1419"/>
                </a:solidFill>
                <a:latin typeface="Bahnschrift SemiLight SemiConde" panose="020B0502040204020203" pitchFamily="34" charset="0"/>
              </a:rPr>
              <a:t>the</a:t>
            </a:r>
            <a:r>
              <a:rPr lang="sk-SK" sz="2000" dirty="0">
                <a:solidFill>
                  <a:srgbClr val="0F1419"/>
                </a:solidFill>
                <a:latin typeface="Bahnschrift SemiLight SemiConde" panose="020B0502040204020203" pitchFamily="34" charset="0"/>
              </a:rPr>
              <a:t> </a:t>
            </a:r>
            <a:r>
              <a:rPr lang="sk-SK" sz="2000" dirty="0" err="1">
                <a:solidFill>
                  <a:srgbClr val="0F1419"/>
                </a:solidFill>
                <a:latin typeface="Bahnschrift SemiLight SemiConde" panose="020B0502040204020203" pitchFamily="34" charset="0"/>
              </a:rPr>
              <a:t>conflict</a:t>
            </a:r>
            <a:r>
              <a:rPr lang="sk-SK" sz="2000" dirty="0">
                <a:solidFill>
                  <a:srgbClr val="0F1419"/>
                </a:solidFill>
                <a:latin typeface="Bahnschrift SemiLight SemiConde" panose="020B0502040204020203" pitchFamily="34" charset="0"/>
              </a:rPr>
              <a:t>, </a:t>
            </a:r>
            <a:r>
              <a:rPr lang="sk-SK" sz="2000" dirty="0" err="1">
                <a:solidFill>
                  <a:srgbClr val="0F1419"/>
                </a:solidFill>
                <a:latin typeface="Bahnschrift SemiLight SemiConde" panose="020B0502040204020203" pitchFamily="34" charset="0"/>
              </a:rPr>
              <a:t>malign</a:t>
            </a:r>
            <a:r>
              <a:rPr lang="sk-SK" sz="2000" dirty="0">
                <a:solidFill>
                  <a:srgbClr val="0F1419"/>
                </a:solidFill>
                <a:latin typeface="Bahnschrift SemiLight SemiConde" panose="020B0502040204020203" pitchFamily="34" charset="0"/>
              </a:rPr>
              <a:t> </a:t>
            </a:r>
            <a:r>
              <a:rPr lang="sk-SK" sz="2000" dirty="0" err="1">
                <a:solidFill>
                  <a:srgbClr val="0F1419"/>
                </a:solidFill>
                <a:latin typeface="Bahnschrift SemiLight SemiConde" panose="020B0502040204020203" pitchFamily="34" charset="0"/>
              </a:rPr>
              <a:t>activities</a:t>
            </a:r>
            <a:r>
              <a:rPr lang="sk-SK" sz="2000" dirty="0">
                <a:solidFill>
                  <a:srgbClr val="0F1419"/>
                </a:solidFill>
                <a:latin typeface="Bahnschrift SemiLight SemiConde" panose="020B0502040204020203" pitchFamily="34" charset="0"/>
              </a:rPr>
              <a:t> of </a:t>
            </a:r>
            <a:r>
              <a:rPr lang="sk-SK" sz="2000" dirty="0" err="1">
                <a:solidFill>
                  <a:srgbClr val="0F1419"/>
                </a:solidFill>
                <a:latin typeface="Bahnschrift SemiLight SemiConde" panose="020B0502040204020203" pitchFamily="34" charset="0"/>
              </a:rPr>
              <a:t>hostile</a:t>
            </a:r>
            <a:r>
              <a:rPr lang="sk-SK" sz="2000" dirty="0">
                <a:solidFill>
                  <a:srgbClr val="0F1419"/>
                </a:solidFill>
                <a:latin typeface="Bahnschrift SemiLight SemiConde" panose="020B0502040204020203" pitchFamily="34" charset="0"/>
              </a:rPr>
              <a:t> </a:t>
            </a:r>
            <a:r>
              <a:rPr lang="sk-SK" sz="2000" dirty="0" err="1">
                <a:solidFill>
                  <a:srgbClr val="0F1419"/>
                </a:solidFill>
                <a:latin typeface="Bahnschrift SemiLight SemiConde" panose="020B0502040204020203" pitchFamily="34" charset="0"/>
              </a:rPr>
              <a:t>special</a:t>
            </a:r>
            <a:r>
              <a:rPr lang="sk-SK" sz="2000" dirty="0">
                <a:solidFill>
                  <a:srgbClr val="0F1419"/>
                </a:solidFill>
                <a:latin typeface="Bahnschrift SemiLight SemiConde" panose="020B0502040204020203" pitchFamily="34" charset="0"/>
              </a:rPr>
              <a:t> </a:t>
            </a:r>
            <a:r>
              <a:rPr lang="sk-SK" sz="2000" dirty="0" err="1">
                <a:solidFill>
                  <a:srgbClr val="0F1419"/>
                </a:solidFill>
                <a:latin typeface="Bahnschrift SemiLight SemiConde" panose="020B0502040204020203" pitchFamily="34" charset="0"/>
              </a:rPr>
              <a:t>services</a:t>
            </a:r>
            <a:r>
              <a:rPr lang="sk-SK" sz="2000" dirty="0">
                <a:solidFill>
                  <a:srgbClr val="0F1419"/>
                </a:solidFill>
                <a:latin typeface="Bahnschrift SemiLight SemiConde" panose="020B0502040204020203" pitchFamily="34" charset="0"/>
              </a:rPr>
              <a:t>, </a:t>
            </a:r>
            <a:r>
              <a:rPr lang="sk-SK" sz="2000" dirty="0" err="1">
                <a:solidFill>
                  <a:srgbClr val="0F1419"/>
                </a:solidFill>
                <a:latin typeface="Bahnschrift SemiLight SemiConde" panose="020B0502040204020203" pitchFamily="34" charset="0"/>
              </a:rPr>
              <a:t>forced</a:t>
            </a:r>
            <a:r>
              <a:rPr lang="sk-SK" sz="2000" dirty="0">
                <a:solidFill>
                  <a:srgbClr val="0F1419"/>
                </a:solidFill>
                <a:latin typeface="Bahnschrift SemiLight SemiConde" panose="020B0502040204020203" pitchFamily="34" charset="0"/>
              </a:rPr>
              <a:t> </a:t>
            </a:r>
            <a:r>
              <a:rPr lang="sk-SK" sz="2000" dirty="0" err="1">
                <a:solidFill>
                  <a:srgbClr val="0F1419"/>
                </a:solidFill>
                <a:latin typeface="Bahnschrift SemiLight SemiConde" panose="020B0502040204020203" pitchFamily="34" charset="0"/>
              </a:rPr>
              <a:t>illegal</a:t>
            </a:r>
            <a:r>
              <a:rPr lang="sk-SK" sz="2000" dirty="0">
                <a:solidFill>
                  <a:srgbClr val="0F1419"/>
                </a:solidFill>
                <a:latin typeface="Bahnschrift SemiLight SemiConde" panose="020B0502040204020203" pitchFamily="34" charset="0"/>
              </a:rPr>
              <a:t> </a:t>
            </a:r>
            <a:r>
              <a:rPr lang="sk-SK" sz="2000" dirty="0" err="1">
                <a:solidFill>
                  <a:srgbClr val="0F1419"/>
                </a:solidFill>
                <a:latin typeface="Bahnschrift SemiLight SemiConde" panose="020B0502040204020203" pitchFamily="34" charset="0"/>
              </a:rPr>
              <a:t>migration</a:t>
            </a:r>
            <a:r>
              <a:rPr lang="sk-SK" sz="2000" dirty="0">
                <a:solidFill>
                  <a:srgbClr val="0F1419"/>
                </a:solidFill>
                <a:latin typeface="Bahnschrift SemiLight SemiConde" panose="020B0502040204020203" pitchFamily="34" charset="0"/>
              </a:rPr>
              <a:t>, </a:t>
            </a:r>
            <a:r>
              <a:rPr lang="sk-SK" sz="2000" dirty="0" err="1">
                <a:solidFill>
                  <a:srgbClr val="0F1419"/>
                </a:solidFill>
                <a:latin typeface="Bahnschrift SemiLight SemiConde" panose="020B0502040204020203" pitchFamily="34" charset="0"/>
              </a:rPr>
              <a:t>cyberattacks</a:t>
            </a:r>
            <a:r>
              <a:rPr lang="sk-SK" sz="2000" dirty="0">
                <a:solidFill>
                  <a:srgbClr val="0F1419"/>
                </a:solidFill>
                <a:latin typeface="Bahnschrift SemiLight SemiConde" panose="020B0502040204020203" pitchFamily="34" charset="0"/>
              </a:rPr>
              <a:t> on </a:t>
            </a:r>
            <a:r>
              <a:rPr lang="sk-SK" sz="2000" dirty="0" err="1">
                <a:solidFill>
                  <a:srgbClr val="0F1419"/>
                </a:solidFill>
                <a:latin typeface="Bahnschrift SemiLight SemiConde" panose="020B0502040204020203" pitchFamily="34" charset="0"/>
              </a:rPr>
              <a:t>the</a:t>
            </a:r>
            <a:r>
              <a:rPr lang="sk-SK" sz="2000" dirty="0">
                <a:solidFill>
                  <a:srgbClr val="0F1419"/>
                </a:solidFill>
                <a:latin typeface="Bahnschrift SemiLight SemiConde" panose="020B0502040204020203" pitchFamily="34" charset="0"/>
              </a:rPr>
              <a:t> Slovak </a:t>
            </a:r>
            <a:r>
              <a:rPr lang="sk-SK" sz="2000" dirty="0" err="1">
                <a:solidFill>
                  <a:srgbClr val="0F1419"/>
                </a:solidFill>
                <a:latin typeface="Bahnschrift SemiLight SemiConde" panose="020B0502040204020203" pitchFamily="34" charset="0"/>
              </a:rPr>
              <a:t>infrastructure</a:t>
            </a:r>
            <a:r>
              <a:rPr lang="sk-SK" sz="2000" dirty="0">
                <a:solidFill>
                  <a:srgbClr val="0F1419"/>
                </a:solidFill>
                <a:latin typeface="Bahnschrift SemiLight SemiConde" panose="020B0502040204020203" pitchFamily="34" charset="0"/>
              </a:rPr>
              <a:t>;</a:t>
            </a:r>
          </a:p>
          <a:p>
            <a:r>
              <a:rPr lang="sk-SK" sz="2000" dirty="0" err="1">
                <a:solidFill>
                  <a:srgbClr val="0F1419"/>
                </a:solidFill>
                <a:latin typeface="Bahnschrift SemiLight SemiConde" panose="020B0502040204020203" pitchFamily="34" charset="0"/>
              </a:rPr>
              <a:t>Arrival</a:t>
            </a:r>
            <a:r>
              <a:rPr lang="sk-SK" sz="2000" dirty="0">
                <a:solidFill>
                  <a:srgbClr val="0F1419"/>
                </a:solidFill>
                <a:latin typeface="Bahnschrift SemiLight SemiConde" panose="020B0502040204020203" pitchFamily="34" charset="0"/>
              </a:rPr>
              <a:t> of NATO</a:t>
            </a:r>
            <a:r>
              <a:rPr lang="en-GB" sz="2000" dirty="0">
                <a:solidFill>
                  <a:srgbClr val="0F1419"/>
                </a:solidFill>
                <a:latin typeface="Bahnschrift SemiLight SemiConde" panose="020B0502040204020203" pitchFamily="34" charset="0"/>
              </a:rPr>
              <a:t>’s Forward Presence: 2.000+ troops from:</a:t>
            </a:r>
            <a:r>
              <a:rPr lang="sk-SK" sz="2000" dirty="0">
                <a:solidFill>
                  <a:srgbClr val="0F1419"/>
                </a:solidFill>
                <a:latin typeface="Bahnschrift SemiLight SemiConde" panose="020B0502040204020203" pitchFamily="34" charset="0"/>
              </a:rPr>
              <a:t> </a:t>
            </a:r>
            <a:r>
              <a:rPr lang="en-US" sz="2000" b="0" i="0" dirty="0">
                <a:solidFill>
                  <a:srgbClr val="000000"/>
                </a:solidFill>
                <a:effectLst/>
                <a:latin typeface="Bahnschrift SemiLight SemiConde" panose="020B0502040204020203" pitchFamily="34" charset="0"/>
              </a:rPr>
              <a:t>Czechia, Germany, the Netherlands, Slovenia and the US.</a:t>
            </a:r>
            <a:endParaRPr lang="sk-SK" sz="2000" dirty="0">
              <a:solidFill>
                <a:srgbClr val="0F1419"/>
              </a:solidFill>
              <a:latin typeface="Bahnschrift SemiLight SemiConde" panose="020B0502040204020203" pitchFamily="34" charset="0"/>
            </a:endParaRPr>
          </a:p>
          <a:p>
            <a:endParaRPr lang="en-GB" sz="2000" dirty="0">
              <a:solidFill>
                <a:srgbClr val="0F1419"/>
              </a:solidFill>
              <a:latin typeface="Bahnschrift SemiLight SemiConde" panose="020B0502040204020203" pitchFamily="34" charset="0"/>
            </a:endParaRPr>
          </a:p>
          <a:p>
            <a:endParaRPr lang="en-GB" sz="2000" dirty="0">
              <a:solidFill>
                <a:srgbClr val="0F1419"/>
              </a:solidFill>
              <a:latin typeface="Bahnschrift SemiLight SemiConde" panose="020B0502040204020203" pitchFamily="34" charset="0"/>
            </a:endParaRPr>
          </a:p>
          <a:p>
            <a:endParaRPr lang="en-GB" sz="2000" dirty="0">
              <a:solidFill>
                <a:srgbClr val="0F1419"/>
              </a:solidFill>
              <a:latin typeface="Bahnschrift SemiLight SemiConde" panose="020B0502040204020203" pitchFamily="34" charset="0"/>
            </a:endParaRPr>
          </a:p>
        </p:txBody>
      </p:sp>
    </p:spTree>
    <p:extLst>
      <p:ext uri="{BB962C8B-B14F-4D97-AF65-F5344CB8AC3E}">
        <p14:creationId xmlns:p14="http://schemas.microsoft.com/office/powerpoint/2010/main" val="1758575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pic>
        <p:nvPicPr>
          <p:cNvPr id="8" name="Obrázok 7" descr="skuska pozadie.jpg">
            <a:extLst>
              <a:ext uri="{FF2B5EF4-FFF2-40B4-BE49-F238E27FC236}">
                <a16:creationId xmlns:a16="http://schemas.microsoft.com/office/drawing/2014/main" id="{604736F8-6911-438A-813A-CBD322C7ED94}"/>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C784EE89-D5FB-4671-BF81-279C0E519B57}"/>
              </a:ext>
            </a:extLst>
          </p:cNvPr>
          <p:cNvSpPr>
            <a:spLocks noGrp="1"/>
          </p:cNvSpPr>
          <p:nvPr>
            <p:ph type="title"/>
          </p:nvPr>
        </p:nvSpPr>
        <p:spPr>
          <a:xfrm>
            <a:off x="973471" y="1072203"/>
            <a:ext cx="7393289" cy="1088068"/>
          </a:xfrm>
        </p:spPr>
        <p:txBody>
          <a:bodyPr/>
          <a:lstStyle/>
          <a:p>
            <a:r>
              <a:rPr lang="en-GB" dirty="0">
                <a:latin typeface="Bahnschrift SemiBold Condensed" panose="020B0502040204020203" pitchFamily="34" charset="0"/>
              </a:rPr>
              <a:t>Q/As:</a:t>
            </a:r>
            <a:endParaRPr lang="sk-SK" dirty="0">
              <a:latin typeface="Bahnschrift SemiBold Condensed" panose="020B0502040204020203" pitchFamily="34" charset="0"/>
            </a:endParaRPr>
          </a:p>
        </p:txBody>
      </p:sp>
      <p:sp>
        <p:nvSpPr>
          <p:cNvPr id="3" name="Zástupný objekt pre obsah 2">
            <a:extLst>
              <a:ext uri="{FF2B5EF4-FFF2-40B4-BE49-F238E27FC236}">
                <a16:creationId xmlns:a16="http://schemas.microsoft.com/office/drawing/2014/main" id="{DE77041C-9865-4AEA-9C47-9C996C0D3107}"/>
              </a:ext>
            </a:extLst>
          </p:cNvPr>
          <p:cNvSpPr>
            <a:spLocks noGrp="1"/>
          </p:cNvSpPr>
          <p:nvPr>
            <p:ph idx="1"/>
          </p:nvPr>
        </p:nvSpPr>
        <p:spPr>
          <a:xfrm>
            <a:off x="973471" y="2241551"/>
            <a:ext cx="7393289" cy="3017520"/>
          </a:xfrm>
        </p:spPr>
        <p:txBody>
          <a:bodyPr>
            <a:noAutofit/>
          </a:bodyPr>
          <a:lstStyle/>
          <a:p>
            <a:endParaRPr lang="en-GB" sz="3300" dirty="0"/>
          </a:p>
          <a:p>
            <a:pPr algn="ctr"/>
            <a:endParaRPr lang="en-GB" sz="3300" dirty="0"/>
          </a:p>
          <a:p>
            <a:pPr algn="ctr"/>
            <a:r>
              <a:rPr lang="en-GB" sz="3300" dirty="0">
                <a:latin typeface="Bahnschrift Light Condensed" panose="020B0502040204020203" pitchFamily="34" charset="0"/>
              </a:rPr>
              <a:t>Do you have any questions?</a:t>
            </a:r>
          </a:p>
        </p:txBody>
      </p:sp>
      <p:sp>
        <p:nvSpPr>
          <p:cNvPr id="6" name="Zástupný objekt pre číslo snímky 5">
            <a:extLst>
              <a:ext uri="{FF2B5EF4-FFF2-40B4-BE49-F238E27FC236}">
                <a16:creationId xmlns:a16="http://schemas.microsoft.com/office/drawing/2014/main" id="{8A2A8339-EC75-479E-995E-5C17DC75ED19}"/>
              </a:ext>
            </a:extLst>
          </p:cNvPr>
          <p:cNvSpPr>
            <a:spLocks noGrp="1"/>
          </p:cNvSpPr>
          <p:nvPr>
            <p:ph type="sldNum" sz="quarter" idx="12"/>
          </p:nvPr>
        </p:nvSpPr>
        <p:spPr/>
        <p:txBody>
          <a:bodyPr/>
          <a:lstStyle/>
          <a:p>
            <a:fld id="{B4454109-921E-4389-BB64-5D153A4656D4}" type="slidenum">
              <a:rPr lang="sk-SK" smtClean="0"/>
              <a:t>21</a:t>
            </a:fld>
            <a:endParaRPr lang="sk-SK"/>
          </a:p>
        </p:txBody>
      </p:sp>
      <p:pic>
        <p:nvPicPr>
          <p:cNvPr id="7" name="Zástupný objekt pre obsah 4">
            <a:extLst>
              <a:ext uri="{FF2B5EF4-FFF2-40B4-BE49-F238E27FC236}">
                <a16:creationId xmlns:a16="http://schemas.microsoft.com/office/drawing/2014/main" id="{232871D4-A994-4C25-9BAC-98EBC5BC96E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Tree>
    <p:extLst>
      <p:ext uri="{BB962C8B-B14F-4D97-AF65-F5344CB8AC3E}">
        <p14:creationId xmlns:p14="http://schemas.microsoft.com/office/powerpoint/2010/main" val="2245477680"/>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sp>
        <p:nvSpPr>
          <p:cNvPr id="2" name="Zástupný objekt pre číslo snímky 1">
            <a:extLst>
              <a:ext uri="{FF2B5EF4-FFF2-40B4-BE49-F238E27FC236}">
                <a16:creationId xmlns:a16="http://schemas.microsoft.com/office/drawing/2014/main" id="{850977BF-81DF-4C7F-8E29-B01B2B28AE54}"/>
              </a:ext>
            </a:extLst>
          </p:cNvPr>
          <p:cNvSpPr>
            <a:spLocks noGrp="1"/>
          </p:cNvSpPr>
          <p:nvPr>
            <p:ph type="sldNum" sz="quarter" idx="12"/>
          </p:nvPr>
        </p:nvSpPr>
        <p:spPr/>
        <p:txBody>
          <a:bodyPr/>
          <a:lstStyle/>
          <a:p>
            <a:fld id="{B4454109-921E-4389-BB64-5D153A4656D4}" type="slidenum">
              <a:rPr lang="sk-SK" sz="1400" smtClean="0">
                <a:latin typeface="Bahnschrift Light Condensed" panose="020B0502040204020203" pitchFamily="34" charset="0"/>
              </a:rPr>
              <a:t>22</a:t>
            </a:fld>
            <a:endParaRPr lang="sk-SK" dirty="0">
              <a:latin typeface="Bahnschrift Light Condensed" panose="020B0502040204020203" pitchFamily="34" charset="0"/>
            </a:endParaRPr>
          </a:p>
        </p:txBody>
      </p:sp>
      <p:pic>
        <p:nvPicPr>
          <p:cNvPr id="7" name="Obrázok 6" descr="skuska pozadie.jpg">
            <a:extLst>
              <a:ext uri="{FF2B5EF4-FFF2-40B4-BE49-F238E27FC236}">
                <a16:creationId xmlns:a16="http://schemas.microsoft.com/office/drawing/2014/main" id="{4592E0AD-DC73-40F9-B248-B89F7AFEFB44}"/>
              </a:ext>
            </a:extLst>
          </p:cNvPr>
          <p:cNvPicPr>
            <a:picLocks noChangeAspect="1"/>
          </p:cNvPicPr>
          <p:nvPr/>
        </p:nvPicPr>
        <p:blipFill>
          <a:blip r:embed="rId2" cstate="print">
            <a:alphaModFix amt="20000"/>
          </a:blip>
          <a:stretch>
            <a:fillRect/>
          </a:stretch>
        </p:blipFill>
        <p:spPr>
          <a:xfrm>
            <a:off x="0" y="17152"/>
            <a:ext cx="9144000" cy="6858000"/>
          </a:xfrm>
          <a:prstGeom prst="rect">
            <a:avLst/>
          </a:prstGeom>
        </p:spPr>
      </p:pic>
      <p:sp>
        <p:nvSpPr>
          <p:cNvPr id="4" name="BlokTextu 3">
            <a:extLst>
              <a:ext uri="{FF2B5EF4-FFF2-40B4-BE49-F238E27FC236}">
                <a16:creationId xmlns:a16="http://schemas.microsoft.com/office/drawing/2014/main" id="{263FF9F6-F58D-43CA-909A-A8CB6C626F85}"/>
              </a:ext>
            </a:extLst>
          </p:cNvPr>
          <p:cNvSpPr txBox="1"/>
          <p:nvPr/>
        </p:nvSpPr>
        <p:spPr>
          <a:xfrm>
            <a:off x="1039091" y="2568286"/>
            <a:ext cx="6234545" cy="1569660"/>
          </a:xfrm>
          <a:prstGeom prst="rect">
            <a:avLst/>
          </a:prstGeom>
          <a:noFill/>
        </p:spPr>
        <p:txBody>
          <a:bodyPr wrap="square" rtlCol="0">
            <a:spAutoFit/>
          </a:bodyPr>
          <a:lstStyle/>
          <a:p>
            <a:pPr algn="ctr"/>
            <a:r>
              <a:rPr lang="sk-SK" sz="3200" b="1" dirty="0" err="1">
                <a:latin typeface="Bahnschrift SemiBold Condensed" panose="020B0502040204020203" pitchFamily="34" charset="0"/>
              </a:rPr>
              <a:t>Thank</a:t>
            </a:r>
            <a:r>
              <a:rPr lang="sk-SK" sz="3200" b="1" dirty="0">
                <a:latin typeface="Bahnschrift SemiBold Condensed" panose="020B0502040204020203" pitchFamily="34" charset="0"/>
              </a:rPr>
              <a:t> </a:t>
            </a:r>
            <a:r>
              <a:rPr lang="sk-SK" sz="3200" b="1" dirty="0" err="1">
                <a:latin typeface="Bahnschrift SemiBold Condensed" panose="020B0502040204020203" pitchFamily="34" charset="0"/>
              </a:rPr>
              <a:t>you</a:t>
            </a:r>
            <a:r>
              <a:rPr lang="sk-SK" sz="3200" b="1" dirty="0">
                <a:latin typeface="Bahnschrift SemiBold Condensed" panose="020B0502040204020203" pitchFamily="34" charset="0"/>
              </a:rPr>
              <a:t> </a:t>
            </a:r>
            <a:r>
              <a:rPr lang="sk-SK" sz="3200" b="1" dirty="0" err="1">
                <a:latin typeface="Bahnschrift SemiBold Condensed" panose="020B0502040204020203" pitchFamily="34" charset="0"/>
              </a:rPr>
              <a:t>for</a:t>
            </a:r>
            <a:r>
              <a:rPr lang="sk-SK" sz="3200" b="1" dirty="0">
                <a:latin typeface="Bahnschrift SemiBold Condensed" panose="020B0502040204020203" pitchFamily="34" charset="0"/>
              </a:rPr>
              <a:t> </a:t>
            </a:r>
            <a:r>
              <a:rPr lang="sk-SK" sz="3200" b="1" dirty="0" err="1">
                <a:latin typeface="Bahnschrift SemiBold Condensed" panose="020B0502040204020203" pitchFamily="34" charset="0"/>
              </a:rPr>
              <a:t>your</a:t>
            </a:r>
            <a:r>
              <a:rPr lang="sk-SK" sz="3200" b="1" dirty="0">
                <a:latin typeface="Bahnschrift SemiBold Condensed" panose="020B0502040204020203" pitchFamily="34" charset="0"/>
              </a:rPr>
              <a:t> </a:t>
            </a:r>
            <a:r>
              <a:rPr lang="sk-SK" sz="3200" b="1" dirty="0" err="1">
                <a:latin typeface="Bahnschrift SemiBold Condensed" panose="020B0502040204020203" pitchFamily="34" charset="0"/>
              </a:rPr>
              <a:t>attention</a:t>
            </a:r>
            <a:r>
              <a:rPr lang="sk-SK" sz="3200" b="1" dirty="0">
                <a:latin typeface="Bahnschrift SemiBold Condensed" panose="020B0502040204020203" pitchFamily="34" charset="0"/>
              </a:rPr>
              <a:t>!</a:t>
            </a:r>
            <a:endParaRPr lang="en-GB" sz="3200" b="1" dirty="0">
              <a:latin typeface="Bahnschrift SemiBold Condensed" panose="020B0502040204020203" pitchFamily="34" charset="0"/>
            </a:endParaRPr>
          </a:p>
          <a:p>
            <a:pPr algn="ctr"/>
            <a:endParaRPr lang="en-GB" sz="3200" b="1" dirty="0">
              <a:latin typeface="Bahnschrift SemiBold Condensed" panose="020B0502040204020203" pitchFamily="34" charset="0"/>
            </a:endParaRPr>
          </a:p>
          <a:p>
            <a:pPr algn="ctr"/>
            <a:endParaRPr lang="sk-SK" sz="3200" b="1" dirty="0">
              <a:latin typeface="Bahnschrift SemiBold Condensed" panose="020B0502040204020203" pitchFamily="34" charset="0"/>
            </a:endParaRPr>
          </a:p>
        </p:txBody>
      </p:sp>
      <p:sp>
        <p:nvSpPr>
          <p:cNvPr id="5" name="BlokTextu 4">
            <a:extLst>
              <a:ext uri="{FF2B5EF4-FFF2-40B4-BE49-F238E27FC236}">
                <a16:creationId xmlns:a16="http://schemas.microsoft.com/office/drawing/2014/main" id="{9954799F-B08A-4D07-BCA4-A233FC12988B}"/>
              </a:ext>
            </a:extLst>
          </p:cNvPr>
          <p:cNvSpPr txBox="1"/>
          <p:nvPr/>
        </p:nvSpPr>
        <p:spPr>
          <a:xfrm>
            <a:off x="6607229" y="5733256"/>
            <a:ext cx="3117273" cy="307777"/>
          </a:xfrm>
          <a:prstGeom prst="rect">
            <a:avLst/>
          </a:prstGeom>
          <a:noFill/>
        </p:spPr>
        <p:txBody>
          <a:bodyPr wrap="square" rtlCol="0">
            <a:spAutoFit/>
          </a:bodyPr>
          <a:lstStyle/>
          <a:p>
            <a:r>
              <a:rPr lang="en-GB" sz="1400" dirty="0">
                <a:solidFill>
                  <a:schemeClr val="tx1">
                    <a:lumMod val="75000"/>
                    <a:lumOff val="25000"/>
                  </a:schemeClr>
                </a:solidFill>
                <a:latin typeface="Bahnschrift Light Condensed" panose="020B0502040204020203" pitchFamily="34" charset="0"/>
              </a:rPr>
              <a:t>©</a:t>
            </a:r>
            <a:r>
              <a:rPr lang="sk-SK" sz="1400" dirty="0">
                <a:solidFill>
                  <a:schemeClr val="tx1">
                    <a:lumMod val="75000"/>
                    <a:lumOff val="25000"/>
                  </a:schemeClr>
                </a:solidFill>
                <a:latin typeface="Bahnschrift Light Condensed" panose="020B0502040204020203" pitchFamily="34" charset="0"/>
              </a:rPr>
              <a:t> </a:t>
            </a:r>
            <a:r>
              <a:rPr lang="sk-SK" sz="1400" dirty="0" err="1">
                <a:solidFill>
                  <a:schemeClr val="tx1">
                    <a:lumMod val="75000"/>
                    <a:lumOff val="25000"/>
                  </a:schemeClr>
                </a:solidFill>
                <a:latin typeface="Bahnschrift Light Condensed" panose="020B0502040204020203" pitchFamily="34" charset="0"/>
              </a:rPr>
              <a:t>Strategic</a:t>
            </a:r>
            <a:r>
              <a:rPr lang="sk-SK" sz="1400" dirty="0">
                <a:solidFill>
                  <a:schemeClr val="tx1">
                    <a:lumMod val="75000"/>
                    <a:lumOff val="25000"/>
                  </a:schemeClr>
                </a:solidFill>
                <a:latin typeface="Bahnschrift Light Condensed" panose="020B0502040204020203" pitchFamily="34" charset="0"/>
              </a:rPr>
              <a:t> </a:t>
            </a:r>
            <a:r>
              <a:rPr lang="sk-SK" sz="1400" dirty="0" err="1">
                <a:solidFill>
                  <a:schemeClr val="tx1">
                    <a:lumMod val="75000"/>
                    <a:lumOff val="25000"/>
                  </a:schemeClr>
                </a:solidFill>
                <a:latin typeface="Bahnschrift Light Condensed" panose="020B0502040204020203" pitchFamily="34" charset="0"/>
              </a:rPr>
              <a:t>Analysis</a:t>
            </a:r>
            <a:r>
              <a:rPr lang="sk-SK" sz="1400" dirty="0">
                <a:solidFill>
                  <a:schemeClr val="tx1">
                    <a:lumMod val="75000"/>
                    <a:lumOff val="25000"/>
                  </a:schemeClr>
                </a:solidFill>
                <a:latin typeface="Bahnschrift Light Condensed" panose="020B0502040204020203" pitchFamily="34" charset="0"/>
              </a:rPr>
              <a:t> </a:t>
            </a:r>
            <a:r>
              <a:rPr lang="sk-SK" sz="1400" dirty="0" err="1">
                <a:solidFill>
                  <a:schemeClr val="tx1">
                    <a:lumMod val="75000"/>
                    <a:lumOff val="25000"/>
                  </a:schemeClr>
                </a:solidFill>
                <a:latin typeface="Bahnschrift Light Condensed" panose="020B0502040204020203" pitchFamily="34" charset="0"/>
              </a:rPr>
              <a:t>s.r.o</a:t>
            </a:r>
            <a:r>
              <a:rPr lang="sk-SK" sz="1400" dirty="0">
                <a:solidFill>
                  <a:schemeClr val="tx1">
                    <a:lumMod val="75000"/>
                    <a:lumOff val="25000"/>
                  </a:schemeClr>
                </a:solidFill>
                <a:latin typeface="Bahnschrift Light Condensed" panose="020B0502040204020203" pitchFamily="34" charset="0"/>
              </a:rPr>
              <a:t>., 2022</a:t>
            </a:r>
          </a:p>
        </p:txBody>
      </p:sp>
      <p:pic>
        <p:nvPicPr>
          <p:cNvPr id="6" name="Zástupný objekt pre obsah 4">
            <a:extLst>
              <a:ext uri="{FF2B5EF4-FFF2-40B4-BE49-F238E27FC236}">
                <a16:creationId xmlns:a16="http://schemas.microsoft.com/office/drawing/2014/main" id="{0DB29AA1-DEFB-431E-9159-1DC53FB51CD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Tree>
    <p:extLst>
      <p:ext uri="{BB962C8B-B14F-4D97-AF65-F5344CB8AC3E}">
        <p14:creationId xmlns:p14="http://schemas.microsoft.com/office/powerpoint/2010/main" val="4035773125"/>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pic>
        <p:nvPicPr>
          <p:cNvPr id="8" name="Obrázok 7" descr="skuska pozadie.jpg">
            <a:extLst>
              <a:ext uri="{FF2B5EF4-FFF2-40B4-BE49-F238E27FC236}">
                <a16:creationId xmlns:a16="http://schemas.microsoft.com/office/drawing/2014/main" id="{1B8614D3-5E5C-4B37-AEB4-472A42AF88F8}"/>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C784EE89-D5FB-4671-BF81-279C0E519B57}"/>
              </a:ext>
            </a:extLst>
          </p:cNvPr>
          <p:cNvSpPr>
            <a:spLocks noGrp="1"/>
          </p:cNvSpPr>
          <p:nvPr>
            <p:ph type="title"/>
          </p:nvPr>
        </p:nvSpPr>
        <p:spPr>
          <a:xfrm>
            <a:off x="973471" y="1072203"/>
            <a:ext cx="7393289" cy="1088068"/>
          </a:xfrm>
        </p:spPr>
        <p:txBody>
          <a:bodyPr/>
          <a:lstStyle/>
          <a:p>
            <a:r>
              <a:rPr lang="en-GB" dirty="0">
                <a:latin typeface="Bahnschrift SemiBold Condensed" panose="020B0502040204020203" pitchFamily="34" charset="0"/>
              </a:rPr>
              <a:t>Contacts:</a:t>
            </a:r>
            <a:endParaRPr lang="sk-SK" dirty="0">
              <a:latin typeface="Bahnschrift SemiBold Condensed" panose="020B0502040204020203" pitchFamily="34" charset="0"/>
            </a:endParaRPr>
          </a:p>
        </p:txBody>
      </p:sp>
      <p:sp>
        <p:nvSpPr>
          <p:cNvPr id="3" name="Zástupný objekt pre obsah 2">
            <a:extLst>
              <a:ext uri="{FF2B5EF4-FFF2-40B4-BE49-F238E27FC236}">
                <a16:creationId xmlns:a16="http://schemas.microsoft.com/office/drawing/2014/main" id="{DE77041C-9865-4AEA-9C47-9C996C0D3107}"/>
              </a:ext>
            </a:extLst>
          </p:cNvPr>
          <p:cNvSpPr>
            <a:spLocks noGrp="1"/>
          </p:cNvSpPr>
          <p:nvPr>
            <p:ph idx="1"/>
          </p:nvPr>
        </p:nvSpPr>
        <p:spPr>
          <a:xfrm>
            <a:off x="973471" y="2241551"/>
            <a:ext cx="7393289" cy="3017520"/>
          </a:xfrm>
        </p:spPr>
        <p:txBody>
          <a:bodyPr>
            <a:noAutofit/>
          </a:bodyPr>
          <a:lstStyle/>
          <a:p>
            <a:endParaRPr lang="en-GB" sz="2100" dirty="0">
              <a:latin typeface="Bahnschrift Light Condensed" panose="020B0502040204020203" pitchFamily="34" charset="0"/>
            </a:endParaRPr>
          </a:p>
          <a:p>
            <a:r>
              <a:rPr lang="en-GB" sz="2100" dirty="0">
                <a:latin typeface="Bahnschrift Light Condensed" panose="020B0502040204020203" pitchFamily="34" charset="0"/>
              </a:rPr>
              <a:t>      J</a:t>
            </a:r>
            <a:r>
              <a:rPr lang="sk-SK" sz="2100" dirty="0" err="1">
                <a:latin typeface="Bahnschrift Light Condensed" panose="020B0502040204020203" pitchFamily="34" charset="0"/>
              </a:rPr>
              <a:t>án</a:t>
            </a:r>
            <a:r>
              <a:rPr lang="sk-SK" sz="2100" dirty="0">
                <a:latin typeface="Bahnschrift Light Condensed" panose="020B0502040204020203" pitchFamily="34" charset="0"/>
              </a:rPr>
              <a:t> CINGEL, </a:t>
            </a:r>
            <a:r>
              <a:rPr lang="en-GB" sz="2100" dirty="0">
                <a:latin typeface="Bahnschrift Light Condensed" panose="020B0502040204020203" pitchFamily="34" charset="0"/>
              </a:rPr>
              <a:t>Founder</a:t>
            </a:r>
            <a:r>
              <a:rPr lang="sk-SK" sz="2100" dirty="0">
                <a:latin typeface="Bahnschrift Light Condensed" panose="020B0502040204020203" pitchFamily="34" charset="0"/>
              </a:rPr>
              <a:t> </a:t>
            </a:r>
            <a:r>
              <a:rPr lang="en-GB" sz="2100" dirty="0">
                <a:latin typeface="Bahnschrift Light Condensed" panose="020B0502040204020203" pitchFamily="34" charset="0"/>
              </a:rPr>
              <a:t>&amp; CEO, Strategic Analysis Slovakia</a:t>
            </a:r>
          </a:p>
          <a:p>
            <a:endParaRPr lang="sk-SK" sz="1350" dirty="0">
              <a:latin typeface="Bahnschrift Light Condensed" panose="020B0502040204020203" pitchFamily="34" charset="0"/>
            </a:endParaRPr>
          </a:p>
          <a:p>
            <a:endParaRPr lang="en-GB" dirty="0">
              <a:latin typeface="Bahnschrift Light Condensed" panose="020B0502040204020203" pitchFamily="34" charset="0"/>
            </a:endParaRPr>
          </a:p>
          <a:p>
            <a:r>
              <a:rPr lang="en-GB" dirty="0">
                <a:latin typeface="Bahnschrift Light Condensed" panose="020B0502040204020203" pitchFamily="34" charset="0"/>
              </a:rPr>
              <a:t>E-mail: </a:t>
            </a:r>
            <a:r>
              <a:rPr lang="en-GB" dirty="0" err="1">
                <a:latin typeface="Bahnschrift Light Condensed" panose="020B0502040204020203" pitchFamily="34" charset="0"/>
                <a:hlinkClick r:id="rId3"/>
              </a:rPr>
              <a:t>jan.cingel</a:t>
            </a:r>
            <a:r>
              <a:rPr lang="en-GB" dirty="0">
                <a:latin typeface="Bahnschrift Light Condensed" panose="020B0502040204020203" pitchFamily="34" charset="0"/>
                <a:hlinkClick r:id="rId3"/>
              </a:rPr>
              <a:t>@</a:t>
            </a:r>
            <a:r>
              <a:rPr lang="sk-SK" dirty="0">
                <a:latin typeface="Bahnschrift Light Condensed" panose="020B0502040204020203" pitchFamily="34" charset="0"/>
                <a:hlinkClick r:id="rId3"/>
              </a:rPr>
              <a:t>strategicanalysis.sk</a:t>
            </a:r>
            <a:endParaRPr lang="sk-SK" dirty="0">
              <a:latin typeface="Bahnschrift Light Condensed" panose="020B0502040204020203" pitchFamily="34" charset="0"/>
            </a:endParaRPr>
          </a:p>
          <a:p>
            <a:r>
              <a:rPr lang="sk-SK" sz="2400" dirty="0">
                <a:latin typeface="Bahnschrift Light Condensed" panose="020B0502040204020203" pitchFamily="34" charset="0"/>
              </a:rPr>
              <a:t>Web: </a:t>
            </a:r>
            <a:r>
              <a:rPr lang="sk-SK" sz="2400" dirty="0">
                <a:latin typeface="Bahnschrift Light Condensed" panose="020B0502040204020203" pitchFamily="34" charset="0"/>
                <a:hlinkClick r:id="rId4"/>
              </a:rPr>
              <a:t>www.strategicanalysis.sk</a:t>
            </a:r>
            <a:r>
              <a:rPr lang="sk-SK" sz="2400" dirty="0">
                <a:latin typeface="Bahnschrift Light Condensed" panose="020B0502040204020203" pitchFamily="34" charset="0"/>
              </a:rPr>
              <a:t>  </a:t>
            </a:r>
          </a:p>
          <a:p>
            <a:r>
              <a:rPr lang="sk-SK" sz="2400" dirty="0">
                <a:latin typeface="Bahnschrift Light Condensed" panose="020B0502040204020203" pitchFamily="34" charset="0"/>
              </a:rPr>
              <a:t>Facebook: </a:t>
            </a:r>
            <a:r>
              <a:rPr lang="sk-SK" sz="2400" dirty="0" err="1">
                <a:latin typeface="Bahnschrift Light Condensed" panose="020B0502040204020203" pitchFamily="34" charset="0"/>
              </a:rPr>
              <a:t>Strategic</a:t>
            </a:r>
            <a:r>
              <a:rPr lang="sk-SK" sz="2400" dirty="0">
                <a:latin typeface="Bahnschrift Light Condensed" panose="020B0502040204020203" pitchFamily="34" charset="0"/>
              </a:rPr>
              <a:t> </a:t>
            </a:r>
            <a:r>
              <a:rPr lang="sk-SK" sz="2400" dirty="0" err="1">
                <a:latin typeface="Bahnschrift Light Condensed" panose="020B0502040204020203" pitchFamily="34" charset="0"/>
              </a:rPr>
              <a:t>Analysis</a:t>
            </a:r>
            <a:r>
              <a:rPr lang="sk-SK" sz="2400" dirty="0">
                <a:latin typeface="Bahnschrift Light Condensed" panose="020B0502040204020203" pitchFamily="34" charset="0"/>
              </a:rPr>
              <a:t> SK</a:t>
            </a:r>
          </a:p>
          <a:p>
            <a:r>
              <a:rPr lang="sk-SK" sz="2400" dirty="0">
                <a:latin typeface="Bahnschrift Light Condensed" panose="020B0502040204020203" pitchFamily="34" charset="0"/>
              </a:rPr>
              <a:t>Twitter: @StratAnalysisSK</a:t>
            </a:r>
            <a:endParaRPr lang="en-GB" sz="2400" dirty="0">
              <a:latin typeface="Bahnschrift Light Condensed" panose="020B0502040204020203" pitchFamily="34" charset="0"/>
            </a:endParaRPr>
          </a:p>
        </p:txBody>
      </p:sp>
      <p:sp>
        <p:nvSpPr>
          <p:cNvPr id="6" name="Zástupný objekt pre číslo snímky 5">
            <a:extLst>
              <a:ext uri="{FF2B5EF4-FFF2-40B4-BE49-F238E27FC236}">
                <a16:creationId xmlns:a16="http://schemas.microsoft.com/office/drawing/2014/main" id="{8A2A8339-EC75-479E-995E-5C17DC75ED19}"/>
              </a:ext>
            </a:extLst>
          </p:cNvPr>
          <p:cNvSpPr>
            <a:spLocks noGrp="1"/>
          </p:cNvSpPr>
          <p:nvPr>
            <p:ph type="sldNum" sz="quarter" idx="12"/>
          </p:nvPr>
        </p:nvSpPr>
        <p:spPr/>
        <p:txBody>
          <a:bodyPr/>
          <a:lstStyle/>
          <a:p>
            <a:fld id="{B4454109-921E-4389-BB64-5D153A4656D4}" type="slidenum">
              <a:rPr lang="sk-SK" smtClean="0"/>
              <a:t>23</a:t>
            </a:fld>
            <a:endParaRPr lang="sk-SK"/>
          </a:p>
        </p:txBody>
      </p:sp>
      <p:pic>
        <p:nvPicPr>
          <p:cNvPr id="7" name="Zástupný objekt pre obsah 4">
            <a:extLst>
              <a:ext uri="{FF2B5EF4-FFF2-40B4-BE49-F238E27FC236}">
                <a16:creationId xmlns:a16="http://schemas.microsoft.com/office/drawing/2014/main" id="{060897A5-7341-438A-B32B-FC90F5DB7E0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Tree>
    <p:extLst>
      <p:ext uri="{BB962C8B-B14F-4D97-AF65-F5344CB8AC3E}">
        <p14:creationId xmlns:p14="http://schemas.microsoft.com/office/powerpoint/2010/main" val="2518370785"/>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7C33A0-5444-420A-9A3F-8CDB7DF55BC3}"/>
              </a:ext>
            </a:extLst>
          </p:cNvPr>
          <p:cNvSpPr>
            <a:spLocks noGrp="1"/>
          </p:cNvSpPr>
          <p:nvPr>
            <p:ph type="title"/>
          </p:nvPr>
        </p:nvSpPr>
        <p:spPr/>
        <p:txBody>
          <a:bodyPr/>
          <a:lstStyle/>
          <a:p>
            <a:r>
              <a:rPr lang="sk-SK" dirty="0" err="1">
                <a:latin typeface="Bahnschrift SemiBold SemiConden" panose="020B0502040204020203" pitchFamily="34" charset="0"/>
              </a:rPr>
              <a:t>Introduction</a:t>
            </a:r>
            <a:endParaRPr lang="sk-SK" dirty="0">
              <a:latin typeface="Bahnschrift SemiBold SemiConden" panose="020B0502040204020203" pitchFamily="34" charset="0"/>
            </a:endParaRPr>
          </a:p>
        </p:txBody>
      </p:sp>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29736"/>
            <a:ext cx="9144000" cy="6858000"/>
          </a:xfrm>
          <a:prstGeom prst="rect">
            <a:avLst/>
          </a:prstGeom>
        </p:spPr>
      </p:pic>
      <p:sp>
        <p:nvSpPr>
          <p:cNvPr id="7" name="Zástupný objekt pre obsah 6">
            <a:extLst>
              <a:ext uri="{FF2B5EF4-FFF2-40B4-BE49-F238E27FC236}">
                <a16:creationId xmlns:a16="http://schemas.microsoft.com/office/drawing/2014/main" id="{16B90D94-5B47-405E-AD97-17C2954FA3CF}"/>
              </a:ext>
            </a:extLst>
          </p:cNvPr>
          <p:cNvSpPr>
            <a:spLocks noGrp="1"/>
          </p:cNvSpPr>
          <p:nvPr>
            <p:ph idx="1"/>
          </p:nvPr>
        </p:nvSpPr>
        <p:spPr>
          <a:xfrm>
            <a:off x="444632" y="1662540"/>
            <a:ext cx="8229600" cy="4693810"/>
          </a:xfrm>
        </p:spPr>
        <p:txBody>
          <a:bodyPr/>
          <a:lstStyle/>
          <a:p>
            <a:pPr marL="0" indent="0">
              <a:buNone/>
            </a:pPr>
            <a:endParaRPr lang="sk-SK" b="1" dirty="0"/>
          </a:p>
          <a:p>
            <a:pPr marL="0" indent="0">
              <a:buNone/>
            </a:pPr>
            <a:r>
              <a:rPr lang="en-GB" b="1" dirty="0">
                <a:latin typeface="Bahnschrift SemiLight SemiConde" panose="020B0502040204020203" pitchFamily="34" charset="0"/>
              </a:rPr>
              <a:t>Slovak Republic</a:t>
            </a:r>
          </a:p>
          <a:p>
            <a:r>
              <a:rPr lang="en-GB" sz="2400" dirty="0">
                <a:latin typeface="Bahnschrift SemiLight SemiConde" panose="020B0502040204020203" pitchFamily="34" charset="0"/>
              </a:rPr>
              <a:t>Established</a:t>
            </a:r>
            <a:r>
              <a:rPr lang="sk-SK" sz="2400" dirty="0">
                <a:latin typeface="Bahnschrift SemiLight SemiConde" panose="020B0502040204020203" pitchFamily="34" charset="0"/>
              </a:rPr>
              <a:t>:</a:t>
            </a:r>
            <a:r>
              <a:rPr lang="en-GB" sz="2400" dirty="0">
                <a:latin typeface="Bahnschrift SemiLight SemiConde" panose="020B0502040204020203" pitchFamily="34" charset="0"/>
              </a:rPr>
              <a:t> </a:t>
            </a:r>
            <a:r>
              <a:rPr lang="en-GB" sz="2400" b="1" dirty="0">
                <a:latin typeface="Bahnschrift SemiLight SemiConde" panose="020B0502040204020203" pitchFamily="34" charset="0"/>
              </a:rPr>
              <a:t>1.1.1993</a:t>
            </a:r>
            <a:endParaRPr lang="sk-SK" sz="2400" b="1" dirty="0">
              <a:latin typeface="Bahnschrift SemiLight SemiConde" panose="020B0502040204020203" pitchFamily="34" charset="0"/>
            </a:endParaRPr>
          </a:p>
          <a:p>
            <a:r>
              <a:rPr lang="sk-SK" sz="2400" dirty="0" err="1">
                <a:latin typeface="Bahnschrift SemiLight SemiConde" panose="020B0502040204020203" pitchFamily="34" charset="0"/>
              </a:rPr>
              <a:t>Capital</a:t>
            </a:r>
            <a:r>
              <a:rPr lang="sk-SK" sz="2400" dirty="0">
                <a:latin typeface="Bahnschrift SemiLight SemiConde" panose="020B0502040204020203" pitchFamily="34" charset="0"/>
              </a:rPr>
              <a:t>: </a:t>
            </a:r>
            <a:r>
              <a:rPr lang="sk-SK" sz="2400" b="1" dirty="0">
                <a:latin typeface="Bahnschrift SemiLight SemiConde" panose="020B0502040204020203" pitchFamily="34" charset="0"/>
              </a:rPr>
              <a:t>Bratislava</a:t>
            </a:r>
          </a:p>
          <a:p>
            <a:r>
              <a:rPr lang="sk-SK" sz="2400" dirty="0" err="1">
                <a:latin typeface="Bahnschrift SemiLight SemiConde" panose="020B0502040204020203" pitchFamily="34" charset="0"/>
              </a:rPr>
              <a:t>Population</a:t>
            </a:r>
            <a:r>
              <a:rPr lang="sk-SK" sz="2400" dirty="0">
                <a:latin typeface="Bahnschrift SemiLight SemiConde" panose="020B0502040204020203" pitchFamily="34" charset="0"/>
              </a:rPr>
              <a:t>: </a:t>
            </a:r>
            <a:r>
              <a:rPr lang="sk-SK" sz="2400" b="1" dirty="0">
                <a:latin typeface="Bahnschrift SemiLight SemiConde" panose="020B0502040204020203" pitchFamily="34" charset="0"/>
              </a:rPr>
              <a:t>5,447 mil. </a:t>
            </a:r>
            <a:r>
              <a:rPr lang="sk-SK" sz="2400" dirty="0">
                <a:latin typeface="Bahnschrift SemiLight SemiConde" panose="020B0502040204020203" pitchFamily="34" charset="0"/>
              </a:rPr>
              <a:t>(2021 </a:t>
            </a:r>
            <a:r>
              <a:rPr lang="sk-SK" sz="2400" dirty="0" err="1">
                <a:latin typeface="Bahnschrift SemiLight SemiConde" panose="020B0502040204020203" pitchFamily="34" charset="0"/>
              </a:rPr>
              <a:t>census</a:t>
            </a:r>
            <a:r>
              <a:rPr lang="sk-SK" sz="2400" dirty="0">
                <a:latin typeface="Bahnschrift SemiLight SemiConde" panose="020B0502040204020203" pitchFamily="34" charset="0"/>
              </a:rPr>
              <a:t>) </a:t>
            </a:r>
          </a:p>
          <a:p>
            <a:r>
              <a:rPr lang="sk-SK" sz="2400" dirty="0" err="1">
                <a:latin typeface="Bahnschrift SemiLight SemiConde" panose="020B0502040204020203" pitchFamily="34" charset="0"/>
              </a:rPr>
              <a:t>Total</a:t>
            </a:r>
            <a:r>
              <a:rPr lang="sk-SK" sz="2400" dirty="0">
                <a:latin typeface="Bahnschrift SemiLight SemiConde" panose="020B0502040204020203" pitchFamily="34" charset="0"/>
              </a:rPr>
              <a:t> </a:t>
            </a:r>
            <a:r>
              <a:rPr lang="sk-SK" sz="2400" dirty="0" err="1">
                <a:latin typeface="Bahnschrift SemiLight SemiConde" panose="020B0502040204020203" pitchFamily="34" charset="0"/>
              </a:rPr>
              <a:t>Area</a:t>
            </a:r>
            <a:r>
              <a:rPr lang="sk-SK" sz="2400" dirty="0">
                <a:latin typeface="Bahnschrift SemiLight SemiConde" panose="020B0502040204020203" pitchFamily="34" charset="0"/>
              </a:rPr>
              <a:t>: </a:t>
            </a:r>
            <a:r>
              <a:rPr lang="sk-SK" sz="2400" b="1" dirty="0">
                <a:latin typeface="Bahnschrift SemiLight SemiConde" panose="020B0502040204020203" pitchFamily="34" charset="0"/>
              </a:rPr>
              <a:t>49,035 km2</a:t>
            </a:r>
          </a:p>
          <a:p>
            <a:r>
              <a:rPr lang="sk-SK" sz="2400" dirty="0" err="1">
                <a:latin typeface="Bahnschrift SemiLight SemiConde" panose="020B0502040204020203" pitchFamily="34" charset="0"/>
              </a:rPr>
              <a:t>Member</a:t>
            </a:r>
            <a:r>
              <a:rPr lang="sk-SK" sz="2400" dirty="0">
                <a:latin typeface="Bahnschrift SemiLight SemiConde" panose="020B0502040204020203" pitchFamily="34" charset="0"/>
              </a:rPr>
              <a:t> of </a:t>
            </a:r>
            <a:r>
              <a:rPr lang="sk-SK" sz="2400" b="1" dirty="0">
                <a:latin typeface="Bahnschrift SemiLight SemiConde" panose="020B0502040204020203" pitchFamily="34" charset="0"/>
              </a:rPr>
              <a:t>NATO</a:t>
            </a:r>
            <a:r>
              <a:rPr lang="sk-SK" sz="2400" dirty="0">
                <a:latin typeface="Bahnschrift SemiLight SemiConde" panose="020B0502040204020203" pitchFamily="34" charset="0"/>
              </a:rPr>
              <a:t> (</a:t>
            </a:r>
            <a:r>
              <a:rPr lang="sk-SK" sz="2400" dirty="0" err="1">
                <a:latin typeface="Bahnschrift SemiLight SemiConde" panose="020B0502040204020203" pitchFamily="34" charset="0"/>
              </a:rPr>
              <a:t>since</a:t>
            </a:r>
            <a:r>
              <a:rPr lang="sk-SK" sz="2400" dirty="0">
                <a:latin typeface="Bahnschrift SemiLight SemiConde" panose="020B0502040204020203" pitchFamily="34" charset="0"/>
              </a:rPr>
              <a:t> 2004) and </a:t>
            </a:r>
            <a:r>
              <a:rPr lang="sk-SK" sz="2400" dirty="0" err="1">
                <a:latin typeface="Bahnschrift SemiLight SemiConde" panose="020B0502040204020203" pitchFamily="34" charset="0"/>
              </a:rPr>
              <a:t>the</a:t>
            </a:r>
            <a:r>
              <a:rPr lang="sk-SK" sz="2400" dirty="0">
                <a:latin typeface="Bahnschrift SemiLight SemiConde" panose="020B0502040204020203" pitchFamily="34" charset="0"/>
              </a:rPr>
              <a:t> </a:t>
            </a:r>
            <a:r>
              <a:rPr lang="sk-SK" sz="2400" b="1" dirty="0">
                <a:latin typeface="Bahnschrift SemiLight SemiConde" panose="020B0502040204020203" pitchFamily="34" charset="0"/>
              </a:rPr>
              <a:t>EU</a:t>
            </a:r>
            <a:r>
              <a:rPr lang="sk-SK" sz="2400" dirty="0">
                <a:latin typeface="Bahnschrift SemiLight SemiConde" panose="020B0502040204020203" pitchFamily="34" charset="0"/>
              </a:rPr>
              <a:t> (</a:t>
            </a:r>
            <a:r>
              <a:rPr lang="sk-SK" sz="2400" dirty="0" err="1">
                <a:latin typeface="Bahnschrift SemiLight SemiConde" panose="020B0502040204020203" pitchFamily="34" charset="0"/>
              </a:rPr>
              <a:t>since</a:t>
            </a:r>
            <a:r>
              <a:rPr lang="sk-SK" sz="2400" dirty="0">
                <a:latin typeface="Bahnschrift SemiLight SemiConde" panose="020B0502040204020203" pitchFamily="34" charset="0"/>
              </a:rPr>
              <a:t> 2004)</a:t>
            </a:r>
          </a:p>
          <a:p>
            <a:r>
              <a:rPr lang="sk-SK" sz="2400" dirty="0" err="1">
                <a:latin typeface="Bahnschrift SemiLight SemiConde" panose="020B0502040204020203" pitchFamily="34" charset="0"/>
              </a:rPr>
              <a:t>Parliamentary</a:t>
            </a:r>
            <a:r>
              <a:rPr lang="sk-SK" sz="2400" dirty="0">
                <a:latin typeface="Bahnschrift SemiLight SemiConde" panose="020B0502040204020203" pitchFamily="34" charset="0"/>
              </a:rPr>
              <a:t> </a:t>
            </a:r>
            <a:r>
              <a:rPr lang="sk-SK" sz="2400" dirty="0" err="1">
                <a:latin typeface="Bahnschrift SemiLight SemiConde" panose="020B0502040204020203" pitchFamily="34" charset="0"/>
              </a:rPr>
              <a:t>democracy</a:t>
            </a:r>
            <a:r>
              <a:rPr lang="sk-SK" sz="2400" dirty="0">
                <a:latin typeface="Bahnschrift SemiLight SemiConde" panose="020B0502040204020203" pitchFamily="34" charset="0"/>
              </a:rPr>
              <a:t> </a:t>
            </a:r>
            <a:r>
              <a:rPr lang="sk-SK" sz="2400" dirty="0" err="1">
                <a:latin typeface="Bahnschrift SemiLight SemiConde" panose="020B0502040204020203" pitchFamily="34" charset="0"/>
              </a:rPr>
              <a:t>with</a:t>
            </a:r>
            <a:r>
              <a:rPr lang="sk-SK" sz="2400" dirty="0">
                <a:latin typeface="Bahnschrift SemiLight SemiConde" panose="020B0502040204020203" pitchFamily="34" charset="0"/>
              </a:rPr>
              <a:t> </a:t>
            </a:r>
            <a:r>
              <a:rPr lang="sk-SK" sz="2400" dirty="0" err="1">
                <a:latin typeface="Bahnschrift SemiLight SemiConde" panose="020B0502040204020203" pitchFamily="34" charset="0"/>
              </a:rPr>
              <a:t>directly</a:t>
            </a:r>
            <a:r>
              <a:rPr lang="sk-SK" sz="2400" dirty="0">
                <a:latin typeface="Bahnschrift SemiLight SemiConde" panose="020B0502040204020203" pitchFamily="34" charset="0"/>
              </a:rPr>
              <a:t> </a:t>
            </a:r>
            <a:r>
              <a:rPr lang="sk-SK" sz="2400" dirty="0" err="1">
                <a:latin typeface="Bahnschrift SemiLight SemiConde" panose="020B0502040204020203" pitchFamily="34" charset="0"/>
              </a:rPr>
              <a:t>elected</a:t>
            </a:r>
            <a:r>
              <a:rPr lang="sk-SK" sz="2400" dirty="0">
                <a:latin typeface="Bahnschrift SemiLight SemiConde" panose="020B0502040204020203" pitchFamily="34" charset="0"/>
              </a:rPr>
              <a:t> </a:t>
            </a:r>
            <a:r>
              <a:rPr lang="sk-SK" sz="2400" dirty="0" err="1">
                <a:latin typeface="Bahnschrift SemiLight SemiConde" panose="020B0502040204020203" pitchFamily="34" charset="0"/>
              </a:rPr>
              <a:t>President</a:t>
            </a:r>
            <a:endParaRPr lang="en-GB" sz="2400" dirty="0">
              <a:latin typeface="Bahnschrift SemiLight SemiConde" panose="020B0502040204020203" pitchFamily="34" charset="0"/>
            </a:endParaRPr>
          </a:p>
        </p:txBody>
      </p:sp>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p:txBody>
          <a:bodyPr/>
          <a:lstStyle/>
          <a:p>
            <a:fld id="{B4454109-921E-4389-BB64-5D153A4656D4}" type="slidenum">
              <a:rPr lang="sk-SK" smtClean="0"/>
              <a:t>3</a:t>
            </a:fld>
            <a:endParaRPr lang="sk-SK" dirty="0"/>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pic>
        <p:nvPicPr>
          <p:cNvPr id="8" name="Obrázok 7">
            <a:extLst>
              <a:ext uri="{FF2B5EF4-FFF2-40B4-BE49-F238E27FC236}">
                <a16:creationId xmlns:a16="http://schemas.microsoft.com/office/drawing/2014/main" id="{4B94CC14-2650-B9ED-85BA-3BBDD0620C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70613" y="1662540"/>
            <a:ext cx="2619375" cy="1743075"/>
          </a:xfrm>
          <a:prstGeom prst="rect">
            <a:avLst/>
          </a:prstGeom>
        </p:spPr>
      </p:pic>
    </p:spTree>
    <p:extLst>
      <p:ext uri="{BB962C8B-B14F-4D97-AF65-F5344CB8AC3E}">
        <p14:creationId xmlns:p14="http://schemas.microsoft.com/office/powerpoint/2010/main" val="3348421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29736"/>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title"/>
          </p:nvPr>
        </p:nvSpPr>
        <p:spPr/>
        <p:txBody>
          <a:bodyPr/>
          <a:lstStyle/>
          <a:p>
            <a:r>
              <a:rPr lang="sk-SK" dirty="0" err="1">
                <a:latin typeface="Bahnschrift SemiBold SemiConden" panose="020B0502040204020203" pitchFamily="34" charset="0"/>
              </a:rPr>
              <a:t>Map</a:t>
            </a:r>
            <a:r>
              <a:rPr lang="sk-SK" dirty="0">
                <a:latin typeface="Bahnschrift SemiBold SemiConden" panose="020B0502040204020203" pitchFamily="34" charset="0"/>
              </a:rPr>
              <a:t> of Slovakia</a:t>
            </a:r>
          </a:p>
        </p:txBody>
      </p:sp>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p:txBody>
          <a:bodyPr/>
          <a:lstStyle/>
          <a:p>
            <a:fld id="{B4454109-921E-4389-BB64-5D153A4656D4}" type="slidenum">
              <a:rPr lang="sk-SK" smtClean="0"/>
              <a:t>4</a:t>
            </a:fld>
            <a:endParaRPr lang="sk-SK" dirty="0"/>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pic>
        <p:nvPicPr>
          <p:cNvPr id="23" name="Zástupný objekt pre obsah 22">
            <a:extLst>
              <a:ext uri="{FF2B5EF4-FFF2-40B4-BE49-F238E27FC236}">
                <a16:creationId xmlns:a16="http://schemas.microsoft.com/office/drawing/2014/main" id="{C2B3A317-4D76-B5CC-2AD5-19358B5DC2A8}"/>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457200" y="1600199"/>
            <a:ext cx="8436376" cy="4685561"/>
          </a:xfrm>
        </p:spPr>
      </p:pic>
    </p:spTree>
    <p:extLst>
      <p:ext uri="{BB962C8B-B14F-4D97-AF65-F5344CB8AC3E}">
        <p14:creationId xmlns:p14="http://schemas.microsoft.com/office/powerpoint/2010/main" val="4137347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title"/>
          </p:nvPr>
        </p:nvSpPr>
        <p:spPr>
          <a:xfrm rot="10800000" flipV="1">
            <a:off x="406711" y="191557"/>
            <a:ext cx="6624735" cy="1276251"/>
          </a:xfrm>
        </p:spPr>
        <p:txBody>
          <a:bodyPr>
            <a:normAutofit/>
          </a:bodyPr>
          <a:lstStyle/>
          <a:p>
            <a:r>
              <a:rPr lang="sk-SK" sz="3200" b="1" dirty="0" err="1">
                <a:effectLst/>
                <a:latin typeface="Bahnschrift SemiLight SemiConde" panose="020B0502040204020203" pitchFamily="34" charset="0"/>
                <a:ea typeface="Calibri" panose="020F0502020204030204" pitchFamily="34" charset="0"/>
                <a:cs typeface="Times New Roman" panose="02020603050405020304" pitchFamily="18" charset="0"/>
              </a:rPr>
              <a:t>Defence</a:t>
            </a:r>
            <a: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t> </a:t>
            </a:r>
            <a:r>
              <a:rPr lang="sk-SK" sz="3200" b="1" dirty="0" err="1">
                <a:effectLst/>
                <a:latin typeface="Bahnschrift SemiLight SemiConde" panose="020B0502040204020203" pitchFamily="34" charset="0"/>
                <a:ea typeface="Calibri" panose="020F0502020204030204" pitchFamily="34" charset="0"/>
                <a:cs typeface="Times New Roman" panose="02020603050405020304" pitchFamily="18" charset="0"/>
              </a:rPr>
              <a:t>Policy</a:t>
            </a:r>
            <a: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t> of Slovakia</a:t>
            </a:r>
            <a:b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br>
            <a:r>
              <a:rPr lang="sk-SK" sz="3200" b="1" dirty="0" err="1">
                <a:effectLst/>
                <a:latin typeface="Bahnschrift SemiLight SemiConde" panose="020B0502040204020203" pitchFamily="34" charset="0"/>
                <a:ea typeface="Calibri" panose="020F0502020204030204" pitchFamily="34" charset="0"/>
                <a:cs typeface="Times New Roman" panose="02020603050405020304" pitchFamily="18" charset="0"/>
              </a:rPr>
              <a:t>Basic</a:t>
            </a:r>
            <a: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t> </a:t>
            </a:r>
            <a:r>
              <a:rPr lang="sk-SK" sz="3200" b="1" dirty="0" err="1">
                <a:effectLst/>
                <a:latin typeface="Bahnschrift SemiLight SemiConde" panose="020B0502040204020203" pitchFamily="34" charset="0"/>
                <a:ea typeface="Calibri" panose="020F0502020204030204" pitchFamily="34" charset="0"/>
                <a:cs typeface="Times New Roman" panose="02020603050405020304" pitchFamily="18" charset="0"/>
              </a:rPr>
              <a:t>Facts</a:t>
            </a:r>
            <a:endParaRPr lang="sk-SK" sz="3200" dirty="0">
              <a:latin typeface="Bahnschrift SemiLight SemiConde" panose="020B0502040204020203" pitchFamily="34" charset="0"/>
            </a:endParaRPr>
          </a:p>
        </p:txBody>
      </p:sp>
      <p:sp>
        <p:nvSpPr>
          <p:cNvPr id="7" name="Zástupný objekt pre obsah 6">
            <a:extLst>
              <a:ext uri="{FF2B5EF4-FFF2-40B4-BE49-F238E27FC236}">
                <a16:creationId xmlns:a16="http://schemas.microsoft.com/office/drawing/2014/main" id="{16B90D94-5B47-405E-AD97-17C2954FA3CF}"/>
              </a:ext>
            </a:extLst>
          </p:cNvPr>
          <p:cNvSpPr>
            <a:spLocks noGrp="1"/>
          </p:cNvSpPr>
          <p:nvPr>
            <p:ph idx="1"/>
          </p:nvPr>
        </p:nvSpPr>
        <p:spPr>
          <a:xfrm>
            <a:off x="683568" y="1556793"/>
            <a:ext cx="7990664" cy="4633296"/>
          </a:xfrm>
        </p:spPr>
        <p:txBody>
          <a:bodyPr>
            <a:normAutofit lnSpcReduction="10000"/>
          </a:bodyPr>
          <a:lstStyle/>
          <a:p>
            <a:pPr marL="0" indent="0">
              <a:buNone/>
            </a:pPr>
            <a:r>
              <a:rPr lang="sk-SK" b="1" dirty="0" err="1">
                <a:latin typeface="Bahnschrift SemiLight SemiConde" panose="020B0502040204020203" pitchFamily="34" charset="0"/>
              </a:rPr>
              <a:t>Armed</a:t>
            </a:r>
            <a:r>
              <a:rPr lang="sk-SK" b="1" dirty="0">
                <a:latin typeface="Bahnschrift SemiLight SemiConde" panose="020B0502040204020203" pitchFamily="34" charset="0"/>
              </a:rPr>
              <a:t> </a:t>
            </a:r>
            <a:r>
              <a:rPr lang="sk-SK" b="1" dirty="0" err="1">
                <a:latin typeface="Bahnschrift SemiLight SemiConde" panose="020B0502040204020203" pitchFamily="34" charset="0"/>
              </a:rPr>
              <a:t>Forces</a:t>
            </a:r>
            <a:r>
              <a:rPr lang="sk-SK" b="1" dirty="0">
                <a:latin typeface="Bahnschrift SemiLight SemiConde" panose="020B0502040204020203" pitchFamily="34" charset="0"/>
              </a:rPr>
              <a:t> of </a:t>
            </a:r>
            <a:r>
              <a:rPr lang="sk-SK" b="1" dirty="0" err="1">
                <a:latin typeface="Bahnschrift SemiLight SemiConde" panose="020B0502040204020203" pitchFamily="34" charset="0"/>
              </a:rPr>
              <a:t>the</a:t>
            </a:r>
            <a:r>
              <a:rPr lang="sk-SK" b="1" dirty="0">
                <a:latin typeface="Bahnschrift SemiLight SemiConde" panose="020B0502040204020203" pitchFamily="34" charset="0"/>
              </a:rPr>
              <a:t> Slovak </a:t>
            </a:r>
            <a:r>
              <a:rPr lang="sk-SK" b="1" dirty="0" err="1">
                <a:latin typeface="Bahnschrift SemiLight SemiConde" panose="020B0502040204020203" pitchFamily="34" charset="0"/>
              </a:rPr>
              <a:t>Republic</a:t>
            </a:r>
            <a:endParaRPr lang="sk-SK" b="1" dirty="0">
              <a:latin typeface="Bahnschrift SemiLight SemiConde" panose="020B0502040204020203" pitchFamily="34" charset="0"/>
            </a:endParaRPr>
          </a:p>
          <a:p>
            <a:pPr marL="0" indent="0">
              <a:buNone/>
            </a:pPr>
            <a:r>
              <a:rPr lang="sk-SK" b="1" dirty="0" err="1">
                <a:latin typeface="Bahnschrift SemiLight SemiConde" panose="020B0502040204020203" pitchFamily="34" charset="0"/>
              </a:rPr>
              <a:t>Division</a:t>
            </a:r>
            <a:r>
              <a:rPr lang="sk-SK" b="1" dirty="0">
                <a:latin typeface="Bahnschrift SemiLight SemiConde" panose="020B0502040204020203" pitchFamily="34" charset="0"/>
              </a:rPr>
              <a:t> </a:t>
            </a:r>
            <a:r>
              <a:rPr lang="sk-SK" b="1" dirty="0" err="1">
                <a:latin typeface="Bahnschrift SemiLight SemiConde" panose="020B0502040204020203" pitchFamily="34" charset="0"/>
              </a:rPr>
              <a:t>into</a:t>
            </a:r>
            <a:r>
              <a:rPr lang="sk-SK" b="1" dirty="0">
                <a:latin typeface="Bahnschrift SemiLight SemiConde" panose="020B0502040204020203" pitchFamily="34" charset="0"/>
              </a:rPr>
              <a:t>:</a:t>
            </a:r>
          </a:p>
          <a:p>
            <a:r>
              <a:rPr lang="sk-SK" sz="2400" b="1" i="1" dirty="0" err="1">
                <a:latin typeface="Bahnschrift SemiLight SemiConde" panose="020B0502040204020203" pitchFamily="34" charset="0"/>
              </a:rPr>
              <a:t>Land</a:t>
            </a:r>
            <a:r>
              <a:rPr lang="sk-SK" sz="2400" b="1" i="1" dirty="0">
                <a:latin typeface="Bahnschrift SemiLight SemiConde" panose="020B0502040204020203" pitchFamily="34" charset="0"/>
              </a:rPr>
              <a:t> </a:t>
            </a:r>
            <a:r>
              <a:rPr lang="sk-SK" sz="2400" b="1" i="1" dirty="0" err="1">
                <a:latin typeface="Bahnschrift SemiLight SemiConde" panose="020B0502040204020203" pitchFamily="34" charset="0"/>
              </a:rPr>
              <a:t>Force</a:t>
            </a:r>
            <a:r>
              <a:rPr lang="sk-SK" sz="2400" b="1" i="1" dirty="0">
                <a:latin typeface="Bahnschrift SemiLight SemiConde" panose="020B0502040204020203" pitchFamily="34" charset="0"/>
              </a:rPr>
              <a:t>: </a:t>
            </a:r>
            <a:r>
              <a:rPr lang="sk-SK" sz="2400" i="1" dirty="0">
                <a:latin typeface="Bahnschrift SemiLight SemiConde" panose="020B0502040204020203" pitchFamily="34" charset="0"/>
              </a:rPr>
              <a:t>14.800</a:t>
            </a:r>
          </a:p>
          <a:p>
            <a:r>
              <a:rPr lang="sk-SK" sz="2400" b="1" i="1" dirty="0">
                <a:latin typeface="Bahnschrift SemiLight SemiConde" panose="020B0502040204020203" pitchFamily="34" charset="0"/>
              </a:rPr>
              <a:t>Air </a:t>
            </a:r>
            <a:r>
              <a:rPr lang="sk-SK" sz="2400" b="1" i="1" dirty="0" err="1">
                <a:latin typeface="Bahnschrift SemiLight SemiConde" panose="020B0502040204020203" pitchFamily="34" charset="0"/>
              </a:rPr>
              <a:t>Force</a:t>
            </a:r>
            <a:r>
              <a:rPr lang="sk-SK" sz="2400" b="1" i="1" dirty="0">
                <a:latin typeface="Bahnschrift SemiLight SemiConde" panose="020B0502040204020203" pitchFamily="34" charset="0"/>
              </a:rPr>
              <a:t>: </a:t>
            </a:r>
            <a:r>
              <a:rPr lang="sk-SK" sz="2400" i="1" dirty="0">
                <a:latin typeface="Bahnschrift SemiLight SemiConde" panose="020B0502040204020203" pitchFamily="34" charset="0"/>
              </a:rPr>
              <a:t>3.200</a:t>
            </a:r>
          </a:p>
          <a:p>
            <a:r>
              <a:rPr lang="sk-SK" sz="2400" b="1" i="1" dirty="0" err="1">
                <a:latin typeface="Bahnschrift SemiLight SemiConde" panose="020B0502040204020203" pitchFamily="34" charset="0"/>
              </a:rPr>
              <a:t>Special</a:t>
            </a:r>
            <a:r>
              <a:rPr lang="sk-SK" sz="2400" b="1" i="1" dirty="0">
                <a:latin typeface="Bahnschrift SemiLight SemiConde" panose="020B0502040204020203" pitchFamily="34" charset="0"/>
              </a:rPr>
              <a:t> </a:t>
            </a:r>
            <a:r>
              <a:rPr lang="sk-SK" sz="2400" b="1" i="1" dirty="0" err="1">
                <a:latin typeface="Bahnschrift SemiLight SemiConde" panose="020B0502040204020203" pitchFamily="34" charset="0"/>
              </a:rPr>
              <a:t>Operations</a:t>
            </a:r>
            <a:r>
              <a:rPr lang="sk-SK" sz="2400" b="1" i="1" dirty="0">
                <a:latin typeface="Bahnschrift SemiLight SemiConde" panose="020B0502040204020203" pitchFamily="34" charset="0"/>
              </a:rPr>
              <a:t> </a:t>
            </a:r>
            <a:r>
              <a:rPr lang="sk-SK" sz="2400" b="1" i="1" dirty="0" err="1">
                <a:latin typeface="Bahnschrift SemiLight SemiConde" panose="020B0502040204020203" pitchFamily="34" charset="0"/>
              </a:rPr>
              <a:t>Forces</a:t>
            </a:r>
            <a:r>
              <a:rPr lang="sk-SK" sz="2400" b="1" i="1" dirty="0">
                <a:latin typeface="Bahnschrift SemiLight SemiConde" panose="020B0502040204020203" pitchFamily="34" charset="0"/>
              </a:rPr>
              <a:t>: </a:t>
            </a:r>
            <a:r>
              <a:rPr lang="sk-SK" sz="2400" i="1" dirty="0">
                <a:latin typeface="Bahnschrift SemiLight SemiConde" panose="020B0502040204020203" pitchFamily="34" charset="0"/>
              </a:rPr>
              <a:t>1.500</a:t>
            </a:r>
          </a:p>
          <a:p>
            <a:pPr marL="0" indent="0">
              <a:buNone/>
            </a:pPr>
            <a:r>
              <a:rPr lang="sk-SK" sz="2400" b="1" dirty="0" err="1">
                <a:latin typeface="Bahnschrift SemiLight SemiConde" panose="020B0502040204020203" pitchFamily="34" charset="0"/>
              </a:rPr>
              <a:t>Total</a:t>
            </a:r>
            <a:r>
              <a:rPr lang="sk-SK" sz="2400" b="1" dirty="0">
                <a:latin typeface="Bahnschrift SemiLight SemiConde" panose="020B0502040204020203" pitchFamily="34" charset="0"/>
              </a:rPr>
              <a:t> </a:t>
            </a:r>
            <a:r>
              <a:rPr lang="sk-SK" sz="2400" b="1" dirty="0" err="1">
                <a:latin typeface="Bahnschrift SemiLight SemiConde" panose="020B0502040204020203" pitchFamily="34" charset="0"/>
              </a:rPr>
              <a:t>numbers</a:t>
            </a:r>
            <a:r>
              <a:rPr lang="sk-SK" sz="2400" b="1" dirty="0">
                <a:latin typeface="Bahnschrift SemiLight SemiConde" panose="020B0502040204020203" pitchFamily="34" charset="0"/>
              </a:rPr>
              <a:t>: </a:t>
            </a:r>
            <a:r>
              <a:rPr lang="sk-SK" sz="2400" b="1" i="1" dirty="0">
                <a:latin typeface="Bahnschrift SemiLight SemiConde" panose="020B0502040204020203" pitchFamily="34" charset="0"/>
              </a:rPr>
              <a:t>19.500 </a:t>
            </a:r>
            <a:r>
              <a:rPr lang="sk-SK" sz="2400" b="1" i="1" dirty="0" err="1">
                <a:latin typeface="Bahnschrift SemiLight SemiConde" panose="020B0502040204020203" pitchFamily="34" charset="0"/>
              </a:rPr>
              <a:t>soldiers</a:t>
            </a:r>
            <a:r>
              <a:rPr lang="sk-SK" sz="2400" b="1" i="1" dirty="0">
                <a:latin typeface="Bahnschrift SemiLight SemiConde" panose="020B0502040204020203" pitchFamily="34" charset="0"/>
              </a:rPr>
              <a:t> + 4.200 </a:t>
            </a:r>
            <a:r>
              <a:rPr lang="sk-SK" sz="2400" b="1" i="1" dirty="0" err="1">
                <a:latin typeface="Bahnschrift SemiLight SemiConde" panose="020B0502040204020203" pitchFamily="34" charset="0"/>
              </a:rPr>
              <a:t>civilian</a:t>
            </a:r>
            <a:r>
              <a:rPr lang="sk-SK" sz="2400" b="1" i="1" dirty="0">
                <a:latin typeface="Bahnschrift SemiLight SemiConde" panose="020B0502040204020203" pitchFamily="34" charset="0"/>
              </a:rPr>
              <a:t> </a:t>
            </a:r>
            <a:r>
              <a:rPr lang="sk-SK" sz="2400" b="1" i="1" dirty="0" err="1">
                <a:latin typeface="Bahnschrift SemiLight SemiConde" panose="020B0502040204020203" pitchFamily="34" charset="0"/>
              </a:rPr>
              <a:t>employees</a:t>
            </a:r>
            <a:endParaRPr lang="sk-SK" sz="2400" b="1" i="1" dirty="0">
              <a:latin typeface="Bahnschrift SemiLight SemiConde" panose="020B0502040204020203" pitchFamily="34" charset="0"/>
            </a:endParaRPr>
          </a:p>
          <a:p>
            <a:pPr marL="0" indent="0">
              <a:buNone/>
            </a:pPr>
            <a:endParaRPr lang="sk-SK" sz="2400" dirty="0">
              <a:latin typeface="Bahnschrift SemiLight SemiConde" panose="020B0502040204020203" pitchFamily="34" charset="0"/>
            </a:endParaRPr>
          </a:p>
          <a:p>
            <a:r>
              <a:rPr lang="sk-SK" sz="2400" b="1" dirty="0" err="1">
                <a:latin typeface="Bahnschrift SemiLight SemiConde" panose="020B0502040204020203" pitchFamily="34" charset="0"/>
              </a:rPr>
              <a:t>Ministry</a:t>
            </a:r>
            <a:r>
              <a:rPr lang="sk-SK" sz="2400" b="1" dirty="0">
                <a:latin typeface="Bahnschrift SemiLight SemiConde" panose="020B0502040204020203" pitchFamily="34" charset="0"/>
              </a:rPr>
              <a:t> of </a:t>
            </a:r>
            <a:r>
              <a:rPr lang="sk-SK" sz="2400" b="1" dirty="0" err="1">
                <a:latin typeface="Bahnschrift SemiLight SemiConde" panose="020B0502040204020203" pitchFamily="34" charset="0"/>
              </a:rPr>
              <a:t>Defence</a:t>
            </a:r>
            <a:r>
              <a:rPr lang="sk-SK" sz="2400" b="1" dirty="0">
                <a:latin typeface="Bahnschrift SemiLight SemiConde" panose="020B0502040204020203" pitchFamily="34" charset="0"/>
              </a:rPr>
              <a:t> of </a:t>
            </a:r>
            <a:r>
              <a:rPr lang="sk-SK" sz="2400" b="1" dirty="0" err="1">
                <a:latin typeface="Bahnschrift SemiLight SemiConde" panose="020B0502040204020203" pitchFamily="34" charset="0"/>
              </a:rPr>
              <a:t>the</a:t>
            </a:r>
            <a:r>
              <a:rPr lang="sk-SK" sz="2400" b="1" dirty="0">
                <a:latin typeface="Bahnschrift SemiLight SemiConde" panose="020B0502040204020203" pitchFamily="34" charset="0"/>
              </a:rPr>
              <a:t> Slovak </a:t>
            </a:r>
            <a:r>
              <a:rPr lang="sk-SK" sz="2400" b="1" dirty="0" err="1">
                <a:latin typeface="Bahnschrift SemiLight SemiConde" panose="020B0502040204020203" pitchFamily="34" charset="0"/>
              </a:rPr>
              <a:t>Republic</a:t>
            </a:r>
            <a:endParaRPr lang="sk-SK" sz="2400" b="1" dirty="0">
              <a:latin typeface="Bahnschrift SemiLight SemiConde" panose="020B0502040204020203" pitchFamily="34" charset="0"/>
            </a:endParaRPr>
          </a:p>
          <a:p>
            <a:r>
              <a:rPr lang="sk-SK" sz="2400" b="1" dirty="0" err="1">
                <a:latin typeface="Bahnschrift SemiLight SemiConde" panose="020B0502040204020203" pitchFamily="34" charset="0"/>
              </a:rPr>
              <a:t>Military</a:t>
            </a:r>
            <a:r>
              <a:rPr lang="sk-SK" sz="2400" b="1" dirty="0">
                <a:latin typeface="Bahnschrift SemiLight SemiConde" panose="020B0502040204020203" pitchFamily="34" charset="0"/>
              </a:rPr>
              <a:t> </a:t>
            </a:r>
            <a:r>
              <a:rPr lang="sk-SK" sz="2400" b="1" dirty="0" err="1">
                <a:latin typeface="Bahnschrift SemiLight SemiConde" panose="020B0502040204020203" pitchFamily="34" charset="0"/>
              </a:rPr>
              <a:t>Intelligence</a:t>
            </a:r>
            <a:r>
              <a:rPr lang="sk-SK" sz="2400" b="1" dirty="0">
                <a:latin typeface="Bahnschrift SemiLight SemiConde" panose="020B0502040204020203" pitchFamily="34" charset="0"/>
              </a:rPr>
              <a:t> of </a:t>
            </a:r>
            <a:r>
              <a:rPr lang="sk-SK" sz="2400" b="1" dirty="0" err="1">
                <a:latin typeface="Bahnschrift SemiLight SemiConde" panose="020B0502040204020203" pitchFamily="34" charset="0"/>
              </a:rPr>
              <a:t>the</a:t>
            </a:r>
            <a:r>
              <a:rPr lang="sk-SK" sz="2400" b="1" dirty="0">
                <a:latin typeface="Bahnschrift SemiLight SemiConde" panose="020B0502040204020203" pitchFamily="34" charset="0"/>
              </a:rPr>
              <a:t> Slovak </a:t>
            </a:r>
            <a:r>
              <a:rPr lang="sk-SK" sz="2400" b="1" dirty="0" err="1">
                <a:latin typeface="Bahnschrift SemiLight SemiConde" panose="020B0502040204020203" pitchFamily="34" charset="0"/>
              </a:rPr>
              <a:t>Republic</a:t>
            </a:r>
            <a:r>
              <a:rPr lang="sk-SK" sz="2400" b="1" dirty="0">
                <a:latin typeface="Bahnschrift SemiLight SemiConde" panose="020B0502040204020203" pitchFamily="34" charset="0"/>
              </a:rPr>
              <a:t> </a:t>
            </a:r>
            <a:r>
              <a:rPr lang="sk-SK" sz="1800" dirty="0">
                <a:latin typeface="Bahnschrift SemiLight SemiConde" panose="020B0502040204020203" pitchFamily="34" charset="0"/>
              </a:rPr>
              <a:t>(</a:t>
            </a:r>
            <a:r>
              <a:rPr lang="sk-SK" sz="1800" dirty="0" err="1">
                <a:latin typeface="Bahnschrift SemiLight SemiConde" panose="020B0502040204020203" pitchFamily="34" charset="0"/>
              </a:rPr>
              <a:t>cyber</a:t>
            </a:r>
            <a:r>
              <a:rPr lang="sk-SK" sz="1800" dirty="0">
                <a:latin typeface="Bahnschrift SemiLight SemiConde" panose="020B0502040204020203" pitchFamily="34" charset="0"/>
              </a:rPr>
              <a:t> </a:t>
            </a:r>
            <a:r>
              <a:rPr lang="sk-SK" sz="1800" dirty="0" err="1">
                <a:latin typeface="Bahnschrift SemiLight SemiConde" panose="020B0502040204020203" pitchFamily="34" charset="0"/>
              </a:rPr>
              <a:t>security</a:t>
            </a:r>
            <a:r>
              <a:rPr lang="sk-SK" sz="1800" dirty="0">
                <a:latin typeface="Bahnschrift SemiLight SemiConde" panose="020B0502040204020203" pitchFamily="34" charset="0"/>
              </a:rPr>
              <a:t> at </a:t>
            </a:r>
            <a:r>
              <a:rPr lang="sk-SK" sz="1800" dirty="0" err="1">
                <a:latin typeface="Bahnschrift SemiLight SemiConde" panose="020B0502040204020203" pitchFamily="34" charset="0"/>
              </a:rPr>
              <a:t>the</a:t>
            </a:r>
            <a:r>
              <a:rPr lang="sk-SK" sz="1800" dirty="0">
                <a:latin typeface="Bahnschrift SemiLight SemiConde" panose="020B0502040204020203" pitchFamily="34" charset="0"/>
              </a:rPr>
              <a:t> </a:t>
            </a:r>
            <a:r>
              <a:rPr lang="sk-SK" sz="1800" dirty="0" err="1">
                <a:latin typeface="Bahnschrift SemiLight SemiConde" panose="020B0502040204020203" pitchFamily="34" charset="0"/>
              </a:rPr>
              <a:t>strategic</a:t>
            </a:r>
            <a:r>
              <a:rPr lang="sk-SK" sz="1800" dirty="0">
                <a:latin typeface="Bahnschrift SemiLight SemiConde" panose="020B0502040204020203" pitchFamily="34" charset="0"/>
              </a:rPr>
              <a:t> level – </a:t>
            </a:r>
            <a:r>
              <a:rPr lang="sk-SK" sz="1800" dirty="0" err="1">
                <a:latin typeface="Bahnschrift SemiLight SemiConde" panose="020B0502040204020203" pitchFamily="34" charset="0"/>
              </a:rPr>
              <a:t>both</a:t>
            </a:r>
            <a:r>
              <a:rPr lang="sk-SK" sz="1800" dirty="0">
                <a:latin typeface="Bahnschrift SemiLight SemiConde" panose="020B0502040204020203" pitchFamily="34" charset="0"/>
              </a:rPr>
              <a:t> </a:t>
            </a:r>
            <a:r>
              <a:rPr lang="sk-SK" sz="1800" dirty="0" err="1">
                <a:latin typeface="Bahnschrift SemiLight SemiConde" panose="020B0502040204020203" pitchFamily="34" charset="0"/>
              </a:rPr>
              <a:t>defensive</a:t>
            </a:r>
            <a:r>
              <a:rPr lang="sk-SK" sz="1800" dirty="0">
                <a:latin typeface="Bahnschrift SemiLight SemiConde" panose="020B0502040204020203" pitchFamily="34" charset="0"/>
              </a:rPr>
              <a:t> and </a:t>
            </a:r>
            <a:r>
              <a:rPr lang="sk-SK" sz="1800" dirty="0" err="1">
                <a:latin typeface="Bahnschrift SemiLight SemiConde" panose="020B0502040204020203" pitchFamily="34" charset="0"/>
              </a:rPr>
              <a:t>offensive</a:t>
            </a:r>
            <a:r>
              <a:rPr lang="sk-SK" sz="1800" dirty="0">
                <a:latin typeface="Bahnschrift SemiLight SemiConde" panose="020B0502040204020203" pitchFamily="34" charset="0"/>
              </a:rPr>
              <a:t>)</a:t>
            </a:r>
            <a:endParaRPr lang="sk-SK" sz="2400" dirty="0">
              <a:latin typeface="Bahnschrift SemiLight SemiConde" panose="020B0502040204020203" pitchFamily="34" charset="0"/>
            </a:endParaRPr>
          </a:p>
          <a:p>
            <a:r>
              <a:rPr lang="sk-SK" sz="2400" b="1" dirty="0">
                <a:latin typeface="Bahnschrift SemiLight SemiConde" panose="020B0502040204020203" pitchFamily="34" charset="0"/>
              </a:rPr>
              <a:t>General </a:t>
            </a:r>
            <a:r>
              <a:rPr lang="sk-SK" sz="2400" b="1" dirty="0" err="1">
                <a:latin typeface="Bahnschrift SemiLight SemiConde" panose="020B0502040204020203" pitchFamily="34" charset="0"/>
              </a:rPr>
              <a:t>Staff</a:t>
            </a:r>
            <a:r>
              <a:rPr lang="sk-SK" sz="2400" b="1" dirty="0">
                <a:latin typeface="Bahnschrift SemiLight SemiConde" panose="020B0502040204020203" pitchFamily="34" charset="0"/>
              </a:rPr>
              <a:t> of </a:t>
            </a:r>
            <a:r>
              <a:rPr lang="sk-SK" sz="2400" b="1" dirty="0" err="1">
                <a:latin typeface="Bahnschrift SemiLight SemiConde" panose="020B0502040204020203" pitchFamily="34" charset="0"/>
              </a:rPr>
              <a:t>the</a:t>
            </a:r>
            <a:r>
              <a:rPr lang="sk-SK" sz="2400" b="1" dirty="0">
                <a:latin typeface="Bahnschrift SemiLight SemiConde" panose="020B0502040204020203" pitchFamily="34" charset="0"/>
              </a:rPr>
              <a:t> </a:t>
            </a:r>
            <a:r>
              <a:rPr lang="sk-SK" sz="2400" b="1" dirty="0" err="1">
                <a:latin typeface="Bahnschrift SemiLight SemiConde" panose="020B0502040204020203" pitchFamily="34" charset="0"/>
              </a:rPr>
              <a:t>Armed</a:t>
            </a:r>
            <a:r>
              <a:rPr lang="sk-SK" sz="2400" b="1" dirty="0">
                <a:latin typeface="Bahnschrift SemiLight SemiConde" panose="020B0502040204020203" pitchFamily="34" charset="0"/>
              </a:rPr>
              <a:t> </a:t>
            </a:r>
            <a:r>
              <a:rPr lang="sk-SK" sz="2400" b="1" dirty="0" err="1">
                <a:latin typeface="Bahnschrift SemiLight SemiConde" panose="020B0502040204020203" pitchFamily="34" charset="0"/>
              </a:rPr>
              <a:t>Forces</a:t>
            </a:r>
            <a:r>
              <a:rPr lang="sk-SK" sz="2400" b="1" dirty="0">
                <a:latin typeface="Bahnschrift SemiLight SemiConde" panose="020B0502040204020203" pitchFamily="34" charset="0"/>
              </a:rPr>
              <a:t> of </a:t>
            </a:r>
            <a:r>
              <a:rPr lang="sk-SK" sz="2400" b="1" dirty="0" err="1">
                <a:latin typeface="Bahnschrift SemiLight SemiConde" panose="020B0502040204020203" pitchFamily="34" charset="0"/>
              </a:rPr>
              <a:t>the</a:t>
            </a:r>
            <a:r>
              <a:rPr lang="sk-SK" sz="2400" b="1" dirty="0">
                <a:latin typeface="Bahnschrift SemiLight SemiConde" panose="020B0502040204020203" pitchFamily="34" charset="0"/>
              </a:rPr>
              <a:t> Slovak </a:t>
            </a:r>
            <a:r>
              <a:rPr lang="sk-SK" sz="2400" b="1" dirty="0" err="1">
                <a:latin typeface="Bahnschrift SemiLight SemiConde" panose="020B0502040204020203" pitchFamily="34" charset="0"/>
              </a:rPr>
              <a:t>Republic</a:t>
            </a:r>
            <a:endParaRPr lang="sk-SK" sz="2400" b="1" dirty="0">
              <a:latin typeface="Bahnschrift SemiLight SemiConde" panose="020B0502040204020203" pitchFamily="34" charset="0"/>
            </a:endParaRPr>
          </a:p>
        </p:txBody>
      </p:sp>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p:txBody>
          <a:bodyPr/>
          <a:lstStyle/>
          <a:p>
            <a:fld id="{B4454109-921E-4389-BB64-5D153A4656D4}" type="slidenum">
              <a:rPr lang="sk-SK" smtClean="0"/>
              <a:t>5</a:t>
            </a:fld>
            <a:endParaRPr lang="sk-SK" dirty="0"/>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Tree>
    <p:extLst>
      <p:ext uri="{BB962C8B-B14F-4D97-AF65-F5344CB8AC3E}">
        <p14:creationId xmlns:p14="http://schemas.microsoft.com/office/powerpoint/2010/main" val="2455043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title"/>
          </p:nvPr>
        </p:nvSpPr>
        <p:spPr>
          <a:xfrm rot="10800000" flipV="1">
            <a:off x="406711" y="191557"/>
            <a:ext cx="6624735" cy="1276251"/>
          </a:xfrm>
        </p:spPr>
        <p:txBody>
          <a:bodyPr>
            <a:normAutofit/>
          </a:bodyPr>
          <a:lstStyle/>
          <a:p>
            <a:r>
              <a:rPr lang="sk-SK" sz="3200" b="1" dirty="0" err="1">
                <a:effectLst/>
                <a:latin typeface="Bahnschrift SemiLight SemiConde" panose="020B0502040204020203" pitchFamily="34" charset="0"/>
                <a:ea typeface="Calibri" panose="020F0502020204030204" pitchFamily="34" charset="0"/>
                <a:cs typeface="Times New Roman" panose="02020603050405020304" pitchFamily="18" charset="0"/>
              </a:rPr>
              <a:t>Defence</a:t>
            </a:r>
            <a: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t> </a:t>
            </a:r>
            <a:r>
              <a:rPr lang="sk-SK" sz="3200" b="1" dirty="0" err="1">
                <a:effectLst/>
                <a:latin typeface="Bahnschrift SemiLight SemiConde" panose="020B0502040204020203" pitchFamily="34" charset="0"/>
                <a:ea typeface="Calibri" panose="020F0502020204030204" pitchFamily="34" charset="0"/>
                <a:cs typeface="Times New Roman" panose="02020603050405020304" pitchFamily="18" charset="0"/>
              </a:rPr>
              <a:t>Policy</a:t>
            </a:r>
            <a: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t> of Slovakia</a:t>
            </a:r>
            <a:b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br>
            <a:r>
              <a:rPr lang="sk-SK" sz="3200" b="1" dirty="0" err="1">
                <a:effectLst/>
                <a:latin typeface="Bahnschrift SemiLight SemiConde" panose="020B0502040204020203" pitchFamily="34" charset="0"/>
                <a:ea typeface="Calibri" panose="020F0502020204030204" pitchFamily="34" charset="0"/>
                <a:cs typeface="Times New Roman" panose="02020603050405020304" pitchFamily="18" charset="0"/>
              </a:rPr>
              <a:t>Basic</a:t>
            </a:r>
            <a: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t> </a:t>
            </a:r>
            <a:r>
              <a:rPr lang="sk-SK" sz="3200" b="1" dirty="0" err="1">
                <a:effectLst/>
                <a:latin typeface="Bahnschrift SemiLight SemiConde" panose="020B0502040204020203" pitchFamily="34" charset="0"/>
                <a:ea typeface="Calibri" panose="020F0502020204030204" pitchFamily="34" charset="0"/>
                <a:cs typeface="Times New Roman" panose="02020603050405020304" pitchFamily="18" charset="0"/>
              </a:rPr>
              <a:t>Facts</a:t>
            </a:r>
            <a:endParaRPr lang="sk-SK" sz="3200" dirty="0">
              <a:latin typeface="Bahnschrift SemiLight SemiConde" panose="020B0502040204020203" pitchFamily="34" charset="0"/>
            </a:endParaRPr>
          </a:p>
        </p:txBody>
      </p:sp>
      <p:sp>
        <p:nvSpPr>
          <p:cNvPr id="7" name="Zástupný objekt pre obsah 6">
            <a:extLst>
              <a:ext uri="{FF2B5EF4-FFF2-40B4-BE49-F238E27FC236}">
                <a16:creationId xmlns:a16="http://schemas.microsoft.com/office/drawing/2014/main" id="{16B90D94-5B47-405E-AD97-17C2954FA3CF}"/>
              </a:ext>
            </a:extLst>
          </p:cNvPr>
          <p:cNvSpPr>
            <a:spLocks noGrp="1"/>
          </p:cNvSpPr>
          <p:nvPr>
            <p:ph idx="1"/>
          </p:nvPr>
        </p:nvSpPr>
        <p:spPr>
          <a:xfrm>
            <a:off x="683568" y="1556793"/>
            <a:ext cx="7990664" cy="4633296"/>
          </a:xfrm>
        </p:spPr>
        <p:txBody>
          <a:bodyPr>
            <a:normAutofit/>
          </a:bodyPr>
          <a:lstStyle/>
          <a:p>
            <a:pPr marL="0" indent="0">
              <a:buNone/>
            </a:pPr>
            <a:r>
              <a:rPr lang="en-GB" sz="2400" b="1" dirty="0">
                <a:latin typeface="Bahnschrift SemiLight SemiConde" panose="020B0502040204020203" pitchFamily="34" charset="0"/>
              </a:rPr>
              <a:t>Other Institutions of the Slovak defence and security system:</a:t>
            </a:r>
          </a:p>
          <a:p>
            <a:pPr marL="0" indent="0">
              <a:buNone/>
            </a:pPr>
            <a:endParaRPr lang="en-GB" sz="2000" b="1" dirty="0">
              <a:latin typeface="Bahnschrift SemiLight SemiConde" panose="020B0502040204020203" pitchFamily="34" charset="0"/>
            </a:endParaRPr>
          </a:p>
          <a:p>
            <a:r>
              <a:rPr lang="en-GB" sz="2400" b="1" dirty="0">
                <a:latin typeface="Bahnschrift SemiLight SemiConde" panose="020B0502040204020203" pitchFamily="34" charset="0"/>
              </a:rPr>
              <a:t>Police of the Slovak Republic </a:t>
            </a:r>
            <a:r>
              <a:rPr lang="en-GB" sz="2400" dirty="0">
                <a:latin typeface="Bahnschrift SemiLight SemiConde" panose="020B0502040204020203" pitchFamily="34" charset="0"/>
              </a:rPr>
              <a:t>(21.800 Police officers)</a:t>
            </a:r>
          </a:p>
          <a:p>
            <a:r>
              <a:rPr lang="en-GB" sz="2400" b="1" dirty="0">
                <a:latin typeface="Bahnschrift SemiLight SemiConde" panose="020B0502040204020203" pitchFamily="34" charset="0"/>
              </a:rPr>
              <a:t>Customs Service of the Slovak Republic</a:t>
            </a:r>
          </a:p>
          <a:p>
            <a:r>
              <a:rPr lang="en-GB" sz="2400" b="1" dirty="0">
                <a:latin typeface="Bahnschrift SemiLight SemiConde" panose="020B0502040204020203" pitchFamily="34" charset="0"/>
              </a:rPr>
              <a:t>Prison and Court Guard Service of the Slovak Republic</a:t>
            </a:r>
          </a:p>
          <a:p>
            <a:r>
              <a:rPr lang="en-GB" sz="2400" b="1" dirty="0">
                <a:latin typeface="Bahnschrift SemiLight SemiConde" panose="020B0502040204020203" pitchFamily="34" charset="0"/>
              </a:rPr>
              <a:t>Slovak Information Service</a:t>
            </a:r>
          </a:p>
          <a:p>
            <a:r>
              <a:rPr lang="en-GB" sz="2400" b="1" dirty="0">
                <a:latin typeface="Bahnschrift SemiLight SemiConde" panose="020B0502040204020203" pitchFamily="34" charset="0"/>
              </a:rPr>
              <a:t>National Security Authority of the Slovak Republic </a:t>
            </a:r>
            <a:r>
              <a:rPr lang="en-GB" sz="1800" dirty="0">
                <a:latin typeface="Bahnschrift SemiLight SemiConde" panose="020B0502040204020203" pitchFamily="34" charset="0"/>
              </a:rPr>
              <a:t>(cyber security at the national level, mostly the protection of the national network and the state</a:t>
            </a:r>
            <a:r>
              <a:rPr lang="sk-SK" sz="1800" dirty="0">
                <a:latin typeface="Bahnschrift SemiLight SemiConde" panose="020B0502040204020203" pitchFamily="34" charset="0"/>
              </a:rPr>
              <a:t> </a:t>
            </a:r>
            <a:r>
              <a:rPr lang="sk-SK" sz="1800" dirty="0" err="1">
                <a:latin typeface="Bahnschrift SemiLight SemiConde" panose="020B0502040204020203" pitchFamily="34" charset="0"/>
              </a:rPr>
              <a:t>institutions</a:t>
            </a:r>
            <a:r>
              <a:rPr lang="en-GB" sz="1800" dirty="0">
                <a:latin typeface="Bahnschrift SemiLight SemiConde" panose="020B0502040204020203" pitchFamily="34" charset="0"/>
              </a:rPr>
              <a:t>’ network)</a:t>
            </a:r>
          </a:p>
          <a:p>
            <a:endParaRPr lang="sk-SK" sz="2000" dirty="0"/>
          </a:p>
        </p:txBody>
      </p:sp>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p:txBody>
          <a:bodyPr/>
          <a:lstStyle/>
          <a:p>
            <a:fld id="{B4454109-921E-4389-BB64-5D153A4656D4}" type="slidenum">
              <a:rPr lang="sk-SK" smtClean="0"/>
              <a:t>6</a:t>
            </a:fld>
            <a:endParaRPr lang="sk-SK" dirty="0"/>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Tree>
    <p:extLst>
      <p:ext uri="{BB962C8B-B14F-4D97-AF65-F5344CB8AC3E}">
        <p14:creationId xmlns:p14="http://schemas.microsoft.com/office/powerpoint/2010/main" val="2149120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title"/>
          </p:nvPr>
        </p:nvSpPr>
        <p:spPr>
          <a:xfrm rot="10800000" flipV="1">
            <a:off x="406711" y="191557"/>
            <a:ext cx="6624735" cy="1276251"/>
          </a:xfrm>
        </p:spPr>
        <p:txBody>
          <a:bodyPr>
            <a:normAutofit/>
          </a:bodyPr>
          <a:lstStyle/>
          <a:p>
            <a:r>
              <a:rPr lang="sk-SK" sz="3200" b="1" dirty="0" err="1">
                <a:effectLst/>
                <a:latin typeface="Bahnschrift SemiLight SemiConde" panose="020B0502040204020203" pitchFamily="34" charset="0"/>
                <a:ea typeface="Calibri" panose="020F0502020204030204" pitchFamily="34" charset="0"/>
                <a:cs typeface="Times New Roman" panose="02020603050405020304" pitchFamily="18" charset="0"/>
              </a:rPr>
              <a:t>Defence</a:t>
            </a:r>
            <a: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t> </a:t>
            </a:r>
            <a:r>
              <a:rPr lang="sk-SK" sz="3200" b="1" dirty="0" err="1">
                <a:effectLst/>
                <a:latin typeface="Bahnschrift SemiLight SemiConde" panose="020B0502040204020203" pitchFamily="34" charset="0"/>
                <a:ea typeface="Calibri" panose="020F0502020204030204" pitchFamily="34" charset="0"/>
                <a:cs typeface="Times New Roman" panose="02020603050405020304" pitchFamily="18" charset="0"/>
              </a:rPr>
              <a:t>Policy</a:t>
            </a:r>
            <a: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t> of Slovakia</a:t>
            </a:r>
            <a:b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br>
            <a:r>
              <a:rPr lang="sk-SK" sz="3200" b="1" dirty="0" err="1">
                <a:latin typeface="Bahnschrift SemiLight SemiConde" panose="020B0502040204020203" pitchFamily="34" charset="0"/>
                <a:ea typeface="Calibri" panose="020F0502020204030204" pitchFamily="34" charset="0"/>
                <a:cs typeface="Times New Roman" panose="02020603050405020304" pitchFamily="18" charset="0"/>
              </a:rPr>
              <a:t>Geopolitical</a:t>
            </a:r>
            <a:r>
              <a:rPr lang="sk-SK" sz="3200" b="1" dirty="0">
                <a:latin typeface="Bahnschrift SemiLight SemiConde" panose="020B0502040204020203" pitchFamily="34" charset="0"/>
                <a:ea typeface="Calibri" panose="020F0502020204030204" pitchFamily="34" charset="0"/>
                <a:cs typeface="Times New Roman" panose="02020603050405020304" pitchFamily="18" charset="0"/>
              </a:rPr>
              <a:t> </a:t>
            </a:r>
            <a:r>
              <a:rPr lang="sk-SK" sz="3200" b="1" dirty="0" err="1">
                <a:latin typeface="Bahnschrift SemiLight SemiConde" panose="020B0502040204020203" pitchFamily="34" charset="0"/>
                <a:ea typeface="Calibri" panose="020F0502020204030204" pitchFamily="34" charset="0"/>
                <a:cs typeface="Times New Roman" panose="02020603050405020304" pitchFamily="18" charset="0"/>
              </a:rPr>
              <a:t>determinants</a:t>
            </a:r>
            <a:endParaRPr lang="sk-SK" sz="3200" dirty="0">
              <a:latin typeface="Bahnschrift SemiLight SemiConde" panose="020B0502040204020203" pitchFamily="34" charset="0"/>
            </a:endParaRPr>
          </a:p>
        </p:txBody>
      </p:sp>
      <p:sp>
        <p:nvSpPr>
          <p:cNvPr id="7" name="Zástupný objekt pre obsah 6">
            <a:extLst>
              <a:ext uri="{FF2B5EF4-FFF2-40B4-BE49-F238E27FC236}">
                <a16:creationId xmlns:a16="http://schemas.microsoft.com/office/drawing/2014/main" id="{16B90D94-5B47-405E-AD97-17C2954FA3CF}"/>
              </a:ext>
            </a:extLst>
          </p:cNvPr>
          <p:cNvSpPr>
            <a:spLocks noGrp="1"/>
          </p:cNvSpPr>
          <p:nvPr>
            <p:ph idx="1"/>
          </p:nvPr>
        </p:nvSpPr>
        <p:spPr>
          <a:xfrm>
            <a:off x="683568" y="1556793"/>
            <a:ext cx="7990664" cy="4633296"/>
          </a:xfrm>
        </p:spPr>
        <p:txBody>
          <a:bodyPr>
            <a:normAutofit/>
          </a:bodyPr>
          <a:lstStyle/>
          <a:p>
            <a:r>
              <a:rPr lang="sk-SK" dirty="0" err="1">
                <a:latin typeface="Bahnschrift SemiLight SemiConde" panose="020B0502040204020203" pitchFamily="34" charset="0"/>
              </a:rPr>
              <a:t>Membership</a:t>
            </a:r>
            <a:r>
              <a:rPr lang="sk-SK" dirty="0">
                <a:latin typeface="Bahnschrift SemiLight SemiConde" panose="020B0502040204020203" pitchFamily="34" charset="0"/>
              </a:rPr>
              <a:t> in NATO </a:t>
            </a:r>
            <a:r>
              <a:rPr lang="sk-SK" dirty="0" err="1">
                <a:latin typeface="Bahnschrift SemiLight SemiConde" panose="020B0502040204020203" pitchFamily="34" charset="0"/>
              </a:rPr>
              <a:t>is</a:t>
            </a:r>
            <a:r>
              <a:rPr lang="sk-SK" dirty="0">
                <a:latin typeface="Bahnschrift SemiLight SemiConde" panose="020B0502040204020203" pitchFamily="34" charset="0"/>
              </a:rPr>
              <a:t> </a:t>
            </a:r>
            <a:r>
              <a:rPr lang="sk-SK" dirty="0" err="1">
                <a:latin typeface="Bahnschrift SemiLight SemiConde" panose="020B0502040204020203" pitchFamily="34" charset="0"/>
              </a:rPr>
              <a:t>essential</a:t>
            </a:r>
            <a:r>
              <a:rPr lang="sk-SK" dirty="0">
                <a:latin typeface="Bahnschrift SemiLight SemiConde" panose="020B0502040204020203" pitchFamily="34" charset="0"/>
              </a:rPr>
              <a:t> – </a:t>
            </a:r>
            <a:r>
              <a:rPr lang="sk-SK" dirty="0" err="1">
                <a:latin typeface="Bahnschrift SemiLight SemiConde" panose="020B0502040204020203" pitchFamily="34" charset="0"/>
              </a:rPr>
              <a:t>collective</a:t>
            </a:r>
            <a:r>
              <a:rPr lang="sk-SK" dirty="0">
                <a:latin typeface="Bahnschrift SemiLight SemiConde" panose="020B0502040204020203" pitchFamily="34" charset="0"/>
              </a:rPr>
              <a:t> </a:t>
            </a:r>
            <a:r>
              <a:rPr lang="sk-SK" dirty="0" err="1">
                <a:latin typeface="Bahnschrift SemiLight SemiConde" panose="020B0502040204020203" pitchFamily="34" charset="0"/>
              </a:rPr>
              <a:t>defence</a:t>
            </a:r>
            <a:r>
              <a:rPr lang="sk-SK" dirty="0">
                <a:latin typeface="Bahnschrift SemiLight SemiConde" panose="020B0502040204020203" pitchFamily="34" charset="0"/>
              </a:rPr>
              <a:t>.</a:t>
            </a:r>
          </a:p>
          <a:p>
            <a:r>
              <a:rPr lang="sk-SK" dirty="0" err="1">
                <a:latin typeface="Bahnschrift SemiLight SemiConde" panose="020B0502040204020203" pitchFamily="34" charset="0"/>
              </a:rPr>
              <a:t>Membership</a:t>
            </a:r>
            <a:r>
              <a:rPr lang="sk-SK" dirty="0">
                <a:latin typeface="Bahnschrift SemiLight SemiConde" panose="020B0502040204020203" pitchFamily="34" charset="0"/>
              </a:rPr>
              <a:t> in </a:t>
            </a:r>
            <a:r>
              <a:rPr lang="sk-SK" dirty="0" err="1">
                <a:latin typeface="Bahnschrift SemiLight SemiConde" panose="020B0502040204020203" pitchFamily="34" charset="0"/>
              </a:rPr>
              <a:t>the</a:t>
            </a:r>
            <a:r>
              <a:rPr lang="sk-SK" dirty="0">
                <a:latin typeface="Bahnschrift SemiLight SemiConde" panose="020B0502040204020203" pitchFamily="34" charset="0"/>
              </a:rPr>
              <a:t> EU – </a:t>
            </a:r>
            <a:r>
              <a:rPr lang="sk-SK" dirty="0" err="1">
                <a:latin typeface="Bahnschrift SemiLight SemiConde" panose="020B0502040204020203" pitchFamily="34" charset="0"/>
              </a:rPr>
              <a:t>Common</a:t>
            </a:r>
            <a:r>
              <a:rPr lang="sk-SK" dirty="0">
                <a:latin typeface="Bahnschrift SemiLight SemiConde" panose="020B0502040204020203" pitchFamily="34" charset="0"/>
              </a:rPr>
              <a:t> </a:t>
            </a:r>
            <a:r>
              <a:rPr lang="sk-SK" dirty="0" err="1">
                <a:latin typeface="Bahnschrift SemiLight SemiConde" panose="020B0502040204020203" pitchFamily="34" charset="0"/>
              </a:rPr>
              <a:t>Security</a:t>
            </a:r>
            <a:r>
              <a:rPr lang="sk-SK" dirty="0">
                <a:latin typeface="Bahnschrift SemiLight SemiConde" panose="020B0502040204020203" pitchFamily="34" charset="0"/>
              </a:rPr>
              <a:t> and </a:t>
            </a:r>
            <a:r>
              <a:rPr lang="sk-SK" dirty="0" err="1">
                <a:latin typeface="Bahnschrift SemiLight SemiConde" panose="020B0502040204020203" pitchFamily="34" charset="0"/>
              </a:rPr>
              <a:t>Defence</a:t>
            </a:r>
            <a:r>
              <a:rPr lang="sk-SK" dirty="0">
                <a:latin typeface="Bahnschrift SemiLight SemiConde" panose="020B0502040204020203" pitchFamily="34" charset="0"/>
              </a:rPr>
              <a:t> </a:t>
            </a:r>
            <a:r>
              <a:rPr lang="sk-SK" dirty="0" err="1">
                <a:latin typeface="Bahnschrift SemiLight SemiConde" panose="020B0502040204020203" pitchFamily="34" charset="0"/>
              </a:rPr>
              <a:t>Policy</a:t>
            </a:r>
            <a:r>
              <a:rPr lang="sk-SK" dirty="0">
                <a:latin typeface="Bahnschrift SemiLight SemiConde" panose="020B0502040204020203" pitchFamily="34" charset="0"/>
              </a:rPr>
              <a:t> of </a:t>
            </a:r>
            <a:r>
              <a:rPr lang="sk-SK" dirty="0" err="1">
                <a:latin typeface="Bahnschrift SemiLight SemiConde" panose="020B0502040204020203" pitchFamily="34" charset="0"/>
              </a:rPr>
              <a:t>the</a:t>
            </a:r>
            <a:r>
              <a:rPr lang="sk-SK" dirty="0">
                <a:latin typeface="Bahnschrift SemiLight SemiConde" panose="020B0502040204020203" pitchFamily="34" charset="0"/>
              </a:rPr>
              <a:t> EU</a:t>
            </a:r>
            <a:r>
              <a:rPr lang="en-GB" dirty="0">
                <a:latin typeface="Bahnschrift SemiLight SemiConde" panose="020B0502040204020203" pitchFamily="34" charset="0"/>
              </a:rPr>
              <a:t> + PESCO</a:t>
            </a:r>
            <a:r>
              <a:rPr lang="sk-SK" dirty="0">
                <a:latin typeface="Bahnschrift SemiLight SemiConde" panose="020B0502040204020203" pitchFamily="34" charset="0"/>
              </a:rPr>
              <a:t>.</a:t>
            </a:r>
          </a:p>
          <a:p>
            <a:r>
              <a:rPr lang="sk-SK" dirty="0" err="1">
                <a:latin typeface="Bahnschrift SemiLight SemiConde" panose="020B0502040204020203" pitchFamily="34" charset="0"/>
              </a:rPr>
              <a:t>Visegrad</a:t>
            </a:r>
            <a:r>
              <a:rPr lang="sk-SK" dirty="0">
                <a:latin typeface="Bahnschrift SemiLight SemiConde" panose="020B0502040204020203" pitchFamily="34" charset="0"/>
              </a:rPr>
              <a:t> Group </a:t>
            </a:r>
            <a:r>
              <a:rPr lang="sk-SK" dirty="0" err="1">
                <a:latin typeface="Bahnschrift SemiLight SemiConde" panose="020B0502040204020203" pitchFamily="34" charset="0"/>
              </a:rPr>
              <a:t>cooperation</a:t>
            </a:r>
            <a:r>
              <a:rPr lang="sk-SK" dirty="0">
                <a:latin typeface="Bahnschrift SemiLight SemiConde" panose="020B0502040204020203" pitchFamily="34" charset="0"/>
              </a:rPr>
              <a:t> in </a:t>
            </a:r>
            <a:r>
              <a:rPr lang="sk-SK" dirty="0" err="1">
                <a:latin typeface="Bahnschrift SemiLight SemiConde" panose="020B0502040204020203" pitchFamily="34" charset="0"/>
              </a:rPr>
              <a:t>the</a:t>
            </a:r>
            <a:r>
              <a:rPr lang="sk-SK" dirty="0">
                <a:latin typeface="Bahnschrift SemiLight SemiConde" panose="020B0502040204020203" pitchFamily="34" charset="0"/>
              </a:rPr>
              <a:t> </a:t>
            </a:r>
            <a:r>
              <a:rPr lang="sk-SK" dirty="0" err="1">
                <a:latin typeface="Bahnschrift SemiLight SemiConde" panose="020B0502040204020203" pitchFamily="34" charset="0"/>
              </a:rPr>
              <a:t>defence</a:t>
            </a:r>
            <a:r>
              <a:rPr lang="sk-SK" dirty="0">
                <a:latin typeface="Bahnschrift SemiLight SemiConde" panose="020B0502040204020203" pitchFamily="34" charset="0"/>
              </a:rPr>
              <a:t> </a:t>
            </a:r>
            <a:r>
              <a:rPr lang="sk-SK" dirty="0" err="1">
                <a:latin typeface="Bahnschrift SemiLight SemiConde" panose="020B0502040204020203" pitchFamily="34" charset="0"/>
              </a:rPr>
              <a:t>area</a:t>
            </a:r>
            <a:r>
              <a:rPr lang="sk-SK" dirty="0">
                <a:latin typeface="Bahnschrift SemiLight SemiConde" panose="020B0502040204020203" pitchFamily="34" charset="0"/>
              </a:rPr>
              <a:t>.</a:t>
            </a:r>
          </a:p>
          <a:p>
            <a:r>
              <a:rPr lang="sk-SK" dirty="0">
                <a:latin typeface="Bahnschrift SemiLight SemiConde" panose="020B0502040204020203" pitchFamily="34" charset="0"/>
              </a:rPr>
              <a:t>Current </a:t>
            </a:r>
            <a:r>
              <a:rPr lang="sk-SK" dirty="0" err="1">
                <a:latin typeface="Bahnschrift SemiLight SemiConde" panose="020B0502040204020203" pitchFamily="34" charset="0"/>
              </a:rPr>
              <a:t>security</a:t>
            </a:r>
            <a:r>
              <a:rPr lang="sk-SK" dirty="0">
                <a:latin typeface="Bahnschrift SemiLight SemiConde" panose="020B0502040204020203" pitchFamily="34" charset="0"/>
              </a:rPr>
              <a:t> </a:t>
            </a:r>
            <a:r>
              <a:rPr lang="sk-SK" dirty="0" err="1">
                <a:latin typeface="Bahnschrift SemiLight SemiConde" panose="020B0502040204020203" pitchFamily="34" charset="0"/>
              </a:rPr>
              <a:t>environment</a:t>
            </a:r>
            <a:r>
              <a:rPr lang="sk-SK" dirty="0">
                <a:latin typeface="Bahnschrift SemiLight SemiConde" panose="020B0502040204020203" pitchFamily="34" charset="0"/>
              </a:rPr>
              <a:t> – </a:t>
            </a:r>
            <a:r>
              <a:rPr lang="sk-SK" dirty="0" err="1">
                <a:latin typeface="Bahnschrift SemiLight SemiConde" panose="020B0502040204020203" pitchFamily="34" charset="0"/>
              </a:rPr>
              <a:t>Russia</a:t>
            </a:r>
            <a:r>
              <a:rPr lang="en-GB" dirty="0">
                <a:latin typeface="Bahnschrift SemiLight SemiConde" panose="020B0502040204020203" pitchFamily="34" charset="0"/>
              </a:rPr>
              <a:t>’s invasion of Ukraine. </a:t>
            </a:r>
            <a:endParaRPr lang="sk-SK" dirty="0">
              <a:latin typeface="Bahnschrift SemiLight SemiConde" panose="020B0502040204020203" pitchFamily="34" charset="0"/>
            </a:endParaRPr>
          </a:p>
          <a:p>
            <a:endParaRPr lang="sk-SK" dirty="0"/>
          </a:p>
          <a:p>
            <a:endParaRPr lang="sk-SK" dirty="0"/>
          </a:p>
        </p:txBody>
      </p:sp>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p:txBody>
          <a:bodyPr/>
          <a:lstStyle/>
          <a:p>
            <a:fld id="{B4454109-921E-4389-BB64-5D153A4656D4}" type="slidenum">
              <a:rPr lang="sk-SK" smtClean="0"/>
              <a:t>7</a:t>
            </a:fld>
            <a:endParaRPr lang="sk-SK" dirty="0"/>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Tree>
    <p:extLst>
      <p:ext uri="{BB962C8B-B14F-4D97-AF65-F5344CB8AC3E}">
        <p14:creationId xmlns:p14="http://schemas.microsoft.com/office/powerpoint/2010/main" val="1851772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title"/>
          </p:nvPr>
        </p:nvSpPr>
        <p:spPr>
          <a:xfrm rot="10800000" flipV="1">
            <a:off x="406711" y="191557"/>
            <a:ext cx="6624735" cy="1276251"/>
          </a:xfrm>
        </p:spPr>
        <p:txBody>
          <a:bodyPr>
            <a:normAutofit/>
          </a:bodyPr>
          <a:lstStyle/>
          <a:p>
            <a: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t>1. </a:t>
            </a:r>
            <a:r>
              <a:rPr lang="sk-SK" sz="3200" b="1" dirty="0" err="1">
                <a:effectLst/>
                <a:latin typeface="Bahnschrift SemiLight SemiConde" panose="020B0502040204020203" pitchFamily="34" charset="0"/>
                <a:ea typeface="Calibri" panose="020F0502020204030204" pitchFamily="34" charset="0"/>
                <a:cs typeface="Times New Roman" panose="02020603050405020304" pitchFamily="18" charset="0"/>
              </a:rPr>
              <a:t>Defence</a:t>
            </a:r>
            <a: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t> </a:t>
            </a:r>
            <a:r>
              <a:rPr lang="sk-SK" sz="3200" b="1" dirty="0" err="1">
                <a:effectLst/>
                <a:latin typeface="Bahnschrift SemiLight SemiConde" panose="020B0502040204020203" pitchFamily="34" charset="0"/>
                <a:ea typeface="Calibri" panose="020F0502020204030204" pitchFamily="34" charset="0"/>
                <a:cs typeface="Times New Roman" panose="02020603050405020304" pitchFamily="18" charset="0"/>
              </a:rPr>
              <a:t>Policy</a:t>
            </a:r>
            <a: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t> of Slovakia</a:t>
            </a:r>
            <a:b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br>
            <a:r>
              <a:rPr lang="sk-SK" sz="3200" b="1" dirty="0" err="1">
                <a:latin typeface="Bahnschrift SemiLight SemiConde" panose="020B0502040204020203" pitchFamily="34" charset="0"/>
                <a:ea typeface="Calibri" panose="020F0502020204030204" pitchFamily="34" charset="0"/>
                <a:cs typeface="Times New Roman" panose="02020603050405020304" pitchFamily="18" charset="0"/>
              </a:rPr>
              <a:t>Sources</a:t>
            </a:r>
            <a:endParaRPr lang="sk-SK" sz="3200" dirty="0">
              <a:latin typeface="Bahnschrift SemiLight SemiConde" panose="020B0502040204020203" pitchFamily="34" charset="0"/>
            </a:endParaRPr>
          </a:p>
        </p:txBody>
      </p:sp>
      <p:sp>
        <p:nvSpPr>
          <p:cNvPr id="7" name="Zástupný objekt pre obsah 6">
            <a:extLst>
              <a:ext uri="{FF2B5EF4-FFF2-40B4-BE49-F238E27FC236}">
                <a16:creationId xmlns:a16="http://schemas.microsoft.com/office/drawing/2014/main" id="{16B90D94-5B47-405E-AD97-17C2954FA3CF}"/>
              </a:ext>
            </a:extLst>
          </p:cNvPr>
          <p:cNvSpPr>
            <a:spLocks noGrp="1"/>
          </p:cNvSpPr>
          <p:nvPr>
            <p:ph idx="1"/>
          </p:nvPr>
        </p:nvSpPr>
        <p:spPr>
          <a:xfrm>
            <a:off x="683568" y="1556792"/>
            <a:ext cx="7990664" cy="4799557"/>
          </a:xfrm>
        </p:spPr>
        <p:txBody>
          <a:bodyPr>
            <a:normAutofit/>
          </a:bodyPr>
          <a:lstStyle/>
          <a:p>
            <a:r>
              <a:rPr lang="sk-SK" sz="2800" b="1" dirty="0" err="1">
                <a:latin typeface="Bahnschrift SemiLight SemiConde" panose="020B0502040204020203" pitchFamily="34" charset="0"/>
              </a:rPr>
              <a:t>Security</a:t>
            </a:r>
            <a:r>
              <a:rPr lang="sk-SK" sz="2800" b="1" dirty="0">
                <a:latin typeface="Bahnschrift SemiLight SemiConde" panose="020B0502040204020203" pitchFamily="34" charset="0"/>
              </a:rPr>
              <a:t> </a:t>
            </a:r>
            <a:r>
              <a:rPr lang="sk-SK" sz="2800" b="1" dirty="0" err="1">
                <a:latin typeface="Bahnschrift SemiLight SemiConde" panose="020B0502040204020203" pitchFamily="34" charset="0"/>
              </a:rPr>
              <a:t>Strategy</a:t>
            </a:r>
            <a:r>
              <a:rPr lang="sk-SK" sz="2800" b="1" dirty="0">
                <a:latin typeface="Bahnschrift SemiLight SemiConde" panose="020B0502040204020203" pitchFamily="34" charset="0"/>
              </a:rPr>
              <a:t> of </a:t>
            </a:r>
            <a:r>
              <a:rPr lang="sk-SK" sz="2800" b="1" dirty="0" err="1">
                <a:latin typeface="Bahnschrift SemiLight SemiConde" panose="020B0502040204020203" pitchFamily="34" charset="0"/>
              </a:rPr>
              <a:t>the</a:t>
            </a:r>
            <a:r>
              <a:rPr lang="sk-SK" sz="2800" b="1" dirty="0">
                <a:latin typeface="Bahnschrift SemiLight SemiConde" panose="020B0502040204020203" pitchFamily="34" charset="0"/>
              </a:rPr>
              <a:t> Slovak </a:t>
            </a:r>
            <a:r>
              <a:rPr lang="sk-SK" sz="2800" b="1" dirty="0" err="1">
                <a:latin typeface="Bahnschrift SemiLight SemiConde" panose="020B0502040204020203" pitchFamily="34" charset="0"/>
              </a:rPr>
              <a:t>Republic</a:t>
            </a:r>
            <a:r>
              <a:rPr lang="sk-SK" sz="2800" b="1" dirty="0">
                <a:latin typeface="Bahnschrift SemiLight SemiConde" panose="020B0502040204020203" pitchFamily="34" charset="0"/>
              </a:rPr>
              <a:t> </a:t>
            </a:r>
            <a:r>
              <a:rPr lang="sk-SK" sz="2400" dirty="0">
                <a:latin typeface="Bahnschrift SemiLight SemiConde" panose="020B0502040204020203" pitchFamily="34" charset="0"/>
              </a:rPr>
              <a:t>(2021)</a:t>
            </a:r>
          </a:p>
          <a:p>
            <a:pPr marL="0" indent="0" algn="just">
              <a:buNone/>
            </a:pPr>
            <a:r>
              <a:rPr lang="en-US" sz="1600" b="0" i="0" dirty="0">
                <a:solidFill>
                  <a:srgbClr val="000000"/>
                </a:solidFill>
                <a:effectLst/>
                <a:latin typeface="Bahnschrift SemiLight SemiConde" panose="020B0502040204020203" pitchFamily="34" charset="0"/>
              </a:rPr>
              <a:t>The </a:t>
            </a:r>
            <a:r>
              <a:rPr lang="en-US" sz="1600" b="1" i="0" dirty="0">
                <a:solidFill>
                  <a:srgbClr val="000000"/>
                </a:solidFill>
                <a:effectLst/>
                <a:latin typeface="Bahnschrift SemiLight SemiConde" panose="020B0502040204020203" pitchFamily="34" charset="0"/>
              </a:rPr>
              <a:t>security policy </a:t>
            </a:r>
            <a:r>
              <a:rPr lang="en-US" sz="1600" b="0" i="0" dirty="0">
                <a:solidFill>
                  <a:srgbClr val="000000"/>
                </a:solidFill>
                <a:effectLst/>
                <a:latin typeface="Bahnschrift SemiLight SemiConde" panose="020B0502040204020203" pitchFamily="34" charset="0"/>
              </a:rPr>
              <a:t>of the Slovak Republic is aimed at enforcing it security interests and responding to security threats and challenges in order to maintain and strengthen the security of the state. The Slovak Republic promotes its security interests through security policy instruments, for the contributions and support of citizens and in cooperation with allies and partners.</a:t>
            </a:r>
          </a:p>
          <a:p>
            <a:pPr marL="0" indent="0" algn="just">
              <a:buNone/>
            </a:pPr>
            <a:endParaRPr lang="en-GB" sz="2400" dirty="0">
              <a:latin typeface="Bahnschrift SemiLight SemiConde" panose="020B0502040204020203" pitchFamily="34" charset="0"/>
            </a:endParaRPr>
          </a:p>
          <a:p>
            <a:pPr marL="0" indent="0" algn="just">
              <a:buNone/>
            </a:pPr>
            <a:r>
              <a:rPr lang="en-GB" sz="1800" b="1" dirty="0">
                <a:latin typeface="Bahnschrift SemiLight SemiConde" panose="020B0502040204020203" pitchFamily="34" charset="0"/>
              </a:rPr>
              <a:t>Defines vital Slovakia’s security interests: </a:t>
            </a:r>
          </a:p>
          <a:p>
            <a:pPr marL="0" indent="0" algn="just">
              <a:buNone/>
            </a:pPr>
            <a:r>
              <a:rPr lang="en-US" sz="1600" b="0" i="0" dirty="0">
                <a:solidFill>
                  <a:srgbClr val="000000"/>
                </a:solidFill>
                <a:effectLst/>
                <a:latin typeface="Bahnschrift SemiLight SemiConde" panose="020B0502040204020203" pitchFamily="34" charset="0"/>
              </a:rPr>
              <a:t>Preservation of independence, sovereignty, territorial integrity and inviolability of borders; the rule of law and a democratic constitutional system; as well as the protection of life and health, fundamental rights and freedoms of its inhabitants.</a:t>
            </a:r>
          </a:p>
        </p:txBody>
      </p:sp>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p:txBody>
          <a:bodyPr/>
          <a:lstStyle/>
          <a:p>
            <a:fld id="{B4454109-921E-4389-BB64-5D153A4656D4}" type="slidenum">
              <a:rPr lang="sk-SK" smtClean="0"/>
              <a:t>8</a:t>
            </a:fld>
            <a:endParaRPr lang="sk-SK" dirty="0"/>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Tree>
    <p:extLst>
      <p:ext uri="{BB962C8B-B14F-4D97-AF65-F5344CB8AC3E}">
        <p14:creationId xmlns:p14="http://schemas.microsoft.com/office/powerpoint/2010/main" val="4160385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descr="skuska pozadie.jpg">
            <a:extLst>
              <a:ext uri="{FF2B5EF4-FFF2-40B4-BE49-F238E27FC236}">
                <a16:creationId xmlns:a16="http://schemas.microsoft.com/office/drawing/2014/main" id="{71DA8BE5-3B7C-4E8C-A793-6E82FBC70A4E}"/>
              </a:ext>
            </a:extLst>
          </p:cNvPr>
          <p:cNvPicPr>
            <a:picLocks noChangeAspect="1"/>
          </p:cNvPicPr>
          <p:nvPr/>
        </p:nvPicPr>
        <p:blipFill>
          <a:blip r:embed="rId2" cstate="print">
            <a:alphaModFix amt="20000"/>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757C33A0-5444-420A-9A3F-8CDB7DF55BC3}"/>
              </a:ext>
            </a:extLst>
          </p:cNvPr>
          <p:cNvSpPr>
            <a:spLocks noGrp="1"/>
          </p:cNvSpPr>
          <p:nvPr>
            <p:ph type="title"/>
          </p:nvPr>
        </p:nvSpPr>
        <p:spPr>
          <a:xfrm rot="10800000" flipV="1">
            <a:off x="406711" y="191557"/>
            <a:ext cx="6624735" cy="1276251"/>
          </a:xfrm>
        </p:spPr>
        <p:txBody>
          <a:bodyPr>
            <a:normAutofit/>
          </a:bodyPr>
          <a:lstStyle/>
          <a:p>
            <a:r>
              <a:rPr lang="sk-SK" sz="3200" b="1" dirty="0" err="1">
                <a:effectLst/>
                <a:latin typeface="Bahnschrift SemiLight SemiConde" panose="020B0502040204020203" pitchFamily="34" charset="0"/>
                <a:ea typeface="Calibri" panose="020F0502020204030204" pitchFamily="34" charset="0"/>
                <a:cs typeface="Times New Roman" panose="02020603050405020304" pitchFamily="18" charset="0"/>
              </a:rPr>
              <a:t>Defence</a:t>
            </a:r>
            <a: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t> </a:t>
            </a:r>
            <a:r>
              <a:rPr lang="sk-SK" sz="3200" b="1" dirty="0" err="1">
                <a:effectLst/>
                <a:latin typeface="Bahnschrift SemiLight SemiConde" panose="020B0502040204020203" pitchFamily="34" charset="0"/>
                <a:ea typeface="Calibri" panose="020F0502020204030204" pitchFamily="34" charset="0"/>
                <a:cs typeface="Times New Roman" panose="02020603050405020304" pitchFamily="18" charset="0"/>
              </a:rPr>
              <a:t>Policy</a:t>
            </a:r>
            <a: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t> of Slovakia</a:t>
            </a:r>
            <a:br>
              <a:rPr lang="sk-SK" sz="3200" b="1" dirty="0">
                <a:effectLst/>
                <a:latin typeface="Bahnschrift SemiLight SemiConde" panose="020B0502040204020203" pitchFamily="34" charset="0"/>
                <a:ea typeface="Calibri" panose="020F0502020204030204" pitchFamily="34" charset="0"/>
                <a:cs typeface="Times New Roman" panose="02020603050405020304" pitchFamily="18" charset="0"/>
              </a:rPr>
            </a:br>
            <a:r>
              <a:rPr lang="sk-SK" sz="3200" b="1" dirty="0" err="1">
                <a:latin typeface="Bahnschrift SemiLight SemiConde" panose="020B0502040204020203" pitchFamily="34" charset="0"/>
                <a:ea typeface="Calibri" panose="020F0502020204030204" pitchFamily="34" charset="0"/>
                <a:cs typeface="Times New Roman" panose="02020603050405020304" pitchFamily="18" charset="0"/>
              </a:rPr>
              <a:t>Sources</a:t>
            </a:r>
            <a:endParaRPr lang="sk-SK" sz="3200" dirty="0">
              <a:latin typeface="Bahnschrift SemiLight SemiConde" panose="020B0502040204020203" pitchFamily="34" charset="0"/>
            </a:endParaRPr>
          </a:p>
        </p:txBody>
      </p:sp>
      <p:sp>
        <p:nvSpPr>
          <p:cNvPr id="7" name="Zástupný objekt pre obsah 6">
            <a:extLst>
              <a:ext uri="{FF2B5EF4-FFF2-40B4-BE49-F238E27FC236}">
                <a16:creationId xmlns:a16="http://schemas.microsoft.com/office/drawing/2014/main" id="{16B90D94-5B47-405E-AD97-17C2954FA3CF}"/>
              </a:ext>
            </a:extLst>
          </p:cNvPr>
          <p:cNvSpPr>
            <a:spLocks noGrp="1"/>
          </p:cNvSpPr>
          <p:nvPr>
            <p:ph idx="1"/>
          </p:nvPr>
        </p:nvSpPr>
        <p:spPr>
          <a:xfrm>
            <a:off x="683568" y="1556792"/>
            <a:ext cx="7990664" cy="4799557"/>
          </a:xfrm>
        </p:spPr>
        <p:txBody>
          <a:bodyPr>
            <a:normAutofit/>
          </a:bodyPr>
          <a:lstStyle/>
          <a:p>
            <a:r>
              <a:rPr lang="sk-SK" sz="2800" b="1" dirty="0" err="1">
                <a:latin typeface="Bahnschrift SemiLight SemiConde" panose="020B0502040204020203" pitchFamily="34" charset="0"/>
              </a:rPr>
              <a:t>Security</a:t>
            </a:r>
            <a:r>
              <a:rPr lang="sk-SK" sz="2800" b="1" dirty="0">
                <a:latin typeface="Bahnschrift SemiLight SemiConde" panose="020B0502040204020203" pitchFamily="34" charset="0"/>
              </a:rPr>
              <a:t> </a:t>
            </a:r>
            <a:r>
              <a:rPr lang="sk-SK" sz="2800" b="1" dirty="0" err="1">
                <a:latin typeface="Bahnschrift SemiLight SemiConde" panose="020B0502040204020203" pitchFamily="34" charset="0"/>
              </a:rPr>
              <a:t>Strategy</a:t>
            </a:r>
            <a:r>
              <a:rPr lang="sk-SK" sz="2800" b="1" dirty="0">
                <a:latin typeface="Bahnschrift SemiLight SemiConde" panose="020B0502040204020203" pitchFamily="34" charset="0"/>
              </a:rPr>
              <a:t> of </a:t>
            </a:r>
            <a:r>
              <a:rPr lang="sk-SK" sz="2800" b="1" dirty="0" err="1">
                <a:latin typeface="Bahnschrift SemiLight SemiConde" panose="020B0502040204020203" pitchFamily="34" charset="0"/>
              </a:rPr>
              <a:t>the</a:t>
            </a:r>
            <a:r>
              <a:rPr lang="sk-SK" sz="2800" b="1" dirty="0">
                <a:latin typeface="Bahnschrift SemiLight SemiConde" panose="020B0502040204020203" pitchFamily="34" charset="0"/>
              </a:rPr>
              <a:t> Slovak </a:t>
            </a:r>
            <a:r>
              <a:rPr lang="sk-SK" sz="2800" b="1" dirty="0" err="1">
                <a:latin typeface="Bahnschrift SemiLight SemiConde" panose="020B0502040204020203" pitchFamily="34" charset="0"/>
              </a:rPr>
              <a:t>Republic</a:t>
            </a:r>
            <a:r>
              <a:rPr lang="sk-SK" sz="2800" b="1" dirty="0">
                <a:latin typeface="Bahnschrift SemiLight SemiConde" panose="020B0502040204020203" pitchFamily="34" charset="0"/>
              </a:rPr>
              <a:t> </a:t>
            </a:r>
            <a:r>
              <a:rPr lang="sk-SK" sz="2400" dirty="0">
                <a:latin typeface="Bahnschrift SemiLight SemiConde" panose="020B0502040204020203" pitchFamily="34" charset="0"/>
              </a:rPr>
              <a:t>(2021)</a:t>
            </a:r>
          </a:p>
          <a:p>
            <a:pPr marL="0" indent="0" algn="just">
              <a:buNone/>
            </a:pPr>
            <a:r>
              <a:rPr lang="en-US" sz="1800" b="1" dirty="0">
                <a:solidFill>
                  <a:srgbClr val="000000"/>
                </a:solidFill>
                <a:latin typeface="Bahnschrift SemiLight SemiConde" panose="020B0502040204020203" pitchFamily="34" charset="0"/>
              </a:rPr>
              <a:t>Defines Security environment in which the Slovak Republic exists:</a:t>
            </a:r>
          </a:p>
          <a:p>
            <a:pPr algn="just"/>
            <a:r>
              <a:rPr lang="en-US" sz="1200" b="0" i="0" dirty="0">
                <a:solidFill>
                  <a:srgbClr val="000000"/>
                </a:solidFill>
                <a:effectLst/>
                <a:latin typeface="Bahnschrift SemiLight SemiConde" panose="020B0502040204020203" pitchFamily="34" charset="0"/>
              </a:rPr>
              <a:t>high rate of development dynamics and conversely a low level of predictability;</a:t>
            </a:r>
            <a:endParaRPr lang="en-US" sz="1200" b="1" i="0" dirty="0">
              <a:solidFill>
                <a:srgbClr val="000000"/>
              </a:solidFill>
              <a:effectLst/>
              <a:latin typeface="Bahnschrift SemiLight SemiConde" panose="020B0502040204020203" pitchFamily="34" charset="0"/>
            </a:endParaRPr>
          </a:p>
          <a:p>
            <a:pPr algn="just"/>
            <a:r>
              <a:rPr lang="en-US" sz="1200" b="0" i="0" dirty="0">
                <a:solidFill>
                  <a:srgbClr val="000000"/>
                </a:solidFill>
                <a:effectLst/>
                <a:latin typeface="Bahnschrift SemiLight SemiConde" panose="020B0502040204020203" pitchFamily="34" charset="0"/>
              </a:rPr>
              <a:t>The importance and scope of non-military threats and procedures used by states to advance their interests is increasing</a:t>
            </a:r>
            <a:r>
              <a:rPr lang="en-US" sz="1200" b="1" i="0" dirty="0">
                <a:solidFill>
                  <a:srgbClr val="000000"/>
                </a:solidFill>
                <a:effectLst/>
                <a:latin typeface="Bahnschrift SemiLight SemiConde" panose="020B0502040204020203" pitchFamily="34" charset="0"/>
              </a:rPr>
              <a:t>;</a:t>
            </a:r>
          </a:p>
          <a:p>
            <a:pPr algn="just"/>
            <a:r>
              <a:rPr lang="en-US" sz="1200" b="0" i="0" dirty="0">
                <a:solidFill>
                  <a:srgbClr val="000000"/>
                </a:solidFill>
                <a:effectLst/>
                <a:latin typeface="Bahnschrift SemiLight SemiConde" panose="020B0502040204020203" pitchFamily="34" charset="0"/>
              </a:rPr>
              <a:t>The influence of authoritarian states promoting non-democratic value systems, as well as non-state actors, is growing</a:t>
            </a:r>
            <a:r>
              <a:rPr lang="en-US" sz="1200" b="1" dirty="0">
                <a:solidFill>
                  <a:srgbClr val="000000"/>
                </a:solidFill>
                <a:latin typeface="Bahnschrift SemiLight SemiConde" panose="020B0502040204020203" pitchFamily="34" charset="0"/>
              </a:rPr>
              <a:t>;</a:t>
            </a:r>
          </a:p>
          <a:p>
            <a:pPr algn="just"/>
            <a:r>
              <a:rPr lang="en-US" sz="1200" b="0" i="0" dirty="0">
                <a:solidFill>
                  <a:srgbClr val="000000"/>
                </a:solidFill>
                <a:effectLst/>
                <a:latin typeface="Bahnschrift SemiLight SemiConde" panose="020B0502040204020203" pitchFamily="34" charset="0"/>
              </a:rPr>
              <a:t>Power competition between states for political, military and economic influence is intensifying</a:t>
            </a:r>
            <a:r>
              <a:rPr lang="en-US" sz="1200" b="1" i="0" dirty="0">
                <a:solidFill>
                  <a:srgbClr val="000000"/>
                </a:solidFill>
                <a:effectLst/>
                <a:latin typeface="Bahnschrift SemiLight SemiConde" panose="020B0502040204020203" pitchFamily="34" charset="0"/>
              </a:rPr>
              <a:t>;</a:t>
            </a:r>
          </a:p>
          <a:p>
            <a:pPr algn="just"/>
            <a:r>
              <a:rPr lang="en-US" sz="1200" b="0" i="0" dirty="0">
                <a:solidFill>
                  <a:srgbClr val="000000"/>
                </a:solidFill>
                <a:effectLst/>
                <a:latin typeface="Bahnschrift SemiLight SemiConde" panose="020B0502040204020203" pitchFamily="34" charset="0"/>
              </a:rPr>
              <a:t>Weakening of multilateralism and violations of international obligations of states in the field of security, growth of international tension and polarization, as well as unilateral actions continue several states;</a:t>
            </a:r>
          </a:p>
          <a:p>
            <a:pPr algn="just"/>
            <a:r>
              <a:rPr lang="en-US" sz="1200" dirty="0">
                <a:solidFill>
                  <a:srgbClr val="000000"/>
                </a:solidFill>
                <a:latin typeface="Bahnschrift SemiLight SemiConde" panose="020B0502040204020203" pitchFamily="34" charset="0"/>
              </a:rPr>
              <a:t>Climate change;</a:t>
            </a:r>
          </a:p>
          <a:p>
            <a:pPr algn="just"/>
            <a:r>
              <a:rPr lang="en-US" sz="1200" b="0" i="0" dirty="0">
                <a:solidFill>
                  <a:srgbClr val="000000"/>
                </a:solidFill>
                <a:effectLst/>
                <a:latin typeface="Bahnschrift SemiLight SemiConde" panose="020B0502040204020203" pitchFamily="34" charset="0"/>
              </a:rPr>
              <a:t>The global terrorist threat remains high, starting from religiously motivated terrorism to its extreme right-wing and left-wing forms.</a:t>
            </a:r>
          </a:p>
          <a:p>
            <a:pPr algn="just"/>
            <a:r>
              <a:rPr lang="sk-SK" sz="1200" dirty="0">
                <a:latin typeface="Bahnschrift SemiLight SemiConde" panose="020B0502040204020203" pitchFamily="34" charset="0"/>
              </a:rPr>
              <a:t>Erózia existujúcich režimov kontroly zbrojenia, odzbrojenia a nešírenia zbraní hromadného ničenia</a:t>
            </a:r>
            <a:r>
              <a:rPr lang="en-US" sz="1200" dirty="0">
                <a:solidFill>
                  <a:srgbClr val="000000"/>
                </a:solidFill>
                <a:latin typeface="Bahnschrift SemiLight SemiConde" panose="020B0502040204020203" pitchFamily="34" charset="0"/>
              </a:rPr>
              <a:t>;</a:t>
            </a:r>
          </a:p>
          <a:p>
            <a:pPr algn="just"/>
            <a:r>
              <a:rPr lang="en-US" sz="1200" b="0" i="0" dirty="0">
                <a:solidFill>
                  <a:srgbClr val="000000"/>
                </a:solidFill>
                <a:effectLst/>
                <a:latin typeface="Bahnschrift SemiLight SemiConde" panose="020B0502040204020203" pitchFamily="34" charset="0"/>
              </a:rPr>
              <a:t>The extremely sharp global continues the competition for technological supremacy and the growing effort to gain strategic advantage and superiority in cyberspace.</a:t>
            </a:r>
          </a:p>
          <a:p>
            <a:pPr algn="just"/>
            <a:r>
              <a:rPr lang="en-US" sz="1200" b="0" i="0" dirty="0">
                <a:solidFill>
                  <a:srgbClr val="000000"/>
                </a:solidFill>
                <a:effectLst/>
                <a:latin typeface="Bahnschrift SemiLight SemiConde" panose="020B0502040204020203" pitchFamily="34" charset="0"/>
              </a:rPr>
              <a:t>The risk of endangering critical infrastructure is increasing;</a:t>
            </a:r>
          </a:p>
          <a:p>
            <a:pPr algn="just"/>
            <a:r>
              <a:rPr lang="en-US" sz="1200" b="0" i="0" dirty="0">
                <a:solidFill>
                  <a:srgbClr val="000000"/>
                </a:solidFill>
                <a:effectLst/>
                <a:latin typeface="Bahnschrift SemiLight SemiConde" panose="020B0502040204020203" pitchFamily="34" charset="0"/>
              </a:rPr>
              <a:t>The number and scope of subversive and coercive activities by various actors using disinformation and propaganda with the aim of disabling or manipulating decision-making mechanisms in the state, influencing public opinion in their favor and destabilizing the political situation is increasing</a:t>
            </a:r>
            <a:r>
              <a:rPr lang="en-US" sz="1200" dirty="0">
                <a:solidFill>
                  <a:srgbClr val="000000"/>
                </a:solidFill>
                <a:latin typeface="Bahnschrift SemiLight SemiConde" panose="020B0502040204020203" pitchFamily="34" charset="0"/>
              </a:rPr>
              <a:t>;</a:t>
            </a:r>
          </a:p>
          <a:p>
            <a:pPr algn="just"/>
            <a:r>
              <a:rPr lang="en-US" sz="1200" b="0" i="0" dirty="0">
                <a:solidFill>
                  <a:srgbClr val="000000"/>
                </a:solidFill>
                <a:effectLst/>
                <a:latin typeface="Bahnschrift SemiLight SemiConde" panose="020B0502040204020203" pitchFamily="34" charset="0"/>
              </a:rPr>
              <a:t>The severity of global health threats is increasing, and they can take the form of unforeseen and uncontrolled threats to public health.</a:t>
            </a:r>
          </a:p>
          <a:p>
            <a:pPr algn="just"/>
            <a:r>
              <a:rPr lang="en-US" sz="1200" b="0" i="0" dirty="0">
                <a:solidFill>
                  <a:srgbClr val="000000"/>
                </a:solidFill>
                <a:effectLst/>
                <a:latin typeface="Bahnschrift SemiLight SemiConde" panose="020B0502040204020203" pitchFamily="34" charset="0"/>
              </a:rPr>
              <a:t>Continued growth of world population and ongoing demographic changes</a:t>
            </a:r>
            <a:r>
              <a:rPr lang="en-US" sz="1200" dirty="0">
                <a:solidFill>
                  <a:srgbClr val="000000"/>
                </a:solidFill>
                <a:latin typeface="Bahnschrift SemiLight SemiConde" panose="020B0502040204020203" pitchFamily="34" charset="0"/>
              </a:rPr>
              <a:t> + illegal migration.</a:t>
            </a:r>
            <a:endParaRPr lang="sk-SK" sz="1200" b="1" dirty="0">
              <a:latin typeface="Bahnschrift SemiLight SemiConde" panose="020B0502040204020203" pitchFamily="34" charset="0"/>
            </a:endParaRPr>
          </a:p>
        </p:txBody>
      </p:sp>
      <p:sp>
        <p:nvSpPr>
          <p:cNvPr id="6" name="Zástupný objekt pre číslo snímky 5">
            <a:extLst>
              <a:ext uri="{FF2B5EF4-FFF2-40B4-BE49-F238E27FC236}">
                <a16:creationId xmlns:a16="http://schemas.microsoft.com/office/drawing/2014/main" id="{7CA7B9F5-ADD1-4F5C-ABDA-6A2F5A89CFBA}"/>
              </a:ext>
            </a:extLst>
          </p:cNvPr>
          <p:cNvSpPr>
            <a:spLocks noGrp="1"/>
          </p:cNvSpPr>
          <p:nvPr>
            <p:ph type="sldNum" sz="quarter" idx="12"/>
          </p:nvPr>
        </p:nvSpPr>
        <p:spPr/>
        <p:txBody>
          <a:bodyPr/>
          <a:lstStyle/>
          <a:p>
            <a:fld id="{B4454109-921E-4389-BB64-5D153A4656D4}" type="slidenum">
              <a:rPr lang="sk-SK" smtClean="0"/>
              <a:t>9</a:t>
            </a:fld>
            <a:endParaRPr lang="sk-SK" dirty="0"/>
          </a:p>
        </p:txBody>
      </p:sp>
      <p:pic>
        <p:nvPicPr>
          <p:cNvPr id="5" name="Zástupný objekt pre obsah 4">
            <a:extLst>
              <a:ext uri="{FF2B5EF4-FFF2-40B4-BE49-F238E27FC236}">
                <a16:creationId xmlns:a16="http://schemas.microsoft.com/office/drawing/2014/main" id="{321AB9DE-40AA-41E4-8FDA-34AC9E307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8156" y="193577"/>
            <a:ext cx="1455420" cy="1135941"/>
          </a:xfrm>
          <a:prstGeom prst="rect">
            <a:avLst/>
          </a:prstGeom>
        </p:spPr>
      </p:pic>
    </p:spTree>
    <p:extLst>
      <p:ext uri="{BB962C8B-B14F-4D97-AF65-F5344CB8AC3E}">
        <p14:creationId xmlns:p14="http://schemas.microsoft.com/office/powerpoint/2010/main" val="1261211725"/>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2290</TotalTime>
  <Words>2397</Words>
  <Application>Microsoft Office PowerPoint</Application>
  <PresentationFormat>Prezentácia na obrazovke (4:3)</PresentationFormat>
  <Paragraphs>192</Paragraphs>
  <Slides>23</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23</vt:i4>
      </vt:variant>
    </vt:vector>
  </HeadingPairs>
  <TitlesOfParts>
    <vt:vector size="31" baseType="lpstr">
      <vt:lpstr>Arial</vt:lpstr>
      <vt:lpstr>Bahnschrift Light Condensed</vt:lpstr>
      <vt:lpstr>Bahnschrift SemiBold Condensed</vt:lpstr>
      <vt:lpstr>Bahnschrift SemiBold SemiConden</vt:lpstr>
      <vt:lpstr>Bahnschrift SemiLight SemiConde</vt:lpstr>
      <vt:lpstr>Calibri</vt:lpstr>
      <vt:lpstr>Roboto</vt:lpstr>
      <vt:lpstr>Motív Office</vt:lpstr>
      <vt:lpstr>Slovak Defence Policy in the Regional Context and in the Backdrop of Hybrid Threats  presentation for the Centre for Policy Studies, Armenia</vt:lpstr>
      <vt:lpstr>Content of the Presentation</vt:lpstr>
      <vt:lpstr>Introduction</vt:lpstr>
      <vt:lpstr>Map of Slovakia</vt:lpstr>
      <vt:lpstr>Defence Policy of Slovakia Basic Facts</vt:lpstr>
      <vt:lpstr>Defence Policy of Slovakia Basic Facts</vt:lpstr>
      <vt:lpstr>Defence Policy of Slovakia Geopolitical determinants</vt:lpstr>
      <vt:lpstr>1. Defence Policy of Slovakia Sources</vt:lpstr>
      <vt:lpstr>Defence Policy of Slovakia Sources</vt:lpstr>
      <vt:lpstr>Defence Policy of Slovakia Sources</vt:lpstr>
      <vt:lpstr>Defence Policy of Slovakia Sources</vt:lpstr>
      <vt:lpstr>2. Defence Policy of Slovakia Regional Cooperation</vt:lpstr>
      <vt:lpstr>Defence Policy of Slovakia Regional Cooperation – V4</vt:lpstr>
      <vt:lpstr>  3. Hybrid Threats  </vt:lpstr>
      <vt:lpstr>  3. Hybrid Threats  </vt:lpstr>
      <vt:lpstr>  3. Hybrid Threats  </vt:lpstr>
      <vt:lpstr> 4. Cyber Security of the Slovak Republic  </vt:lpstr>
      <vt:lpstr> 4. Cyber Security of the Slovak Republic  </vt:lpstr>
      <vt:lpstr> 4. Cyber Security of the Slovak Republic  </vt:lpstr>
      <vt:lpstr>     Current challenges of the Slovak Defence Policy    </vt:lpstr>
      <vt:lpstr>Q/As:</vt:lpstr>
      <vt:lpstr>Prezentácia programu PowerPoint</vt:lpstr>
      <vt:lpstr>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love8</dc:creator>
  <cp:lastModifiedBy>Jan Cingel</cp:lastModifiedBy>
  <cp:revision>121</cp:revision>
  <dcterms:created xsi:type="dcterms:W3CDTF">2020-05-11T16:03:07Z</dcterms:created>
  <dcterms:modified xsi:type="dcterms:W3CDTF">2022-11-21T10:08:54Z</dcterms:modified>
</cp:coreProperties>
</file>