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57" r:id="rId6"/>
    <p:sldId id="261" r:id="rId7"/>
    <p:sldId id="262" r:id="rId8"/>
    <p:sldId id="263" r:id="rId9"/>
    <p:sldId id="264" r:id="rId10"/>
    <p:sldId id="265" r:id="rId11"/>
    <p:sldId id="266" r:id="rId12"/>
    <p:sldId id="268" r:id="rId13"/>
    <p:sldId id="267" r:id="rId14"/>
    <p:sldId id="270" r:id="rId15"/>
    <p:sldId id="271"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sk-SK"/>
              <a:t>Kliknutím upravte štýl predlohy nadpisu</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8B72EB45-1C3F-4CBC-AD8A-86221F53D5E6}" type="datetimeFigureOut">
              <a:rPr lang="en-US" smtClean="0"/>
              <a:t>25-Jan-23</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3E3AC83F-623F-422D-8E7A-A39470C873EC}"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67761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Vertical Text Placeholder 2"/>
          <p:cNvSpPr>
            <a:spLocks noGrp="1"/>
          </p:cNvSpPr>
          <p:nvPr>
            <p:ph type="body" orient="vert" idx="1"/>
          </p:nvPr>
        </p:nvSpPr>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8B72EB45-1C3F-4CBC-AD8A-86221F53D5E6}" type="datetimeFigureOut">
              <a:rPr lang="en-US" smtClean="0"/>
              <a:t>25-Jan-23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C83F-623F-422D-8E7A-A39470C873EC}"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82188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sk-SK"/>
              <a:t>Kliknutím upravte štýl predlohy nadpisu</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8B72EB45-1C3F-4CBC-AD8A-86221F53D5E6}" type="datetimeFigureOut">
              <a:rPr lang="en-US" smtClean="0"/>
              <a:t>25-Jan-23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C83F-623F-422D-8E7A-A39470C873EC}"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74286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Content Placeholder 2"/>
          <p:cNvSpPr>
            <a:spLocks noGrp="1"/>
          </p:cNvSpPr>
          <p:nvPr>
            <p:ph idx="1"/>
          </p:nvPr>
        </p:nvSpPr>
        <p:spPr/>
        <p:txBody>
          <a:bodyPr anchor="t"/>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8B72EB45-1C3F-4CBC-AD8A-86221F53D5E6}" type="datetimeFigureOut">
              <a:rPr lang="en-US" smtClean="0"/>
              <a:t>25-Jan-23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C83F-623F-422D-8E7A-A39470C873EC}"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90770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sk-SK"/>
              <a:t>Kliknutím upravte štýl predlohy nadpisu</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a:t>Upraviť štýly predlohy textu</a:t>
            </a:r>
          </a:p>
        </p:txBody>
      </p:sp>
      <p:sp>
        <p:nvSpPr>
          <p:cNvPr id="4" name="Date Placeholder 3"/>
          <p:cNvSpPr>
            <a:spLocks noGrp="1"/>
          </p:cNvSpPr>
          <p:nvPr>
            <p:ph type="dt" sz="half" idx="10"/>
          </p:nvPr>
        </p:nvSpPr>
        <p:spPr/>
        <p:txBody>
          <a:bodyPr/>
          <a:lstStyle/>
          <a:p>
            <a:fld id="{8B72EB45-1C3F-4CBC-AD8A-86221F53D5E6}" type="datetimeFigureOut">
              <a:rPr lang="en-US" smtClean="0"/>
              <a:t>25-Jan-23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3AC83F-623F-422D-8E7A-A39470C873EC}"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32109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sk-SK"/>
              <a:t>Kliknutím upravte štýl predlohy nadpisu</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8B72EB45-1C3F-4CBC-AD8A-86221F53D5E6}" type="datetimeFigureOut">
              <a:rPr lang="en-US" smtClean="0"/>
              <a:t>25-Jan-23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C83F-623F-422D-8E7A-A39470C873EC}"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70871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sk-SK"/>
              <a:t>Kliknutím upravte štýl predlohy nadpisu</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4" name="Content Placeholder 3"/>
          <p:cNvSpPr>
            <a:spLocks noGrp="1"/>
          </p:cNvSpPr>
          <p:nvPr>
            <p:ph sz="half" idx="2"/>
          </p:nvPr>
        </p:nvSpPr>
        <p:spPr>
          <a:xfrm>
            <a:off x="1447191" y="2824269"/>
            <a:ext cx="4645152" cy="2644457"/>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Upraviť štýly predlohy textu</a:t>
            </a:r>
          </a:p>
        </p:txBody>
      </p:sp>
      <p:sp>
        <p:nvSpPr>
          <p:cNvPr id="6" name="Content Placeholder 5"/>
          <p:cNvSpPr>
            <a:spLocks noGrp="1"/>
          </p:cNvSpPr>
          <p:nvPr>
            <p:ph sz="quarter" idx="4"/>
          </p:nvPr>
        </p:nvSpPr>
        <p:spPr>
          <a:xfrm>
            <a:off x="6412362" y="2821491"/>
            <a:ext cx="4645152" cy="2637371"/>
          </a:xfrm>
        </p:spPr>
        <p:txBody>
          <a:bodyP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8B72EB45-1C3F-4CBC-AD8A-86221F53D5E6}" type="datetimeFigureOut">
              <a:rPr lang="en-US" smtClean="0"/>
              <a:t>25-Jan-23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3AC83F-623F-422D-8E7A-A39470C873EC}"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16722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8B72EB45-1C3F-4CBC-AD8A-86221F53D5E6}" type="datetimeFigureOut">
              <a:rPr lang="en-US" smtClean="0"/>
              <a:t>25-Jan-23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3AC83F-623F-422D-8E7A-A39470C873EC}"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98233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72EB45-1C3F-4CBC-AD8A-86221F53D5E6}" type="datetimeFigureOut">
              <a:rPr lang="en-US" smtClean="0"/>
              <a:t>25-Jan-23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3AC83F-623F-422D-8E7A-A39470C873EC}" type="slidenum">
              <a:rPr lang="en-US" smtClean="0"/>
              <a:t>‹#›</a:t>
            </a:fld>
            <a:endParaRPr lang="en-US"/>
          </a:p>
        </p:txBody>
      </p:sp>
    </p:spTree>
    <p:extLst>
      <p:ext uri="{BB962C8B-B14F-4D97-AF65-F5344CB8AC3E}">
        <p14:creationId xmlns:p14="http://schemas.microsoft.com/office/powerpoint/2010/main" val="3485790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sk-SK"/>
              <a:t>Kliknutím upravte štýl predlohy nadpisu</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sk-SK"/>
              <a:t>Upraviť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Upraviť štýly predlohy textu</a:t>
            </a:r>
          </a:p>
        </p:txBody>
      </p:sp>
      <p:sp>
        <p:nvSpPr>
          <p:cNvPr id="5" name="Date Placeholder 4"/>
          <p:cNvSpPr>
            <a:spLocks noGrp="1"/>
          </p:cNvSpPr>
          <p:nvPr>
            <p:ph type="dt" sz="half" idx="10"/>
          </p:nvPr>
        </p:nvSpPr>
        <p:spPr/>
        <p:txBody>
          <a:bodyPr/>
          <a:lstStyle/>
          <a:p>
            <a:fld id="{8B72EB45-1C3F-4CBC-AD8A-86221F53D5E6}" type="datetimeFigureOut">
              <a:rPr lang="en-US" smtClean="0"/>
              <a:t>25-Jan-23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3AC83F-623F-422D-8E7A-A39470C873EC}"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40491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sk-SK"/>
              <a:t>Kliknutím upravte štýl predlohy nadpisu</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a:t>Kliknutím na ikonu pridáte obrázok</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Upraviť štýly predlohy textu</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8B72EB45-1C3F-4CBC-AD8A-86221F53D5E6}" type="datetimeFigureOut">
              <a:rPr lang="en-US" smtClean="0"/>
              <a:t>25-Jan-23</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3E3AC83F-623F-422D-8E7A-A39470C873EC}"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77895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sk-SK"/>
              <a:t>Kliknutím upravte štýl predlohy nadpisu</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8B72EB45-1C3F-4CBC-AD8A-86221F53D5E6}" type="datetimeFigureOut">
              <a:rPr lang="en-US" smtClean="0"/>
              <a:t>25-Jan-23</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3E3AC83F-623F-422D-8E7A-A39470C873EC}"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950718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7916BA-347E-4FA7-8F13-A1E4BC76DE56}"/>
              </a:ext>
            </a:extLst>
          </p:cNvPr>
          <p:cNvSpPr>
            <a:spLocks noGrp="1"/>
          </p:cNvSpPr>
          <p:nvPr>
            <p:ph type="ctrTitle"/>
          </p:nvPr>
        </p:nvSpPr>
        <p:spPr/>
        <p:txBody>
          <a:bodyPr>
            <a:normAutofit fontScale="90000"/>
          </a:bodyPr>
          <a:lstStyle/>
          <a:p>
            <a:r>
              <a:rPr lang="sk-SK" dirty="0" err="1"/>
              <a:t>Crisis</a:t>
            </a:r>
            <a:r>
              <a:rPr lang="sk-SK" dirty="0"/>
              <a:t> management – </a:t>
            </a:r>
            <a:r>
              <a:rPr lang="sk-SK" dirty="0" err="1"/>
              <a:t>covid</a:t>
            </a:r>
            <a:r>
              <a:rPr lang="sk-SK" dirty="0"/>
              <a:t> 19 in Slovakia</a:t>
            </a:r>
            <a:endParaRPr lang="en-US" dirty="0"/>
          </a:p>
        </p:txBody>
      </p:sp>
      <p:sp>
        <p:nvSpPr>
          <p:cNvPr id="3" name="Podnadpis 2">
            <a:extLst>
              <a:ext uri="{FF2B5EF4-FFF2-40B4-BE49-F238E27FC236}">
                <a16:creationId xmlns:a16="http://schemas.microsoft.com/office/drawing/2014/main" id="{393B170B-0CBC-4789-9ED9-EA49C416929C}"/>
              </a:ext>
            </a:extLst>
          </p:cNvPr>
          <p:cNvSpPr>
            <a:spLocks noGrp="1"/>
          </p:cNvSpPr>
          <p:nvPr>
            <p:ph type="subTitle" idx="1"/>
          </p:nvPr>
        </p:nvSpPr>
        <p:spPr>
          <a:xfrm>
            <a:off x="1524000" y="5093899"/>
            <a:ext cx="9144000" cy="587407"/>
          </a:xfrm>
        </p:spPr>
        <p:txBody>
          <a:bodyPr/>
          <a:lstStyle/>
          <a:p>
            <a:r>
              <a:rPr lang="sk-SK" dirty="0"/>
              <a:t>Ing. Radovan Lapuník                                                                                        2023                                </a:t>
            </a:r>
            <a:endParaRPr lang="en-US" dirty="0"/>
          </a:p>
        </p:txBody>
      </p:sp>
    </p:spTree>
    <p:extLst>
      <p:ext uri="{BB962C8B-B14F-4D97-AF65-F5344CB8AC3E}">
        <p14:creationId xmlns:p14="http://schemas.microsoft.com/office/powerpoint/2010/main" val="3036201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E592E8-18F6-4DE3-8B42-A2833493C72B}"/>
              </a:ext>
            </a:extLst>
          </p:cNvPr>
          <p:cNvSpPr>
            <a:spLocks noGrp="1"/>
          </p:cNvSpPr>
          <p:nvPr>
            <p:ph type="title"/>
          </p:nvPr>
        </p:nvSpPr>
        <p:spPr/>
        <p:txBody>
          <a:bodyPr/>
          <a:lstStyle/>
          <a:p>
            <a:r>
              <a:rPr lang="sk-SK" dirty="0"/>
              <a:t>APH SR and </a:t>
            </a:r>
            <a:r>
              <a:rPr lang="sk-SK" dirty="0" err="1"/>
              <a:t>crisis</a:t>
            </a:r>
            <a:r>
              <a:rPr lang="sk-SK" dirty="0"/>
              <a:t> management</a:t>
            </a:r>
            <a:endParaRPr lang="en-US" dirty="0"/>
          </a:p>
        </p:txBody>
      </p:sp>
      <p:sp>
        <p:nvSpPr>
          <p:cNvPr id="3" name="Zástupný objekt pre obsah 2">
            <a:extLst>
              <a:ext uri="{FF2B5EF4-FFF2-40B4-BE49-F238E27FC236}">
                <a16:creationId xmlns:a16="http://schemas.microsoft.com/office/drawing/2014/main" id="{FF6CEB48-DFC4-4AB6-AA5F-0141FA6BFAC3}"/>
              </a:ext>
            </a:extLst>
          </p:cNvPr>
          <p:cNvSpPr>
            <a:spLocks noGrp="1"/>
          </p:cNvSpPr>
          <p:nvPr>
            <p:ph idx="1"/>
          </p:nvPr>
        </p:nvSpPr>
        <p:spPr>
          <a:xfrm>
            <a:off x="1451579" y="2015733"/>
            <a:ext cx="9603275" cy="4105150"/>
          </a:xfrm>
        </p:spPr>
        <p:txBody>
          <a:bodyPr>
            <a:normAutofit fontScale="85000" lnSpcReduction="10000"/>
          </a:bodyPr>
          <a:lstStyle/>
          <a:p>
            <a:r>
              <a:rPr lang="en-US" b="1" dirty="0"/>
              <a:t>Authority of public health SR </a:t>
            </a:r>
            <a:r>
              <a:rPr lang="en-US" dirty="0"/>
              <a:t>is under the auspices of implementing hygienic and anti-epidemiological measures, the aim of which is to ensure health care for residents, members of the armed forces and armed security forces and rescue and rescue units during a crisis situation.  APH SR can submit a proposal to declare an </a:t>
            </a:r>
            <a:r>
              <a:rPr lang="en-US" b="1" dirty="0"/>
              <a:t>emergency situation </a:t>
            </a:r>
            <a:r>
              <a:rPr lang="en-US" dirty="0"/>
              <a:t>and also make a proposal to implement measures if the threat to public health exceeds the territorial scope of the regional public health office. 36 regional authorities of public health are coordinated by APH SR.  APH SR (chief hygienist) was a member of Pandemic </a:t>
            </a:r>
            <a:r>
              <a:rPr lang="en-US" dirty="0" err="1"/>
              <a:t>commis</a:t>
            </a:r>
            <a:r>
              <a:rPr lang="sk-SK" dirty="0"/>
              <a:t>s</a:t>
            </a:r>
            <a:r>
              <a:rPr lang="en-US" dirty="0"/>
              <a:t>ion of the government. </a:t>
            </a:r>
          </a:p>
          <a:p>
            <a:r>
              <a:rPr lang="en-US" dirty="0"/>
              <a:t>On February 12, 2020, the Government of the Slovak Republic </a:t>
            </a:r>
            <a:r>
              <a:rPr lang="en-US" b="1" dirty="0"/>
              <a:t>declared a state of emergency on the territory </a:t>
            </a:r>
            <a:r>
              <a:rPr lang="en-US" dirty="0"/>
              <a:t>of the country, mobilizing civil protection units, which also include public health authorities. In August 2020, the </a:t>
            </a:r>
            <a:r>
              <a:rPr lang="en-US" b="1" dirty="0"/>
              <a:t>Pandemic Plan </a:t>
            </a:r>
            <a:r>
              <a:rPr lang="en-US" dirty="0"/>
              <a:t>was presented to the APH SR, which determined the roles of individual bodies of state administration and regional self-government during an infectious disease pandemic. Later, the "</a:t>
            </a:r>
            <a:r>
              <a:rPr lang="en-US" dirty="0" err="1"/>
              <a:t>covid</a:t>
            </a:r>
            <a:r>
              <a:rPr lang="en-US" dirty="0"/>
              <a:t> </a:t>
            </a:r>
            <a:r>
              <a:rPr lang="sk-SK" dirty="0"/>
              <a:t>automat</a:t>
            </a:r>
            <a:r>
              <a:rPr lang="en-US" dirty="0"/>
              <a:t>" was introduced. It is a manual (system), depending on the development of the epidemic, which anti-epidemic measures should be implemented in which phase.</a:t>
            </a:r>
          </a:p>
        </p:txBody>
      </p:sp>
    </p:spTree>
    <p:extLst>
      <p:ext uri="{BB962C8B-B14F-4D97-AF65-F5344CB8AC3E}">
        <p14:creationId xmlns:p14="http://schemas.microsoft.com/office/powerpoint/2010/main" val="2332398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20BFF4-41CD-40DC-8FFF-84B2A1DE4533}"/>
              </a:ext>
            </a:extLst>
          </p:cNvPr>
          <p:cNvSpPr>
            <a:spLocks noGrp="1"/>
          </p:cNvSpPr>
          <p:nvPr>
            <p:ph type="title"/>
          </p:nvPr>
        </p:nvSpPr>
        <p:spPr/>
        <p:txBody>
          <a:bodyPr/>
          <a:lstStyle/>
          <a:p>
            <a:r>
              <a:rPr lang="en-US" dirty="0"/>
              <a:t>APH SR and crisis management</a:t>
            </a:r>
          </a:p>
        </p:txBody>
      </p:sp>
      <p:sp>
        <p:nvSpPr>
          <p:cNvPr id="3" name="Zástupný objekt pre obsah 2">
            <a:extLst>
              <a:ext uri="{FF2B5EF4-FFF2-40B4-BE49-F238E27FC236}">
                <a16:creationId xmlns:a16="http://schemas.microsoft.com/office/drawing/2014/main" id="{404DCC25-4F66-429F-8D76-442A17065412}"/>
              </a:ext>
            </a:extLst>
          </p:cNvPr>
          <p:cNvSpPr>
            <a:spLocks noGrp="1"/>
          </p:cNvSpPr>
          <p:nvPr>
            <p:ph idx="1"/>
          </p:nvPr>
        </p:nvSpPr>
        <p:spPr>
          <a:xfrm>
            <a:off x="1451579" y="1853754"/>
            <a:ext cx="9603275" cy="4575038"/>
          </a:xfrm>
        </p:spPr>
        <p:txBody>
          <a:bodyPr>
            <a:normAutofit fontScale="85000" lnSpcReduction="10000"/>
          </a:bodyPr>
          <a:lstStyle/>
          <a:p>
            <a:r>
              <a:rPr lang="en-US" dirty="0"/>
              <a:t>Subsequently, on October 1, 2020, the Government of the Slovak Republic declared a state of emergency that lasted for more than 7 months (15/5/2021), which </a:t>
            </a:r>
            <a:r>
              <a:rPr lang="en-US" b="1" dirty="0"/>
              <a:t>introduced restrictions on the mobility of residents, restriction of the right to assemble, and introduced work obligations for medical personnel (including employees of APH and RAPH in the Slovak Republic) and social workers, introduced the possibility of limiting the rights of individuals and imposing measures aimed at protecting the life, health and property of the population.</a:t>
            </a:r>
          </a:p>
          <a:p>
            <a:r>
              <a:rPr lang="en-US" dirty="0"/>
              <a:t>Crisis </a:t>
            </a:r>
            <a:r>
              <a:rPr lang="en-US" dirty="0" err="1"/>
              <a:t>manag</a:t>
            </a:r>
            <a:r>
              <a:rPr lang="en-US" dirty="0"/>
              <a:t>. department proposed anti-epidemic measures in consultation with the chief hygienist and experts in the field of anti-epidemic measures of public health authorities (wearing masks, restricting the movement of the population, restricting the operation of catering, sports and educational facilities, etc.).  </a:t>
            </a:r>
          </a:p>
          <a:p>
            <a:r>
              <a:rPr lang="en-US" dirty="0"/>
              <a:t>At the regional level, a regional health crisis management department is established in each regional city. The task of the department is crisis management and coordination of medical facilities in the region in accordance with the instructions and standards of the Ministry of Health of the Slovak Republic.</a:t>
            </a:r>
          </a:p>
        </p:txBody>
      </p:sp>
    </p:spTree>
    <p:extLst>
      <p:ext uri="{BB962C8B-B14F-4D97-AF65-F5344CB8AC3E}">
        <p14:creationId xmlns:p14="http://schemas.microsoft.com/office/powerpoint/2010/main" val="13890996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FA0D2F-704D-4470-80A4-4EC507888E5B}"/>
              </a:ext>
            </a:extLst>
          </p:cNvPr>
          <p:cNvSpPr>
            <a:spLocks noGrp="1"/>
          </p:cNvSpPr>
          <p:nvPr>
            <p:ph type="title"/>
          </p:nvPr>
        </p:nvSpPr>
        <p:spPr/>
        <p:txBody>
          <a:bodyPr/>
          <a:lstStyle/>
          <a:p>
            <a:r>
              <a:rPr lang="sk-SK" dirty="0" err="1"/>
              <a:t>Measures</a:t>
            </a:r>
            <a:endParaRPr lang="en-US" dirty="0"/>
          </a:p>
        </p:txBody>
      </p:sp>
      <p:sp>
        <p:nvSpPr>
          <p:cNvPr id="3" name="Zástupný objekt pre obsah 2">
            <a:extLst>
              <a:ext uri="{FF2B5EF4-FFF2-40B4-BE49-F238E27FC236}">
                <a16:creationId xmlns:a16="http://schemas.microsoft.com/office/drawing/2014/main" id="{7EDB64BF-13B5-4D49-BBE9-F867E4BCF110}"/>
              </a:ext>
            </a:extLst>
          </p:cNvPr>
          <p:cNvSpPr>
            <a:spLocks noGrp="1"/>
          </p:cNvSpPr>
          <p:nvPr>
            <p:ph idx="1"/>
          </p:nvPr>
        </p:nvSpPr>
        <p:spPr>
          <a:xfrm>
            <a:off x="1451579" y="1853754"/>
            <a:ext cx="9603275" cy="4360434"/>
          </a:xfrm>
        </p:spPr>
        <p:txBody>
          <a:bodyPr>
            <a:normAutofit fontScale="85000" lnSpcReduction="20000"/>
          </a:bodyPr>
          <a:lstStyle/>
          <a:p>
            <a:pPr marL="0" indent="0">
              <a:buNone/>
            </a:pPr>
            <a:r>
              <a:rPr lang="en-US" b="1" dirty="0"/>
              <a:t>Measures during state of emergency:  </a:t>
            </a:r>
          </a:p>
          <a:p>
            <a:r>
              <a:rPr lang="en-US" dirty="0"/>
              <a:t> the obligation to wear a mask even outside, </a:t>
            </a:r>
          </a:p>
          <a:p>
            <a:r>
              <a:rPr lang="en-US" dirty="0"/>
              <a:t> a ban on mass events, </a:t>
            </a:r>
          </a:p>
          <a:p>
            <a:r>
              <a:rPr lang="en-US" dirty="0"/>
              <a:t> a ban on gatherings, </a:t>
            </a:r>
          </a:p>
          <a:p>
            <a:r>
              <a:rPr lang="en-US" dirty="0"/>
              <a:t> food purchased in establishments can only be consumed outside, or wrapped and taken with, </a:t>
            </a:r>
          </a:p>
          <a:p>
            <a:r>
              <a:rPr lang="en-US" dirty="0"/>
              <a:t>fitness, wellness, swimming pools, water parks were closed, </a:t>
            </a:r>
          </a:p>
          <a:p>
            <a:r>
              <a:rPr lang="en-US" dirty="0"/>
              <a:t>secondary schools used distance learning, </a:t>
            </a:r>
          </a:p>
          <a:p>
            <a:r>
              <a:rPr lang="en-US" dirty="0"/>
              <a:t> max. 1 person per 15m2 at shops and groceries, </a:t>
            </a:r>
          </a:p>
          <a:p>
            <a:r>
              <a:rPr lang="en-US" dirty="0"/>
              <a:t>food and drugstore reserved hours for seniors over 65 years old between 9:00 and 11:00,</a:t>
            </a:r>
          </a:p>
          <a:p>
            <a:r>
              <a:rPr lang="en-US" dirty="0"/>
              <a:t>restriction of free movement of residents (home office, free movement of citizens subject to testing and vaccination etc.</a:t>
            </a:r>
          </a:p>
          <a:p>
            <a:endParaRPr lang="en-US" dirty="0"/>
          </a:p>
        </p:txBody>
      </p:sp>
    </p:spTree>
    <p:extLst>
      <p:ext uri="{BB962C8B-B14F-4D97-AF65-F5344CB8AC3E}">
        <p14:creationId xmlns:p14="http://schemas.microsoft.com/office/powerpoint/2010/main" val="36544963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E20531-01F2-457F-A793-FF5E9ED306C5}"/>
              </a:ext>
            </a:extLst>
          </p:cNvPr>
          <p:cNvSpPr>
            <a:spLocks noGrp="1"/>
          </p:cNvSpPr>
          <p:nvPr>
            <p:ph type="title"/>
          </p:nvPr>
        </p:nvSpPr>
        <p:spPr/>
        <p:txBody>
          <a:bodyPr/>
          <a:lstStyle/>
          <a:p>
            <a:r>
              <a:rPr lang="sk-SK" dirty="0" err="1"/>
              <a:t>Information</a:t>
            </a:r>
            <a:r>
              <a:rPr lang="sk-SK" dirty="0"/>
              <a:t> </a:t>
            </a:r>
            <a:r>
              <a:rPr lang="sk-SK" dirty="0" err="1"/>
              <a:t>system</a:t>
            </a:r>
            <a:r>
              <a:rPr lang="sk-SK" dirty="0"/>
              <a:t> and </a:t>
            </a:r>
            <a:r>
              <a:rPr lang="sk-SK" dirty="0" err="1"/>
              <a:t>case</a:t>
            </a:r>
            <a:r>
              <a:rPr lang="sk-SK" dirty="0"/>
              <a:t> management</a:t>
            </a:r>
            <a:endParaRPr lang="en-US" dirty="0"/>
          </a:p>
        </p:txBody>
      </p:sp>
      <p:sp>
        <p:nvSpPr>
          <p:cNvPr id="3" name="Zástupný objekt pre obsah 2">
            <a:extLst>
              <a:ext uri="{FF2B5EF4-FFF2-40B4-BE49-F238E27FC236}">
                <a16:creationId xmlns:a16="http://schemas.microsoft.com/office/drawing/2014/main" id="{4E8145D9-F954-4C44-9755-3E5356B54368}"/>
              </a:ext>
            </a:extLst>
          </p:cNvPr>
          <p:cNvSpPr>
            <a:spLocks noGrp="1"/>
          </p:cNvSpPr>
          <p:nvPr>
            <p:ph idx="1"/>
          </p:nvPr>
        </p:nvSpPr>
        <p:spPr>
          <a:xfrm>
            <a:off x="1451579" y="1853754"/>
            <a:ext cx="9603275" cy="4469044"/>
          </a:xfrm>
        </p:spPr>
        <p:txBody>
          <a:bodyPr>
            <a:normAutofit fontScale="85000" lnSpcReduction="20000"/>
          </a:bodyPr>
          <a:lstStyle/>
          <a:p>
            <a:r>
              <a:rPr lang="en-US" dirty="0"/>
              <a:t>During the Covid-19 pandemic, state and public administration authorities used multiple information systems that should communicate with each other. The basic system is the </a:t>
            </a:r>
            <a:r>
              <a:rPr lang="en-US" b="1" dirty="0"/>
              <a:t>EPIS information system</a:t>
            </a:r>
            <a:r>
              <a:rPr lang="en-US" dirty="0"/>
              <a:t>, in which positive cases of infectious diseases are recorded through hospital and outpatient health care. During the Covid-19 pandemic, the following systems were put into operation: 1</a:t>
            </a:r>
            <a:r>
              <a:rPr lang="en-US" b="1" dirty="0"/>
              <a:t>. IS </a:t>
            </a:r>
            <a:r>
              <a:rPr lang="en-US" b="1" dirty="0" err="1"/>
              <a:t>Covid</a:t>
            </a:r>
            <a:r>
              <a:rPr lang="en-US" b="1" dirty="0"/>
              <a:t> </a:t>
            </a:r>
            <a:r>
              <a:rPr lang="en-US" dirty="0"/>
              <a:t>- recording positive cases from laboratory examinations of public and private laboratory investigation units. The system is connected to EPIS, the 2nd system "</a:t>
            </a:r>
            <a:r>
              <a:rPr lang="en-US" b="1" dirty="0"/>
              <a:t>My e-health</a:t>
            </a:r>
            <a:r>
              <a:rPr lang="en-US" dirty="0"/>
              <a:t>", which received data from the IS </a:t>
            </a:r>
            <a:r>
              <a:rPr lang="en-US" dirty="0" err="1"/>
              <a:t>Covid</a:t>
            </a:r>
            <a:r>
              <a:rPr lang="en-US" dirty="0"/>
              <a:t> system of individual residents. The system is connected to the EPIS system. </a:t>
            </a:r>
          </a:p>
          <a:p>
            <a:r>
              <a:rPr lang="en-US" dirty="0"/>
              <a:t>The problem with the information systems was errors in their interconnection caused by erroneous personal data of persons and the subsequent erroneous reporting of a case in the EPIS system about one and the same person (possibly reported duplicates). </a:t>
            </a:r>
          </a:p>
          <a:p>
            <a:r>
              <a:rPr lang="en-US" dirty="0"/>
              <a:t>Web page https://korona.gov.sk/ was during the Pandemic the </a:t>
            </a:r>
            <a:r>
              <a:rPr lang="en-US" dirty="0" err="1"/>
              <a:t>mai</a:t>
            </a:r>
            <a:r>
              <a:rPr lang="sk-SK" dirty="0"/>
              <a:t>n</a:t>
            </a:r>
            <a:r>
              <a:rPr lang="en-US" dirty="0"/>
              <a:t> source of information about the daily positivity, number of hospital admissions, testing and deaths. It offered possibility to make an appointment for </a:t>
            </a:r>
            <a:r>
              <a:rPr lang="en-US" dirty="0" err="1"/>
              <a:t>covid</a:t>
            </a:r>
            <a:r>
              <a:rPr lang="en-US" dirty="0"/>
              <a:t> testing, for vaccination or to get a </a:t>
            </a:r>
            <a:r>
              <a:rPr lang="en-US" dirty="0" err="1"/>
              <a:t>covid</a:t>
            </a:r>
            <a:r>
              <a:rPr lang="en-US" dirty="0"/>
              <a:t> card. It provides information about current measures, instructions about the disease, vaccination, testing pandemic work incapacity, </a:t>
            </a:r>
            <a:r>
              <a:rPr lang="en-US" dirty="0" err="1"/>
              <a:t>covid</a:t>
            </a:r>
            <a:r>
              <a:rPr lang="en-US" dirty="0"/>
              <a:t> information and telephone contacts to public authorities on the field of public health. </a:t>
            </a:r>
          </a:p>
          <a:p>
            <a:endParaRPr lang="en-US" b="1" dirty="0"/>
          </a:p>
        </p:txBody>
      </p:sp>
    </p:spTree>
    <p:extLst>
      <p:ext uri="{BB962C8B-B14F-4D97-AF65-F5344CB8AC3E}">
        <p14:creationId xmlns:p14="http://schemas.microsoft.com/office/powerpoint/2010/main" val="21971277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0E2CB3-5CF8-4D25-92B4-84B6538E29A8}"/>
              </a:ext>
            </a:extLst>
          </p:cNvPr>
          <p:cNvSpPr>
            <a:spLocks noGrp="1"/>
          </p:cNvSpPr>
          <p:nvPr>
            <p:ph type="title"/>
          </p:nvPr>
        </p:nvSpPr>
        <p:spPr>
          <a:xfrm>
            <a:off x="1451579" y="598553"/>
            <a:ext cx="9603275" cy="1049235"/>
          </a:xfrm>
        </p:spPr>
        <p:txBody>
          <a:bodyPr/>
          <a:lstStyle/>
          <a:p>
            <a:r>
              <a:rPr lang="en-US" dirty="0"/>
              <a:t>lessons from the pandemic</a:t>
            </a:r>
          </a:p>
        </p:txBody>
      </p:sp>
      <p:sp>
        <p:nvSpPr>
          <p:cNvPr id="3" name="Zástupný objekt pre obsah 2">
            <a:extLst>
              <a:ext uri="{FF2B5EF4-FFF2-40B4-BE49-F238E27FC236}">
                <a16:creationId xmlns:a16="http://schemas.microsoft.com/office/drawing/2014/main" id="{C23F9931-79F5-4E14-84FD-192E91AC9A9F}"/>
              </a:ext>
            </a:extLst>
          </p:cNvPr>
          <p:cNvSpPr>
            <a:spLocks noGrp="1"/>
          </p:cNvSpPr>
          <p:nvPr>
            <p:ph idx="1"/>
          </p:nvPr>
        </p:nvSpPr>
        <p:spPr>
          <a:xfrm>
            <a:off x="1294362" y="1800807"/>
            <a:ext cx="9603275" cy="4272027"/>
          </a:xfrm>
        </p:spPr>
        <p:txBody>
          <a:bodyPr>
            <a:normAutofit fontScale="77500" lnSpcReduction="20000"/>
          </a:bodyPr>
          <a:lstStyle/>
          <a:p>
            <a:r>
              <a:rPr lang="en-US" dirty="0"/>
              <a:t>Low state owned laboratory testing capacity at the start of the Pandemic</a:t>
            </a:r>
          </a:p>
          <a:p>
            <a:r>
              <a:rPr lang="en-US" dirty="0"/>
              <a:t>Importance of accurate and fast information about the development of pandemic (information system). The Covid-19 pandemic showed the need to introduce a unified system that enables uniform reporting of positive cases from different types of investigation.</a:t>
            </a:r>
          </a:p>
          <a:p>
            <a:r>
              <a:rPr lang="en-US" dirty="0"/>
              <a:t>Importance of nationwide vaccination:  According to a study of </a:t>
            </a:r>
            <a:r>
              <a:rPr lang="en-US" dirty="0" err="1"/>
              <a:t>Pažitný</a:t>
            </a:r>
            <a:r>
              <a:rPr lang="en-US" dirty="0"/>
              <a:t> (2022) could have been more than 12 000 lives saved. It could have been reached with higher rate of vaccinated citizens, contact with general practitioner within 14 days, prescription of antibiotics and previous overcoming of coronavirus infection. </a:t>
            </a:r>
            <a:r>
              <a:rPr lang="en-US" b="1" dirty="0"/>
              <a:t>Reason could have been the distrust to vaccination and other measures because of antivaccination campaigns. </a:t>
            </a:r>
          </a:p>
          <a:p>
            <a:r>
              <a:rPr lang="en-US" dirty="0"/>
              <a:t>Missing legislation necessary for the implementation of measures on the field of Public health crisis situations (impending lawsuits).  </a:t>
            </a:r>
            <a:r>
              <a:rPr lang="sk-SK" dirty="0" err="1"/>
              <a:t>Legal</a:t>
            </a:r>
            <a:r>
              <a:rPr lang="sk-SK" dirty="0"/>
              <a:t> </a:t>
            </a:r>
            <a:r>
              <a:rPr lang="sk-SK" dirty="0" err="1"/>
              <a:t>acts</a:t>
            </a:r>
            <a:r>
              <a:rPr lang="sk-SK" dirty="0"/>
              <a:t> to </a:t>
            </a:r>
            <a:r>
              <a:rPr lang="sk-SK" dirty="0" err="1"/>
              <a:t>implement</a:t>
            </a:r>
            <a:r>
              <a:rPr lang="sk-SK" dirty="0"/>
              <a:t> </a:t>
            </a:r>
            <a:r>
              <a:rPr lang="sk-SK" dirty="0" err="1"/>
              <a:t>measures</a:t>
            </a:r>
            <a:r>
              <a:rPr lang="sk-SK" dirty="0"/>
              <a:t> </a:t>
            </a:r>
            <a:r>
              <a:rPr lang="sk-SK" dirty="0" err="1"/>
              <a:t>were</a:t>
            </a:r>
            <a:r>
              <a:rPr lang="sk-SK" dirty="0"/>
              <a:t> </a:t>
            </a:r>
            <a:r>
              <a:rPr lang="sk-SK" dirty="0" err="1"/>
              <a:t>only</a:t>
            </a:r>
            <a:r>
              <a:rPr lang="sk-SK" dirty="0"/>
              <a:t> </a:t>
            </a:r>
            <a:r>
              <a:rPr lang="sk-SK" dirty="0" err="1"/>
              <a:t>partialy</a:t>
            </a:r>
            <a:r>
              <a:rPr lang="sk-SK" dirty="0"/>
              <a:t> </a:t>
            </a:r>
            <a:r>
              <a:rPr lang="sk-SK" dirty="0" err="1"/>
              <a:t>legal</a:t>
            </a:r>
            <a:r>
              <a:rPr lang="sk-SK" dirty="0"/>
              <a:t>, </a:t>
            </a:r>
            <a:r>
              <a:rPr lang="en-US" dirty="0" err="1"/>
              <a:t>wh</a:t>
            </a:r>
            <a:r>
              <a:rPr lang="sk-SK" dirty="0"/>
              <a:t>at</a:t>
            </a:r>
            <a:r>
              <a:rPr lang="en-US" dirty="0"/>
              <a:t> was questioned by </a:t>
            </a:r>
            <a:r>
              <a:rPr lang="sk-SK" dirty="0" err="1"/>
              <a:t>closed</a:t>
            </a:r>
            <a:r>
              <a:rPr lang="sk-SK" dirty="0"/>
              <a:t> </a:t>
            </a:r>
            <a:r>
              <a:rPr lang="en-US" dirty="0"/>
              <a:t>business owners and quarantined citizens</a:t>
            </a:r>
            <a:r>
              <a:rPr lang="sk-SK" dirty="0"/>
              <a:t>. </a:t>
            </a:r>
            <a:endParaRPr lang="en-US" dirty="0"/>
          </a:p>
          <a:p>
            <a:r>
              <a:rPr lang="en-US" b="1" dirty="0"/>
              <a:t>Authority managing of state material reserves</a:t>
            </a:r>
            <a:r>
              <a:rPr lang="en-US" dirty="0"/>
              <a:t> reacted late and did not have a supply of protective aids and equipment for state of emergency. It is necessary to maintain a certain minimum level of material stocks in case of their unavailability in the market.</a:t>
            </a:r>
          </a:p>
        </p:txBody>
      </p:sp>
    </p:spTree>
    <p:extLst>
      <p:ext uri="{BB962C8B-B14F-4D97-AF65-F5344CB8AC3E}">
        <p14:creationId xmlns:p14="http://schemas.microsoft.com/office/powerpoint/2010/main" val="33166304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4CF4EB-ED09-4122-82A7-1B2B26AF0F4A}"/>
              </a:ext>
            </a:extLst>
          </p:cNvPr>
          <p:cNvSpPr>
            <a:spLocks noGrp="1"/>
          </p:cNvSpPr>
          <p:nvPr>
            <p:ph type="title"/>
          </p:nvPr>
        </p:nvSpPr>
        <p:spPr/>
        <p:txBody>
          <a:bodyPr/>
          <a:lstStyle/>
          <a:p>
            <a:r>
              <a:rPr lang="sk-SK" dirty="0" err="1"/>
              <a:t>Thank</a:t>
            </a:r>
            <a:r>
              <a:rPr lang="sk-SK" dirty="0"/>
              <a:t> </a:t>
            </a:r>
            <a:r>
              <a:rPr lang="sk-SK" dirty="0" err="1"/>
              <a:t>you</a:t>
            </a:r>
            <a:r>
              <a:rPr lang="sk-SK" dirty="0"/>
              <a:t> </a:t>
            </a:r>
            <a:r>
              <a:rPr lang="sk-SK" dirty="0" err="1"/>
              <a:t>for</a:t>
            </a:r>
            <a:r>
              <a:rPr lang="sk-SK" dirty="0"/>
              <a:t> </a:t>
            </a:r>
            <a:r>
              <a:rPr lang="sk-SK" dirty="0" err="1"/>
              <a:t>your</a:t>
            </a:r>
            <a:r>
              <a:rPr lang="sk-SK" dirty="0"/>
              <a:t> </a:t>
            </a:r>
            <a:r>
              <a:rPr lang="sk-SK" dirty="0" err="1"/>
              <a:t>attention</a:t>
            </a:r>
            <a:endParaRPr lang="en-US" dirty="0"/>
          </a:p>
        </p:txBody>
      </p:sp>
      <p:pic>
        <p:nvPicPr>
          <p:cNvPr id="5" name="Zástupný objekt pre obsah 4">
            <a:extLst>
              <a:ext uri="{FF2B5EF4-FFF2-40B4-BE49-F238E27FC236}">
                <a16:creationId xmlns:a16="http://schemas.microsoft.com/office/drawing/2014/main" id="{C4B4E5CD-A790-438D-9F8F-C40705B01C0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62967" y="2062064"/>
            <a:ext cx="7878070" cy="4432041"/>
          </a:xfrm>
        </p:spPr>
      </p:pic>
    </p:spTree>
    <p:extLst>
      <p:ext uri="{BB962C8B-B14F-4D97-AF65-F5344CB8AC3E}">
        <p14:creationId xmlns:p14="http://schemas.microsoft.com/office/powerpoint/2010/main" val="2870116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FC762B-936D-4FBF-88C7-5CFEF184280A}"/>
              </a:ext>
            </a:extLst>
          </p:cNvPr>
          <p:cNvSpPr>
            <a:spLocks noGrp="1"/>
          </p:cNvSpPr>
          <p:nvPr>
            <p:ph type="title"/>
          </p:nvPr>
        </p:nvSpPr>
        <p:spPr/>
        <p:txBody>
          <a:bodyPr/>
          <a:lstStyle/>
          <a:p>
            <a:r>
              <a:rPr lang="sk-SK" dirty="0"/>
              <a:t>Covid-19 in </a:t>
            </a:r>
            <a:r>
              <a:rPr lang="sk-SK" dirty="0" err="1"/>
              <a:t>numbers</a:t>
            </a:r>
            <a:r>
              <a:rPr lang="sk-SK" dirty="0"/>
              <a:t> </a:t>
            </a:r>
            <a:endParaRPr lang="en-US" dirty="0"/>
          </a:p>
        </p:txBody>
      </p:sp>
      <p:sp>
        <p:nvSpPr>
          <p:cNvPr id="3" name="Zástupný objekt pre obsah 2">
            <a:extLst>
              <a:ext uri="{FF2B5EF4-FFF2-40B4-BE49-F238E27FC236}">
                <a16:creationId xmlns:a16="http://schemas.microsoft.com/office/drawing/2014/main" id="{81658BB0-C18A-4E38-9093-A394301F265F}"/>
              </a:ext>
            </a:extLst>
          </p:cNvPr>
          <p:cNvSpPr>
            <a:spLocks noGrp="1"/>
          </p:cNvSpPr>
          <p:nvPr>
            <p:ph idx="1"/>
          </p:nvPr>
        </p:nvSpPr>
        <p:spPr/>
        <p:txBody>
          <a:bodyPr/>
          <a:lstStyle/>
          <a:p>
            <a:r>
              <a:rPr lang="en-US" dirty="0"/>
              <a:t>Positivity 1 860 506 cases (laboratory testing)</a:t>
            </a:r>
          </a:p>
          <a:p>
            <a:r>
              <a:rPr lang="en-US" dirty="0"/>
              <a:t>In Slovakia, the first case of the Covid-19 disease appeared on March 6, 2020, and the SARS-CoV-2 virus causing the disease Covid-19 was declared a pandemic by the WHO on March 11, 2020.</a:t>
            </a:r>
          </a:p>
          <a:p>
            <a:endParaRPr lang="en-US" dirty="0"/>
          </a:p>
        </p:txBody>
      </p:sp>
      <p:pic>
        <p:nvPicPr>
          <p:cNvPr id="5" name="Obrázok 4">
            <a:extLst>
              <a:ext uri="{FF2B5EF4-FFF2-40B4-BE49-F238E27FC236}">
                <a16:creationId xmlns:a16="http://schemas.microsoft.com/office/drawing/2014/main" id="{9AD75A9E-D794-4517-B4A1-89F20C470E0E}"/>
              </a:ext>
            </a:extLst>
          </p:cNvPr>
          <p:cNvPicPr>
            <a:picLocks noChangeAspect="1"/>
          </p:cNvPicPr>
          <p:nvPr/>
        </p:nvPicPr>
        <p:blipFill>
          <a:blip r:embed="rId2"/>
          <a:stretch>
            <a:fillRect/>
          </a:stretch>
        </p:blipFill>
        <p:spPr>
          <a:xfrm>
            <a:off x="-23232" y="3613310"/>
            <a:ext cx="12215232" cy="2535563"/>
          </a:xfrm>
          <a:prstGeom prst="rect">
            <a:avLst/>
          </a:prstGeom>
        </p:spPr>
      </p:pic>
    </p:spTree>
    <p:extLst>
      <p:ext uri="{BB962C8B-B14F-4D97-AF65-F5344CB8AC3E}">
        <p14:creationId xmlns:p14="http://schemas.microsoft.com/office/powerpoint/2010/main" val="648501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6BAB2E-65C4-4806-A276-390F25413C2D}"/>
              </a:ext>
            </a:extLst>
          </p:cNvPr>
          <p:cNvSpPr>
            <a:spLocks noGrp="1"/>
          </p:cNvSpPr>
          <p:nvPr>
            <p:ph type="title"/>
          </p:nvPr>
        </p:nvSpPr>
        <p:spPr/>
        <p:txBody>
          <a:bodyPr/>
          <a:lstStyle/>
          <a:p>
            <a:r>
              <a:rPr lang="sk-SK" dirty="0"/>
              <a:t>Covid-19 in </a:t>
            </a:r>
            <a:r>
              <a:rPr lang="sk-SK" dirty="0" err="1"/>
              <a:t>numbers</a:t>
            </a:r>
            <a:r>
              <a:rPr lang="sk-SK" dirty="0"/>
              <a:t> </a:t>
            </a:r>
            <a:endParaRPr lang="en-US" dirty="0"/>
          </a:p>
        </p:txBody>
      </p:sp>
      <p:sp>
        <p:nvSpPr>
          <p:cNvPr id="3" name="Zástupný objekt pre obsah 2">
            <a:extLst>
              <a:ext uri="{FF2B5EF4-FFF2-40B4-BE49-F238E27FC236}">
                <a16:creationId xmlns:a16="http://schemas.microsoft.com/office/drawing/2014/main" id="{DCB7A4B5-2255-4DA9-8357-DCB39D2F2E14}"/>
              </a:ext>
            </a:extLst>
          </p:cNvPr>
          <p:cNvSpPr>
            <a:spLocks noGrp="1"/>
          </p:cNvSpPr>
          <p:nvPr>
            <p:ph idx="1"/>
          </p:nvPr>
        </p:nvSpPr>
        <p:spPr/>
        <p:txBody>
          <a:bodyPr/>
          <a:lstStyle/>
          <a:p>
            <a:r>
              <a:rPr lang="en-US" dirty="0"/>
              <a:t>Positivity cases by age</a:t>
            </a:r>
          </a:p>
          <a:p>
            <a:r>
              <a:rPr lang="en-US" dirty="0"/>
              <a:t>Laboratory testing was </a:t>
            </a:r>
            <a:r>
              <a:rPr lang="en-US" dirty="0" smtClean="0"/>
              <a:t>accessible </a:t>
            </a:r>
            <a:r>
              <a:rPr lang="en-US" dirty="0"/>
              <a:t>in </a:t>
            </a:r>
            <a:r>
              <a:rPr lang="en-US" dirty="0" smtClean="0"/>
              <a:t>private </a:t>
            </a:r>
            <a:r>
              <a:rPr lang="en-US" dirty="0"/>
              <a:t>and public laboratory facilities or testing sites (Ag). </a:t>
            </a:r>
          </a:p>
          <a:p>
            <a:endParaRPr lang="en-US" dirty="0"/>
          </a:p>
          <a:p>
            <a:endParaRPr lang="en-US" dirty="0"/>
          </a:p>
          <a:p>
            <a:endParaRPr lang="en-US" dirty="0"/>
          </a:p>
        </p:txBody>
      </p:sp>
      <p:pic>
        <p:nvPicPr>
          <p:cNvPr id="5" name="Obrázok 4">
            <a:extLst>
              <a:ext uri="{FF2B5EF4-FFF2-40B4-BE49-F238E27FC236}">
                <a16:creationId xmlns:a16="http://schemas.microsoft.com/office/drawing/2014/main" id="{0FB0AC3E-3785-4A52-8A0B-BE679BDD8E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80638" y="3316449"/>
            <a:ext cx="9745156" cy="3375595"/>
          </a:xfrm>
          <a:prstGeom prst="rect">
            <a:avLst/>
          </a:prstGeom>
        </p:spPr>
      </p:pic>
    </p:spTree>
    <p:extLst>
      <p:ext uri="{BB962C8B-B14F-4D97-AF65-F5344CB8AC3E}">
        <p14:creationId xmlns:p14="http://schemas.microsoft.com/office/powerpoint/2010/main" val="1605704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466C77-38EE-4C7B-8822-3F6A5D9ACC6D}"/>
              </a:ext>
            </a:extLst>
          </p:cNvPr>
          <p:cNvSpPr>
            <a:spLocks noGrp="1"/>
          </p:cNvSpPr>
          <p:nvPr>
            <p:ph type="title"/>
          </p:nvPr>
        </p:nvSpPr>
        <p:spPr/>
        <p:txBody>
          <a:bodyPr/>
          <a:lstStyle/>
          <a:p>
            <a:r>
              <a:rPr lang="sk-SK" dirty="0"/>
              <a:t>Covid-19 in </a:t>
            </a:r>
            <a:r>
              <a:rPr lang="sk-SK" dirty="0" err="1"/>
              <a:t>numbers</a:t>
            </a:r>
            <a:r>
              <a:rPr lang="sk-SK" dirty="0"/>
              <a:t> </a:t>
            </a:r>
            <a:endParaRPr lang="en-US" dirty="0"/>
          </a:p>
        </p:txBody>
      </p:sp>
      <p:sp>
        <p:nvSpPr>
          <p:cNvPr id="3" name="Zástupný objekt pre obsah 2">
            <a:extLst>
              <a:ext uri="{FF2B5EF4-FFF2-40B4-BE49-F238E27FC236}">
                <a16:creationId xmlns:a16="http://schemas.microsoft.com/office/drawing/2014/main" id="{456C42B5-7354-4AB3-807A-582EC77A0A18}"/>
              </a:ext>
            </a:extLst>
          </p:cNvPr>
          <p:cNvSpPr>
            <a:spLocks noGrp="1"/>
          </p:cNvSpPr>
          <p:nvPr>
            <p:ph idx="1"/>
          </p:nvPr>
        </p:nvSpPr>
        <p:spPr>
          <a:xfrm>
            <a:off x="1294362" y="1433877"/>
            <a:ext cx="9603275" cy="3450613"/>
          </a:xfrm>
        </p:spPr>
        <p:txBody>
          <a:bodyPr/>
          <a:lstStyle/>
          <a:p>
            <a:r>
              <a:rPr lang="en-US" dirty="0"/>
              <a:t>7,4 mil laboratory tests (red positivity 26,9%), 44,6 mil </a:t>
            </a:r>
            <a:r>
              <a:rPr lang="en-US" dirty="0" err="1"/>
              <a:t>Agtests</a:t>
            </a:r>
            <a:r>
              <a:rPr lang="en-US" dirty="0"/>
              <a:t> with 1,8 % positivity.</a:t>
            </a:r>
          </a:p>
          <a:p>
            <a:r>
              <a:rPr lang="en-US" dirty="0"/>
              <a:t>Laboratory daily testing capacity grew up from 500 in march 2020 to 42 000 in 2021/2022.</a:t>
            </a:r>
          </a:p>
          <a:p>
            <a:r>
              <a:rPr lang="en-US" dirty="0"/>
              <a:t>Nationwide and area testing for COVID-19 in Slovakia (during 2020) </a:t>
            </a:r>
            <a:r>
              <a:rPr lang="en-US" dirty="0" err="1"/>
              <a:t>hav</a:t>
            </a:r>
            <a:r>
              <a:rPr lang="sk-SK" dirty="0"/>
              <a:t>e</a:t>
            </a:r>
            <a:r>
              <a:rPr lang="en-US" dirty="0"/>
              <a:t> helped capture hidden outbreaks and slow the spread of the virus, giving our doctors time and space to take care of the sick patients (positivity 0,7 % </a:t>
            </a:r>
            <a:r>
              <a:rPr lang="en-US" dirty="0" err="1"/>
              <a:t>Agtests</a:t>
            </a:r>
            <a:r>
              <a:rPr lang="en-US" dirty="0"/>
              <a:t>).</a:t>
            </a:r>
          </a:p>
          <a:p>
            <a:endParaRPr lang="en-US" dirty="0"/>
          </a:p>
          <a:p>
            <a:endParaRPr lang="en-US" dirty="0"/>
          </a:p>
        </p:txBody>
      </p:sp>
      <p:pic>
        <p:nvPicPr>
          <p:cNvPr id="5" name="Obrázok 4">
            <a:extLst>
              <a:ext uri="{FF2B5EF4-FFF2-40B4-BE49-F238E27FC236}">
                <a16:creationId xmlns:a16="http://schemas.microsoft.com/office/drawing/2014/main" id="{CB65CD66-9144-4CBC-83FF-E901C1A443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513" y="3956180"/>
            <a:ext cx="11275406" cy="2806618"/>
          </a:xfrm>
          <a:prstGeom prst="rect">
            <a:avLst/>
          </a:prstGeom>
        </p:spPr>
      </p:pic>
    </p:spTree>
    <p:extLst>
      <p:ext uri="{BB962C8B-B14F-4D97-AF65-F5344CB8AC3E}">
        <p14:creationId xmlns:p14="http://schemas.microsoft.com/office/powerpoint/2010/main" val="3347015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DBA6C2-5964-4770-A30B-2CD27BCFC506}"/>
              </a:ext>
            </a:extLst>
          </p:cNvPr>
          <p:cNvSpPr>
            <a:spLocks noGrp="1"/>
          </p:cNvSpPr>
          <p:nvPr>
            <p:ph type="title"/>
          </p:nvPr>
        </p:nvSpPr>
        <p:spPr/>
        <p:txBody>
          <a:bodyPr/>
          <a:lstStyle/>
          <a:p>
            <a:r>
              <a:rPr lang="sk-SK" dirty="0"/>
              <a:t>Covid-19 in </a:t>
            </a:r>
            <a:r>
              <a:rPr lang="sk-SK" dirty="0" err="1"/>
              <a:t>numbers</a:t>
            </a:r>
            <a:r>
              <a:rPr lang="sk-SK" dirty="0"/>
              <a:t> </a:t>
            </a:r>
            <a:endParaRPr lang="en-US" dirty="0"/>
          </a:p>
        </p:txBody>
      </p:sp>
      <p:sp>
        <p:nvSpPr>
          <p:cNvPr id="3" name="Zástupný objekt pre obsah 2">
            <a:extLst>
              <a:ext uri="{FF2B5EF4-FFF2-40B4-BE49-F238E27FC236}">
                <a16:creationId xmlns:a16="http://schemas.microsoft.com/office/drawing/2014/main" id="{9EC105F5-643E-4EDF-BA4E-180EFCCE4FB7}"/>
              </a:ext>
            </a:extLst>
          </p:cNvPr>
          <p:cNvSpPr>
            <a:spLocks noGrp="1"/>
          </p:cNvSpPr>
          <p:nvPr>
            <p:ph idx="1"/>
          </p:nvPr>
        </p:nvSpPr>
        <p:spPr/>
        <p:txBody>
          <a:bodyPr/>
          <a:lstStyle/>
          <a:p>
            <a:r>
              <a:rPr lang="en-US" dirty="0"/>
              <a:t>Number of deaths 20 915 (blue – </a:t>
            </a:r>
            <a:r>
              <a:rPr lang="en-US" dirty="0" err="1"/>
              <a:t>covid</a:t>
            </a:r>
            <a:r>
              <a:rPr lang="en-US" dirty="0"/>
              <a:t> as cause of death, red – other ca</a:t>
            </a:r>
            <a:r>
              <a:rPr lang="sk-SK" dirty="0"/>
              <a:t>u</a:t>
            </a:r>
            <a:r>
              <a:rPr lang="en-US" dirty="0"/>
              <a:t>se bud positivity </a:t>
            </a:r>
            <a:r>
              <a:rPr lang="en-US" dirty="0" smtClean="0"/>
              <a:t>confirmed</a:t>
            </a:r>
            <a:r>
              <a:rPr lang="en-US" dirty="0"/>
              <a:t>)  </a:t>
            </a:r>
          </a:p>
          <a:p>
            <a:endParaRPr lang="en-US" dirty="0"/>
          </a:p>
        </p:txBody>
      </p:sp>
      <p:pic>
        <p:nvPicPr>
          <p:cNvPr id="4" name="Obrázok 3">
            <a:extLst>
              <a:ext uri="{FF2B5EF4-FFF2-40B4-BE49-F238E27FC236}">
                <a16:creationId xmlns:a16="http://schemas.microsoft.com/office/drawing/2014/main" id="{E6F2B299-7550-40B0-91EC-33906EE2E372}"/>
              </a:ext>
            </a:extLst>
          </p:cNvPr>
          <p:cNvPicPr>
            <a:picLocks noChangeAspect="1"/>
          </p:cNvPicPr>
          <p:nvPr/>
        </p:nvPicPr>
        <p:blipFill>
          <a:blip r:embed="rId2"/>
          <a:stretch>
            <a:fillRect/>
          </a:stretch>
        </p:blipFill>
        <p:spPr>
          <a:xfrm>
            <a:off x="37322" y="3028704"/>
            <a:ext cx="12117355" cy="3187448"/>
          </a:xfrm>
          <a:prstGeom prst="rect">
            <a:avLst/>
          </a:prstGeom>
        </p:spPr>
      </p:pic>
    </p:spTree>
    <p:extLst>
      <p:ext uri="{BB962C8B-B14F-4D97-AF65-F5344CB8AC3E}">
        <p14:creationId xmlns:p14="http://schemas.microsoft.com/office/powerpoint/2010/main" val="290277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424486-EE8A-41F6-BB48-F73C43F101A9}"/>
              </a:ext>
            </a:extLst>
          </p:cNvPr>
          <p:cNvSpPr>
            <a:spLocks noGrp="1"/>
          </p:cNvSpPr>
          <p:nvPr>
            <p:ph type="title"/>
          </p:nvPr>
        </p:nvSpPr>
        <p:spPr/>
        <p:txBody>
          <a:bodyPr/>
          <a:lstStyle/>
          <a:p>
            <a:r>
              <a:rPr lang="sk-SK" dirty="0"/>
              <a:t>Covid-19 in </a:t>
            </a:r>
            <a:r>
              <a:rPr lang="sk-SK" dirty="0" err="1"/>
              <a:t>numbers</a:t>
            </a:r>
            <a:r>
              <a:rPr lang="sk-SK" dirty="0"/>
              <a:t> </a:t>
            </a:r>
            <a:endParaRPr lang="en-US" dirty="0"/>
          </a:p>
        </p:txBody>
      </p:sp>
      <p:sp>
        <p:nvSpPr>
          <p:cNvPr id="3" name="Zástupný objekt pre obsah 2">
            <a:extLst>
              <a:ext uri="{FF2B5EF4-FFF2-40B4-BE49-F238E27FC236}">
                <a16:creationId xmlns:a16="http://schemas.microsoft.com/office/drawing/2014/main" id="{440614CB-0A77-4A35-9C7A-E698F509E273}"/>
              </a:ext>
            </a:extLst>
          </p:cNvPr>
          <p:cNvSpPr>
            <a:spLocks noGrp="1"/>
          </p:cNvSpPr>
          <p:nvPr>
            <p:ph idx="1"/>
          </p:nvPr>
        </p:nvSpPr>
        <p:spPr/>
        <p:txBody>
          <a:bodyPr/>
          <a:lstStyle/>
          <a:p>
            <a:r>
              <a:rPr lang="sk-SK" dirty="0" err="1"/>
              <a:t>Hospital</a:t>
            </a:r>
            <a:r>
              <a:rPr lang="sk-SK" dirty="0"/>
              <a:t> </a:t>
            </a:r>
            <a:r>
              <a:rPr lang="sk-SK" dirty="0" err="1"/>
              <a:t>admissions</a:t>
            </a:r>
            <a:r>
              <a:rPr lang="sk-SK" dirty="0"/>
              <a:t> </a:t>
            </a:r>
            <a:r>
              <a:rPr lang="sk-SK" dirty="0" err="1"/>
              <a:t>with</a:t>
            </a:r>
            <a:r>
              <a:rPr lang="sk-SK" dirty="0"/>
              <a:t> Covid-19 (</a:t>
            </a:r>
            <a:r>
              <a:rPr lang="sk-SK" dirty="0" err="1"/>
              <a:t>red</a:t>
            </a:r>
            <a:r>
              <a:rPr lang="sk-SK" dirty="0"/>
              <a:t>- </a:t>
            </a:r>
            <a:r>
              <a:rPr lang="sk-SK" dirty="0" err="1"/>
              <a:t>pulmonary</a:t>
            </a:r>
            <a:r>
              <a:rPr lang="sk-SK" dirty="0"/>
              <a:t> </a:t>
            </a:r>
            <a:r>
              <a:rPr lang="sk-SK" dirty="0" err="1"/>
              <a:t>ventilation</a:t>
            </a:r>
            <a:r>
              <a:rPr lang="sk-SK" dirty="0"/>
              <a:t>, </a:t>
            </a:r>
            <a:r>
              <a:rPr lang="sk-SK" dirty="0" err="1"/>
              <a:t>black</a:t>
            </a:r>
            <a:r>
              <a:rPr lang="sk-SK" dirty="0"/>
              <a:t> – </a:t>
            </a:r>
            <a:r>
              <a:rPr lang="sk-SK" dirty="0" err="1"/>
              <a:t>intensive</a:t>
            </a:r>
            <a:r>
              <a:rPr lang="sk-SK" dirty="0"/>
              <a:t> </a:t>
            </a:r>
            <a:r>
              <a:rPr lang="sk-SK" dirty="0" err="1"/>
              <a:t>care</a:t>
            </a:r>
            <a:r>
              <a:rPr lang="sk-SK" dirty="0"/>
              <a:t> </a:t>
            </a:r>
            <a:r>
              <a:rPr lang="sk-SK" dirty="0" err="1"/>
              <a:t>units</a:t>
            </a:r>
            <a:r>
              <a:rPr lang="sk-SK" dirty="0"/>
              <a:t>). </a:t>
            </a:r>
          </a:p>
          <a:p>
            <a:r>
              <a:rPr lang="sk-SK" dirty="0" err="1"/>
              <a:t>During</a:t>
            </a:r>
            <a:r>
              <a:rPr lang="sk-SK" dirty="0"/>
              <a:t> </a:t>
            </a:r>
            <a:r>
              <a:rPr lang="sk-SK" dirty="0" err="1"/>
              <a:t>the</a:t>
            </a:r>
            <a:r>
              <a:rPr lang="sk-SK" dirty="0"/>
              <a:t> </a:t>
            </a:r>
            <a:r>
              <a:rPr lang="sk-SK" dirty="0" err="1"/>
              <a:t>Covid</a:t>
            </a:r>
            <a:r>
              <a:rPr lang="sk-SK" dirty="0"/>
              <a:t> </a:t>
            </a:r>
            <a:r>
              <a:rPr lang="sk-SK" dirty="0" err="1"/>
              <a:t>Pandemic</a:t>
            </a:r>
            <a:r>
              <a:rPr lang="sk-SK" dirty="0"/>
              <a:t> 2,7 </a:t>
            </a:r>
            <a:r>
              <a:rPr lang="sk-SK" dirty="0" err="1"/>
              <a:t>mil</a:t>
            </a:r>
            <a:r>
              <a:rPr lang="sk-SK" dirty="0"/>
              <a:t> </a:t>
            </a:r>
            <a:r>
              <a:rPr lang="sk-SK" dirty="0" err="1"/>
              <a:t>people</a:t>
            </a:r>
            <a:r>
              <a:rPr lang="sk-SK" dirty="0"/>
              <a:t> </a:t>
            </a:r>
            <a:r>
              <a:rPr lang="sk-SK" dirty="0" err="1"/>
              <a:t>got</a:t>
            </a:r>
            <a:r>
              <a:rPr lang="sk-SK" dirty="0"/>
              <a:t> </a:t>
            </a:r>
            <a:r>
              <a:rPr lang="sk-SK" dirty="0" err="1"/>
              <a:t>fully</a:t>
            </a:r>
            <a:r>
              <a:rPr lang="sk-SK" dirty="0"/>
              <a:t> </a:t>
            </a:r>
            <a:r>
              <a:rPr lang="sk-SK" dirty="0" err="1"/>
              <a:t>vaccinated</a:t>
            </a:r>
            <a:r>
              <a:rPr lang="sk-SK" dirty="0"/>
              <a:t> (5,5 </a:t>
            </a:r>
            <a:r>
              <a:rPr lang="sk-SK" dirty="0" err="1"/>
              <a:t>mil</a:t>
            </a:r>
            <a:r>
              <a:rPr lang="sk-SK" dirty="0"/>
              <a:t>).</a:t>
            </a:r>
          </a:p>
          <a:p>
            <a:endParaRPr lang="en-US" dirty="0"/>
          </a:p>
        </p:txBody>
      </p:sp>
      <p:pic>
        <p:nvPicPr>
          <p:cNvPr id="5" name="Obrázok 4">
            <a:extLst>
              <a:ext uri="{FF2B5EF4-FFF2-40B4-BE49-F238E27FC236}">
                <a16:creationId xmlns:a16="http://schemas.microsoft.com/office/drawing/2014/main" id="{102E39AC-5A99-441D-8F6E-E05E80D859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8424" y="3587620"/>
            <a:ext cx="8785860" cy="3040380"/>
          </a:xfrm>
          <a:prstGeom prst="rect">
            <a:avLst/>
          </a:prstGeom>
        </p:spPr>
      </p:pic>
    </p:spTree>
    <p:extLst>
      <p:ext uri="{BB962C8B-B14F-4D97-AF65-F5344CB8AC3E}">
        <p14:creationId xmlns:p14="http://schemas.microsoft.com/office/powerpoint/2010/main" val="2873378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D69464-B877-4909-9515-8CC8B745EAF4}"/>
              </a:ext>
            </a:extLst>
          </p:cNvPr>
          <p:cNvSpPr>
            <a:spLocks noGrp="1"/>
          </p:cNvSpPr>
          <p:nvPr>
            <p:ph type="title"/>
          </p:nvPr>
        </p:nvSpPr>
        <p:spPr>
          <a:xfrm>
            <a:off x="1516893" y="795188"/>
            <a:ext cx="9603275" cy="1049235"/>
          </a:xfrm>
        </p:spPr>
        <p:txBody>
          <a:bodyPr/>
          <a:lstStyle/>
          <a:p>
            <a:r>
              <a:rPr lang="sk-SK" dirty="0"/>
              <a:t>Management of </a:t>
            </a:r>
            <a:r>
              <a:rPr lang="sk-SK" dirty="0" err="1"/>
              <a:t>the</a:t>
            </a:r>
            <a:r>
              <a:rPr lang="sk-SK" dirty="0"/>
              <a:t> </a:t>
            </a:r>
            <a:r>
              <a:rPr lang="sk-SK" dirty="0" err="1"/>
              <a:t>crisis</a:t>
            </a:r>
            <a:r>
              <a:rPr lang="sk-SK" dirty="0"/>
              <a:t> </a:t>
            </a:r>
            <a:r>
              <a:rPr lang="sk-SK" dirty="0" err="1"/>
              <a:t>situations</a:t>
            </a:r>
            <a:r>
              <a:rPr lang="sk-SK" dirty="0"/>
              <a:t> in SR</a:t>
            </a:r>
            <a:endParaRPr lang="en-US" dirty="0"/>
          </a:p>
        </p:txBody>
      </p:sp>
      <p:sp>
        <p:nvSpPr>
          <p:cNvPr id="3" name="Zástupný objekt pre obsah 2">
            <a:extLst>
              <a:ext uri="{FF2B5EF4-FFF2-40B4-BE49-F238E27FC236}">
                <a16:creationId xmlns:a16="http://schemas.microsoft.com/office/drawing/2014/main" id="{3243C7E1-0970-48F0-869F-B49562611EAA}"/>
              </a:ext>
            </a:extLst>
          </p:cNvPr>
          <p:cNvSpPr>
            <a:spLocks noGrp="1"/>
          </p:cNvSpPr>
          <p:nvPr>
            <p:ph idx="1"/>
          </p:nvPr>
        </p:nvSpPr>
        <p:spPr>
          <a:xfrm>
            <a:off x="1451579" y="1844423"/>
            <a:ext cx="9603275" cy="3883179"/>
          </a:xfrm>
        </p:spPr>
        <p:txBody>
          <a:bodyPr>
            <a:normAutofit fontScale="92500" lnSpcReduction="20000"/>
          </a:bodyPr>
          <a:lstStyle/>
          <a:p>
            <a:r>
              <a:rPr lang="en-US" dirty="0"/>
              <a:t>Constitutional Act No. 227/2002 Coll. on the security of the state in time of war, state of war, state of emergency and state of emergency</a:t>
            </a:r>
            <a:endParaRPr lang="sk-SK" dirty="0"/>
          </a:p>
          <a:p>
            <a:r>
              <a:rPr lang="en-US" dirty="0"/>
              <a:t>State management in crisis situations is governed by two laws: Act no. 319/2002 Coll. on defense of the Slovak Republic, Act No. 387/2002 Coll. on managing the state in crisis situations outside of wartime</a:t>
            </a:r>
            <a:endParaRPr lang="sk-SK" dirty="0"/>
          </a:p>
          <a:p>
            <a:r>
              <a:rPr lang="en-US" dirty="0"/>
              <a:t>The principles of protection of residents during the negative consequences of extraordinary events are established by Act No. 42/1994 Coll. on civil protection of the population</a:t>
            </a:r>
            <a:endParaRPr lang="sk-SK" dirty="0"/>
          </a:p>
          <a:p>
            <a:r>
              <a:rPr lang="en-US" dirty="0"/>
              <a:t>Law no. 129/2002 Coll. about the integrated rescue system</a:t>
            </a:r>
            <a:endParaRPr lang="sk-SK" dirty="0"/>
          </a:p>
          <a:p>
            <a:r>
              <a:rPr lang="en-US" dirty="0"/>
              <a:t>Act No. 179/2011 Coll. on Economic Mobilization</a:t>
            </a:r>
            <a:r>
              <a:rPr lang="sk-SK" dirty="0"/>
              <a:t>, </a:t>
            </a:r>
            <a:r>
              <a:rPr lang="en-US" dirty="0"/>
              <a:t>Act No. 372/2012 Coll. on state material reserves</a:t>
            </a:r>
            <a:r>
              <a:rPr lang="sk-SK" dirty="0"/>
              <a:t>, </a:t>
            </a:r>
            <a:r>
              <a:rPr lang="en-US" dirty="0"/>
              <a:t>576/2004 Coll. on health care, services related to the provision of health care, Act no. 578/2004 Coll. on health care providers, health workers, professional organizations</a:t>
            </a:r>
            <a:r>
              <a:rPr lang="sk-SK" dirty="0"/>
              <a:t> etc.</a:t>
            </a:r>
          </a:p>
          <a:p>
            <a:endParaRPr lang="en-US" dirty="0"/>
          </a:p>
        </p:txBody>
      </p:sp>
    </p:spTree>
    <p:extLst>
      <p:ext uri="{BB962C8B-B14F-4D97-AF65-F5344CB8AC3E}">
        <p14:creationId xmlns:p14="http://schemas.microsoft.com/office/powerpoint/2010/main" val="741146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3E6007-E309-4167-9599-EAF589A50400}"/>
              </a:ext>
            </a:extLst>
          </p:cNvPr>
          <p:cNvSpPr>
            <a:spLocks noGrp="1"/>
          </p:cNvSpPr>
          <p:nvPr>
            <p:ph type="title"/>
          </p:nvPr>
        </p:nvSpPr>
        <p:spPr>
          <a:xfrm>
            <a:off x="1339612" y="342420"/>
            <a:ext cx="5705001" cy="1049235"/>
          </a:xfrm>
        </p:spPr>
        <p:txBody>
          <a:bodyPr>
            <a:normAutofit fontScale="90000"/>
          </a:bodyPr>
          <a:lstStyle/>
          <a:p>
            <a:r>
              <a:rPr lang="en-US" dirty="0"/>
              <a:t>Scheme of </a:t>
            </a:r>
            <a:r>
              <a:rPr lang="sk-SK" dirty="0" err="1"/>
              <a:t>subjects</a:t>
            </a:r>
            <a:r>
              <a:rPr lang="en-US" dirty="0"/>
              <a:t> in the health crisis management system</a:t>
            </a:r>
          </a:p>
        </p:txBody>
      </p:sp>
      <p:pic>
        <p:nvPicPr>
          <p:cNvPr id="7" name="Zástupný objekt pre obsah 6">
            <a:extLst>
              <a:ext uri="{FF2B5EF4-FFF2-40B4-BE49-F238E27FC236}">
                <a16:creationId xmlns:a16="http://schemas.microsoft.com/office/drawing/2014/main" id="{BF32EDA2-F542-47E7-BE02-74F557C7955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165910" y="124278"/>
            <a:ext cx="4858139" cy="6609444"/>
          </a:xfrm>
        </p:spPr>
      </p:pic>
    </p:spTree>
    <p:extLst>
      <p:ext uri="{BB962C8B-B14F-4D97-AF65-F5344CB8AC3E}">
        <p14:creationId xmlns:p14="http://schemas.microsoft.com/office/powerpoint/2010/main" val="383284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361EBF-ECAD-4D7E-8CAC-32414136E405}"/>
              </a:ext>
            </a:extLst>
          </p:cNvPr>
          <p:cNvSpPr>
            <a:spLocks noGrp="1"/>
          </p:cNvSpPr>
          <p:nvPr>
            <p:ph type="title"/>
          </p:nvPr>
        </p:nvSpPr>
        <p:spPr/>
        <p:txBody>
          <a:bodyPr/>
          <a:lstStyle/>
          <a:p>
            <a:r>
              <a:rPr lang="en-US" dirty="0"/>
              <a:t>subjects in the healthcare crisis management system</a:t>
            </a:r>
            <a:r>
              <a:rPr lang="sk-SK" dirty="0"/>
              <a:t> I.</a:t>
            </a:r>
            <a:endParaRPr lang="en-US" dirty="0"/>
          </a:p>
        </p:txBody>
      </p:sp>
      <p:sp>
        <p:nvSpPr>
          <p:cNvPr id="3" name="Zástupný objekt pre obsah 2">
            <a:extLst>
              <a:ext uri="{FF2B5EF4-FFF2-40B4-BE49-F238E27FC236}">
                <a16:creationId xmlns:a16="http://schemas.microsoft.com/office/drawing/2014/main" id="{D36063EF-7862-480D-8AC2-328BE68F6902}"/>
              </a:ext>
            </a:extLst>
          </p:cNvPr>
          <p:cNvSpPr>
            <a:spLocks noGrp="1"/>
          </p:cNvSpPr>
          <p:nvPr>
            <p:ph idx="1"/>
          </p:nvPr>
        </p:nvSpPr>
        <p:spPr>
          <a:xfrm>
            <a:off x="1451579" y="2015732"/>
            <a:ext cx="9603275" cy="3899876"/>
          </a:xfrm>
        </p:spPr>
        <p:txBody>
          <a:bodyPr>
            <a:normAutofit fontScale="85000" lnSpcReduction="20000"/>
          </a:bodyPr>
          <a:lstStyle/>
          <a:p>
            <a:r>
              <a:rPr lang="en-US" b="1" dirty="0"/>
              <a:t>The Security Council of the Slovak Republic </a:t>
            </a:r>
            <a:r>
              <a:rPr lang="en-US" dirty="0"/>
              <a:t>as an advisory body of the Slovak government, participates in the creation and implementation of the security system of the Slovak Republic, the fulfillment of international obligations in the field of security, evaluates the security situation in the Slovak Republic and in the world.</a:t>
            </a:r>
          </a:p>
          <a:p>
            <a:r>
              <a:rPr lang="en-US" dirty="0"/>
              <a:t>The government establishes a </a:t>
            </a:r>
            <a:r>
              <a:rPr lang="en-US" b="1" dirty="0"/>
              <a:t>central crisis </a:t>
            </a:r>
            <a:r>
              <a:rPr lang="en-US" b="1" dirty="0" err="1"/>
              <a:t>manag</a:t>
            </a:r>
            <a:r>
              <a:rPr lang="en-US" b="1" dirty="0"/>
              <a:t>. department</a:t>
            </a:r>
            <a:r>
              <a:rPr lang="en-US" dirty="0"/>
              <a:t>, which coordinates the activities of state administration bodies, local self-governed bodies and other components designed to solve a crisis situation during a crisis situation. The head of the central crisis staff is the Minister of the Interior of the Slovak Republic. During Covid-19 the </a:t>
            </a:r>
            <a:r>
              <a:rPr lang="en-US" b="1" dirty="0"/>
              <a:t>Pandemic </a:t>
            </a:r>
            <a:r>
              <a:rPr lang="en-US" b="1" dirty="0" err="1"/>
              <a:t>commi</a:t>
            </a:r>
            <a:r>
              <a:rPr lang="sk-SK" b="1" dirty="0"/>
              <a:t>s</a:t>
            </a:r>
            <a:r>
              <a:rPr lang="en-US" b="1" dirty="0" err="1"/>
              <a:t>sion</a:t>
            </a:r>
            <a:r>
              <a:rPr lang="en-US" b="1" dirty="0"/>
              <a:t> </a:t>
            </a:r>
            <a:r>
              <a:rPr lang="en-US" dirty="0"/>
              <a:t>was established as an advisory body of government. </a:t>
            </a:r>
          </a:p>
          <a:p>
            <a:r>
              <a:rPr lang="en-US" b="1" dirty="0"/>
              <a:t>Crisis department MH SR </a:t>
            </a:r>
            <a:r>
              <a:rPr lang="en-US" dirty="0"/>
              <a:t>- Crisis management is a system of workers and a specific management activity aimed at analyzing the possibility of crises in the healthcare system, their causes, possible consequences, and the search for measures and tools to prevent them and eliminate negative impacts in the event of their occurrence.</a:t>
            </a:r>
          </a:p>
        </p:txBody>
      </p:sp>
    </p:spTree>
    <p:extLst>
      <p:ext uri="{BB962C8B-B14F-4D97-AF65-F5344CB8AC3E}">
        <p14:creationId xmlns:p14="http://schemas.microsoft.com/office/powerpoint/2010/main" val="4221050012"/>
      </p:ext>
    </p:extLst>
  </p:cSld>
  <p:clrMapOvr>
    <a:masterClrMapping/>
  </p:clrMapOvr>
</p:sld>
</file>

<file path=ppt/theme/theme1.xml><?xml version="1.0" encoding="utf-8"?>
<a:theme xmlns:a="http://schemas.openxmlformats.org/drawingml/2006/main" name="Galéria">
  <a:themeElements>
    <a:clrScheme name="Galéri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éri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éri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298</TotalTime>
  <Words>1589</Words>
  <Application>Microsoft Office PowerPoint</Application>
  <PresentationFormat>Widescreen</PresentationFormat>
  <Paragraphs>58</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Gill Sans MT</vt:lpstr>
      <vt:lpstr>Galéria</vt:lpstr>
      <vt:lpstr>Crisis management – covid 19 in Slovakia</vt:lpstr>
      <vt:lpstr>Covid-19 in numbers </vt:lpstr>
      <vt:lpstr>Covid-19 in numbers </vt:lpstr>
      <vt:lpstr>Covid-19 in numbers </vt:lpstr>
      <vt:lpstr>Covid-19 in numbers </vt:lpstr>
      <vt:lpstr>Covid-19 in numbers </vt:lpstr>
      <vt:lpstr>Management of the crisis situations in SR</vt:lpstr>
      <vt:lpstr>Scheme of subjects in the health crisis management system</vt:lpstr>
      <vt:lpstr>subjects in the healthcare crisis management system I.</vt:lpstr>
      <vt:lpstr>APH SR and crisis management</vt:lpstr>
      <vt:lpstr>APH SR and crisis management</vt:lpstr>
      <vt:lpstr>Measures</vt:lpstr>
      <vt:lpstr>Information system and case management</vt:lpstr>
      <vt:lpstr>lessons from the pandemic</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Crisis management – covid 19</dc:title>
  <dc:creator>Lapunik Radovan, Ing., MBA</dc:creator>
  <cp:lastModifiedBy>Armen Grigoryan</cp:lastModifiedBy>
  <cp:revision>29</cp:revision>
  <dcterms:created xsi:type="dcterms:W3CDTF">2023-01-24T16:07:28Z</dcterms:created>
  <dcterms:modified xsi:type="dcterms:W3CDTF">2023-01-25T18:14:14Z</dcterms:modified>
</cp:coreProperties>
</file>