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35"/>
  </p:notesMasterIdLst>
  <p:sldIdLst>
    <p:sldId id="326" r:id="rId2"/>
    <p:sldId id="331" r:id="rId3"/>
    <p:sldId id="258" r:id="rId4"/>
    <p:sldId id="327" r:id="rId5"/>
    <p:sldId id="309" r:id="rId6"/>
    <p:sldId id="308" r:id="rId7"/>
    <p:sldId id="307" r:id="rId8"/>
    <p:sldId id="310" r:id="rId9"/>
    <p:sldId id="313" r:id="rId10"/>
    <p:sldId id="328" r:id="rId11"/>
    <p:sldId id="332" r:id="rId12"/>
    <p:sldId id="317" r:id="rId13"/>
    <p:sldId id="318" r:id="rId14"/>
    <p:sldId id="319" r:id="rId15"/>
    <p:sldId id="329" r:id="rId16"/>
    <p:sldId id="330" r:id="rId17"/>
    <p:sldId id="324" r:id="rId18"/>
    <p:sldId id="321" r:id="rId19"/>
    <p:sldId id="320" r:id="rId20"/>
    <p:sldId id="322" r:id="rId21"/>
    <p:sldId id="323" r:id="rId22"/>
    <p:sldId id="315" r:id="rId23"/>
    <p:sldId id="316" r:id="rId24"/>
    <p:sldId id="264" r:id="rId25"/>
    <p:sldId id="265" r:id="rId26"/>
    <p:sldId id="266" r:id="rId27"/>
    <p:sldId id="272" r:id="rId28"/>
    <p:sldId id="273" r:id="rId29"/>
    <p:sldId id="333" r:id="rId30"/>
    <p:sldId id="335" r:id="rId31"/>
    <p:sldId id="291" r:id="rId32"/>
    <p:sldId id="269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0D32B2-B309-4B4C-B7B7-CC0447E67024}">
          <p14:sldIdLst>
            <p14:sldId id="326"/>
            <p14:sldId id="331"/>
            <p14:sldId id="258"/>
            <p14:sldId id="327"/>
            <p14:sldId id="309"/>
            <p14:sldId id="308"/>
            <p14:sldId id="307"/>
            <p14:sldId id="310"/>
            <p14:sldId id="313"/>
            <p14:sldId id="328"/>
            <p14:sldId id="332"/>
            <p14:sldId id="317"/>
            <p14:sldId id="318"/>
            <p14:sldId id="319"/>
            <p14:sldId id="329"/>
            <p14:sldId id="330"/>
            <p14:sldId id="324"/>
            <p14:sldId id="321"/>
            <p14:sldId id="320"/>
            <p14:sldId id="322"/>
            <p14:sldId id="323"/>
          </p14:sldIdLst>
        </p14:section>
        <p14:section name="Раздел без заголовка" id="{023294E9-08DF-44C1-8DC6-94B58AF39485}">
          <p14:sldIdLst>
            <p14:sldId id="315"/>
            <p14:sldId id="316"/>
            <p14:sldId id="264"/>
            <p14:sldId id="265"/>
            <p14:sldId id="266"/>
            <p14:sldId id="272"/>
            <p14:sldId id="273"/>
            <p14:sldId id="333"/>
            <p14:sldId id="335"/>
            <p14:sldId id="291"/>
            <p14:sldId id="269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49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\for_all\Marietta\&#1351;&#1332;%20&#1329;&#1351;&#1351;&#1344;%20&#1353;&#1350;%20&#1396;&#1377;&#1392;&#1381;&#140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1\for_all\Marietta\&#1351;&#1332;%20&#1329;&#1351;&#1351;&#1344;%20&#1353;&#1350;%20&#1396;&#1377;&#1392;&#1381;&#1408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YandexDisk\&#1044;&#1086;&#1082;&#1091;&#1084;&#1077;&#1085;&#1090;&#1099;\progects\Policy_Dialog\New%20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Countri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DP_Projects\Armenia\Public%20Relationship\Association%20meeting\Finan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DP_Projects\Armenia\Public%20Relationship\Association%20meeting\Finan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YandexDisk\&#1044;&#1086;&#1082;&#1091;&#1084;&#1077;&#1085;&#1090;&#1099;\progects\Armenia_UHI\Documents\VAT\AMPOP-AAH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Diso\New%20folder\2008-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55555555555511E-2"/>
          <c:y val="0.14618073782443872"/>
          <c:w val="0.93888888888888933"/>
          <c:h val="0.66921223388743079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explosion val="5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4-494A-B9C3-FBE9C75D3CC3}"/>
              </c:ext>
            </c:extLst>
          </c:dPt>
          <c:dPt>
            <c:idx val="1"/>
            <c:bubble3D val="0"/>
            <c:explosion val="28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4-494A-B9C3-FBE9C75D3CC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A4-494A-B9C3-FBE9C75D3C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A4-494A-B9C3-FBE9C75D3CC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A4-494A-B9C3-FBE9C75D3CC3}"/>
              </c:ext>
            </c:extLst>
          </c:dPt>
          <c:dLbls>
            <c:dLbl>
              <c:idx val="0"/>
              <c:layout>
                <c:manualLayout>
                  <c:x val="-6.9716579465779888E-3"/>
                  <c:y val="-1.50132713303657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A4-494A-B9C3-FBE9C75D3CC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20.6%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A4-494A-B9C3-FBE9C75D3CC3}"/>
                </c:ext>
              </c:extLst>
            </c:dLbl>
            <c:dLbl>
              <c:idx val="2"/>
              <c:layout>
                <c:manualLayout>
                  <c:x val="-0.11920108072293432"/>
                  <c:y val="-0.10949931257064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18.3%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6102680089437"/>
                      <c:h val="0.113794147025843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A4-494A-B9C3-FBE9C75D3CC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55.6%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A4-494A-B9C3-FBE9C75D3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'[ՇԴ ԱՇՇՀ ՉՆ մահեր.xlsx]Sheet6'!$B$58:$B$61</c:f>
              <c:strCache>
                <c:ptCount val="3"/>
                <c:pt idx="0">
                  <c:v>ՇԴ</c:v>
                </c:pt>
                <c:pt idx="1">
                  <c:v>ՉՆ</c:v>
                </c:pt>
                <c:pt idx="2">
                  <c:v>ԱՇՇՀ</c:v>
                </c:pt>
              </c:strCache>
            </c:strRef>
          </c:cat>
          <c:val>
            <c:numRef>
              <c:f>'[ՇԴ ԱՇՇՀ ՉՆ մահեր.xlsx]Sheet6'!$C$58:$C$61</c:f>
              <c:numCache>
                <c:formatCode>0.0%</c:formatCode>
                <c:ptCount val="4"/>
                <c:pt idx="0">
                  <c:v>3.0000000000000016E-2</c:v>
                </c:pt>
                <c:pt idx="1">
                  <c:v>0.20400000000000001</c:v>
                </c:pt>
                <c:pt idx="2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A4-494A-B9C3-FBE9C75D3CC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DA4-494A-B9C3-FBE9C75D3C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DA4-494A-B9C3-FBE9C75D3C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DA4-494A-B9C3-FBE9C75D3C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DA4-494A-B9C3-FBE9C75D3C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DA4-494A-B9C3-FBE9C75D3CC3}"/>
              </c:ext>
            </c:extLst>
          </c:dPt>
          <c:cat>
            <c:strRef>
              <c:f>'[ՇԴ ԱՇՇՀ ՉՆ մահեր.xlsx]Sheet6'!$B$58:$B$61</c:f>
              <c:strCache>
                <c:ptCount val="3"/>
                <c:pt idx="0">
                  <c:v>ՇԴ</c:v>
                </c:pt>
                <c:pt idx="1">
                  <c:v>ՉՆ</c:v>
                </c:pt>
                <c:pt idx="2">
                  <c:v>ԱՇՇՀ</c:v>
                </c:pt>
              </c:strCache>
            </c:strRef>
          </c:cat>
          <c:val>
            <c:numRef>
              <c:f>'[ՇԴ ԱՇՇՀ ՉՆ մահեր.xlsx]Sheet6'!$D$58:$D$61</c:f>
              <c:numCache>
                <c:formatCode>0.00%</c:formatCode>
                <c:ptCount val="4"/>
                <c:pt idx="1">
                  <c:v>0.36500000000000027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DA4-494A-B9C3-FBE9C75D3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spc="0" baseline="0">
                <a:solidFill>
                  <a:srgbClr val="002060"/>
                </a:solidFill>
                <a:latin typeface="Sylfaen" pitchFamily="18" charset="0"/>
                <a:ea typeface="+mn-ea"/>
                <a:cs typeface="+mn-cs"/>
              </a:defRPr>
            </a:pPr>
            <a:r>
              <a:rPr lang="hy-AM" sz="105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ՈՎՀ վաղաժամ մահացությունը բոլոր տարիքային խմբերում</a:t>
            </a:r>
            <a:r>
              <a:rPr lang="hy-AM" sz="1050" b="1" baseline="0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ըստ սեռի</a:t>
            </a:r>
            <a:endParaRPr lang="ru-RU" sz="1050" b="1" dirty="0" smtClean="0">
              <a:solidFill>
                <a:srgbClr val="002060"/>
              </a:solidFill>
              <a:effectLst/>
              <a:latin typeface="Sylfaen" pitchFamily="18" charset="0"/>
            </a:endParaRPr>
          </a:p>
        </c:rich>
      </c:tx>
      <c:layout>
        <c:manualLayout>
          <c:xMode val="edge"/>
          <c:yMode val="edge"/>
          <c:x val="0.15042000143533504"/>
          <c:y val="3.55074791122710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3850046928394"/>
          <c:y val="0.11839353831355781"/>
          <c:w val="0.88061497054451887"/>
          <c:h val="0.701688946794349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'[ՇԴ ԱՇՇՀ ՉՆ մահեր.xlsx]Sheet3'!$B$103</c:f>
              <c:strCache>
                <c:ptCount val="1"/>
                <c:pt idx="0">
                  <c:v>արական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'[ՇԴ ԱՇՇՀ ՉՆ մահեր.xlsx]Sheet3'!$A$104:$A$106</c:f>
              <c:strCache>
                <c:ptCount val="3"/>
                <c:pt idx="0">
                  <c:v>ՇԴ</c:v>
                </c:pt>
                <c:pt idx="1">
                  <c:v>ՉՆ</c:v>
                </c:pt>
                <c:pt idx="2">
                  <c:v>ԱՇՇՀ</c:v>
                </c:pt>
              </c:strCache>
            </c:strRef>
          </c:cat>
          <c:val>
            <c:numRef>
              <c:f>'[ՇԴ ԱՇՇՀ ՉՆ մահեր.xlsx]Sheet3'!$B$104:$B$106</c:f>
              <c:numCache>
                <c:formatCode>0.0%</c:formatCode>
                <c:ptCount val="3"/>
                <c:pt idx="0">
                  <c:v>9.0000000000000028E-3</c:v>
                </c:pt>
                <c:pt idx="1">
                  <c:v>8.5000000000000006E-2</c:v>
                </c:pt>
                <c:pt idx="2">
                  <c:v>0.14200000000000004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B-466A-A82D-45FE1B7838B0}"/>
            </c:ext>
          </c:extLst>
        </c:ser>
        <c:ser>
          <c:idx val="1"/>
          <c:order val="1"/>
          <c:tx>
            <c:strRef>
              <c:f>'[ՇԴ ԱՇՇՀ ՉՆ մահեր.xlsx]Sheet3'!$C$103</c:f>
              <c:strCache>
                <c:ptCount val="1"/>
                <c:pt idx="0">
                  <c:v>իգական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'[ՇԴ ԱՇՇՀ ՉՆ մահեր.xlsx]Sheet3'!$A$104:$A$106</c:f>
              <c:strCache>
                <c:ptCount val="3"/>
                <c:pt idx="0">
                  <c:v>ՇԴ</c:v>
                </c:pt>
                <c:pt idx="1">
                  <c:v>ՉՆ</c:v>
                </c:pt>
                <c:pt idx="2">
                  <c:v>ԱՇՇՀ</c:v>
                </c:pt>
              </c:strCache>
            </c:strRef>
          </c:cat>
          <c:val>
            <c:numRef>
              <c:f>'[ՇԴ ԱՇՇՀ ՉՆ մահեր.xlsx]Sheet3'!$C$104:$C$106</c:f>
              <c:numCache>
                <c:formatCode>0.0%</c:formatCode>
                <c:ptCount val="3"/>
                <c:pt idx="0">
                  <c:v>8.0000000000000088E-3</c:v>
                </c:pt>
                <c:pt idx="1">
                  <c:v>6.7000000000000004E-2</c:v>
                </c:pt>
                <c:pt idx="2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0B-466A-A82D-45FE1B783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904384"/>
        <c:axId val="317905920"/>
      </c:barChart>
      <c:catAx>
        <c:axId val="3179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905920"/>
        <c:crosses val="autoZero"/>
        <c:auto val="1"/>
        <c:lblAlgn val="ctr"/>
        <c:lblOffset val="100"/>
        <c:noMultiLvlLbl val="0"/>
      </c:catAx>
      <c:valAx>
        <c:axId val="31790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90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y-AM" dirty="0" smtClean="0"/>
              <a:t>ՈՎՀ գրանցված </a:t>
            </a:r>
            <a:r>
              <a:rPr lang="hy-AM" dirty="0"/>
              <a:t>հիվանդների թիվը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Лист2!$B$4:$C$7</c:f>
              <c:strCache>
                <c:ptCount val="3"/>
                <c:pt idx="0">
                  <c:v>ԱՇՀՀ</c:v>
                </c:pt>
                <c:pt idx="1">
                  <c:v>ՇԴ</c:v>
                </c:pt>
                <c:pt idx="2">
                  <c:v>ՉՆ</c:v>
                </c:pt>
              </c:strCache>
            </c:strRef>
          </c:cat>
          <c:val>
            <c:numRef>
              <c:f>Лист2!$D$4:$D$7</c:f>
            </c:numRef>
          </c:val>
          <c:extLst>
            <c:ext xmlns:c16="http://schemas.microsoft.com/office/drawing/2014/chart" uri="{C3380CC4-5D6E-409C-BE32-E72D297353CC}">
              <c16:uniqueId val="{00000000-A188-456B-9239-D87A83A22A12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100000">
                    <a:srgbClr val="CC3300"/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88-456B-9239-D87A83A22A12}"/>
              </c:ext>
            </c:extLst>
          </c:dPt>
          <c:dPt>
            <c:idx val="1"/>
            <c:bubble3D val="0"/>
            <c:spPr>
              <a:gradFill rotWithShape="1">
                <a:gsLst>
                  <a:gs pos="100000">
                    <a:srgbClr val="92D050"/>
                  </a:gs>
                  <a:gs pos="10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88-456B-9239-D87A83A22A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188-456B-9239-D87A83A22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Лист2!$B$4:$C$7</c:f>
              <c:strCache>
                <c:ptCount val="3"/>
                <c:pt idx="0">
                  <c:v>ԱՇՀՀ</c:v>
                </c:pt>
                <c:pt idx="1">
                  <c:v>ՇԴ</c:v>
                </c:pt>
                <c:pt idx="2">
                  <c:v>ՉՆ</c:v>
                </c:pt>
              </c:strCache>
            </c:strRef>
          </c:cat>
          <c:val>
            <c:numRef>
              <c:f>Лист2!$E$4:$E$7</c:f>
              <c:numCache>
                <c:formatCode>0%</c:formatCode>
                <c:ptCount val="3"/>
                <c:pt idx="0">
                  <c:v>0.40035933522982481</c:v>
                </c:pt>
                <c:pt idx="1">
                  <c:v>0.14755355653265947</c:v>
                </c:pt>
                <c:pt idx="2">
                  <c:v>7.2028991264120559E-2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88-456B-9239-D87A83A22A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445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UZB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B8-44D5-B129-282910BE88C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TJK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B8-44D5-B129-282910BE88C6}"/>
                </c:ext>
              </c:extLst>
            </c:dLbl>
            <c:dLbl>
              <c:idx val="2"/>
              <c:layout>
                <c:manualLayout>
                  <c:x val="-1.387870870979838E-2"/>
                  <c:y val="-3.70874942407347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KGZ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B8-44D5-B129-282910BE88C6}"/>
                </c:ext>
              </c:extLst>
            </c:dLbl>
            <c:dLbl>
              <c:idx val="3"/>
              <c:layout>
                <c:manualLayout>
                  <c:x val="-2.5226604738923776E-2"/>
                  <c:y val="-3.18277966733448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RUS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B8-44D5-B129-282910BE88C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GEO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B8-44D5-B129-282910BE88C6}"/>
                </c:ext>
              </c:extLst>
            </c:dLbl>
            <c:dLbl>
              <c:idx val="5"/>
              <c:layout>
                <c:manualLayout>
                  <c:x val="-4.1666666666666664E-2"/>
                  <c:y val="-8.00595363172628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UKR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B8-44D5-B129-282910BE88C6}"/>
                </c:ext>
              </c:extLst>
            </c:dLbl>
            <c:dLbl>
              <c:idx val="6"/>
              <c:layout>
                <c:manualLayout>
                  <c:x val="-2.2226874573497472E-2"/>
                  <c:y val="-3.24120859300170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B8-44D5-B129-282910BE88C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LAT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B8-44D5-B129-282910BE88C6}"/>
                </c:ext>
              </c:extLst>
            </c:dLbl>
            <c:dLbl>
              <c:idx val="8"/>
              <c:layout>
                <c:manualLayout>
                  <c:x val="-1.4896672336434777E-2"/>
                  <c:y val="-2.746438369411968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LTU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B8-44D5-B129-282910BE88C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BLR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B8-44D5-B129-282910BE88C6}"/>
                </c:ext>
              </c:extLst>
            </c:dLbl>
            <c:dLbl>
              <c:idx val="10"/>
              <c:layout>
                <c:manualLayout>
                  <c:x val="-1.0829555068130681E-2"/>
                  <c:y val="1.9535906427986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AB8-44D5-B129-282910BE88C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MDA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AB8-44D5-B129-282910BE88C6}"/>
                </c:ext>
              </c:extLst>
            </c:dLbl>
            <c:dLbl>
              <c:idx val="12"/>
              <c:layout>
                <c:manualLayout>
                  <c:x val="-5.6233263957909903E-2"/>
                  <c:y val="-1.45361354717538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ROU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AB8-44D5-B129-282910BE88C6}"/>
                </c:ext>
              </c:extLst>
            </c:dLbl>
            <c:dLbl>
              <c:idx val="13"/>
              <c:layout>
                <c:manualLayout>
                  <c:x val="-2.5153670307340614E-2"/>
                  <c:y val="-3.18277966733448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BGR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AB8-44D5-B129-282910BE88C6}"/>
                </c:ext>
              </c:extLst>
            </c:dLbl>
            <c:dLbl>
              <c:idx val="14"/>
              <c:layout>
                <c:manualLayout>
                  <c:x val="-4.7433285412550784E-2"/>
                  <c:y val="-3.24119835699270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SVN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AB8-44D5-B129-282910BE88C6}"/>
                </c:ext>
              </c:extLst>
            </c:dLbl>
            <c:dLbl>
              <c:idx val="15"/>
              <c:layout>
                <c:manualLayout>
                  <c:x val="-1.7385890222727903E-2"/>
                  <c:y val="-2.7464489016794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CZE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AB8-44D5-B129-282910BE88C6}"/>
                </c:ext>
              </c:extLst>
            </c:dLbl>
            <c:dLbl>
              <c:idx val="16"/>
              <c:layout>
                <c:manualLayout>
                  <c:x val="-4.1752356556627672E-2"/>
                  <c:y val="-3.963449704533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SVK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AB8-44D5-B129-282910BE88C6}"/>
                </c:ext>
              </c:extLst>
            </c:dLbl>
            <c:dLbl>
              <c:idx val="17"/>
              <c:layout>
                <c:manualLayout>
                  <c:x val="-7.3667272651915514E-2"/>
                  <c:y val="-1.0148674854557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HUN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AB8-44D5-B129-282910BE88C6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HRV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AB8-44D5-B129-282910BE88C6}"/>
                </c:ext>
              </c:extLst>
            </c:dLbl>
            <c:dLbl>
              <c:idx val="19"/>
              <c:layout>
                <c:manualLayout>
                  <c:x val="-0.25440605861767279"/>
                  <c:y val="-4.89923211149108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AB8-44D5-B129-282910BE88C6}"/>
                </c:ext>
              </c:extLst>
            </c:dLbl>
            <c:dLbl>
              <c:idx val="20"/>
              <c:layout>
                <c:manualLayout>
                  <c:x val="-1.9005406582241736E-2"/>
                  <c:y val="-3.44576454570397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MKD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AB8-44D5-B129-282910BE88C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Sheet1!$C$2:$C$22</c:f>
              <c:numCache>
                <c:formatCode>General</c:formatCode>
                <c:ptCount val="21"/>
                <c:pt idx="0">
                  <c:v>53.1</c:v>
                </c:pt>
                <c:pt idx="1">
                  <c:v>30.6</c:v>
                </c:pt>
                <c:pt idx="2">
                  <c:v>36.700000000000003</c:v>
                </c:pt>
                <c:pt idx="3">
                  <c:v>39.4</c:v>
                </c:pt>
                <c:pt idx="4">
                  <c:v>18.399999999999999</c:v>
                </c:pt>
                <c:pt idx="5">
                  <c:v>57.6</c:v>
                </c:pt>
                <c:pt idx="6">
                  <c:v>10.7</c:v>
                </c:pt>
                <c:pt idx="7">
                  <c:v>61.14</c:v>
                </c:pt>
                <c:pt idx="8">
                  <c:v>12</c:v>
                </c:pt>
                <c:pt idx="9">
                  <c:v>70.7</c:v>
                </c:pt>
                <c:pt idx="10">
                  <c:v>11.9</c:v>
                </c:pt>
                <c:pt idx="11">
                  <c:v>45.8</c:v>
                </c:pt>
                <c:pt idx="12">
                  <c:v>9.1</c:v>
                </c:pt>
                <c:pt idx="13">
                  <c:v>23</c:v>
                </c:pt>
                <c:pt idx="14">
                  <c:v>3.3</c:v>
                </c:pt>
                <c:pt idx="15">
                  <c:v>6</c:v>
                </c:pt>
                <c:pt idx="16">
                  <c:v>4.9000000000000004</c:v>
                </c:pt>
                <c:pt idx="17">
                  <c:v>10.9</c:v>
                </c:pt>
                <c:pt idx="18">
                  <c:v>15.28</c:v>
                </c:pt>
                <c:pt idx="19">
                  <c:v>35.800000000000011</c:v>
                </c:pt>
                <c:pt idx="20">
                  <c:v>1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0</c:v>
                </c:pt>
                <c:pt idx="5">
                  <c:v>0.4</c:v>
                </c:pt>
                <c:pt idx="6">
                  <c:v>68.599999999999994</c:v>
                </c:pt>
                <c:pt idx="7">
                  <c:v>0</c:v>
                </c:pt>
                <c:pt idx="8">
                  <c:v>60.9</c:v>
                </c:pt>
                <c:pt idx="9">
                  <c:v>0</c:v>
                </c:pt>
                <c:pt idx="10">
                  <c:v>60.3</c:v>
                </c:pt>
                <c:pt idx="11">
                  <c:v>40.300000000000011</c:v>
                </c:pt>
                <c:pt idx="12">
                  <c:v>67</c:v>
                </c:pt>
                <c:pt idx="13">
                  <c:v>34.800000000000011</c:v>
                </c:pt>
                <c:pt idx="14">
                  <c:v>68.099999999999994</c:v>
                </c:pt>
                <c:pt idx="15">
                  <c:v>74</c:v>
                </c:pt>
                <c:pt idx="16">
                  <c:v>74.5</c:v>
                </c:pt>
                <c:pt idx="17">
                  <c:v>58.8</c:v>
                </c:pt>
                <c:pt idx="18">
                  <c:v>75.75</c:v>
                </c:pt>
                <c:pt idx="19">
                  <c:v>0</c:v>
                </c:pt>
                <c:pt idx="20">
                  <c:v>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BAB8-44D5-B129-282910BE88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44704032"/>
        <c:axId val="48510128"/>
      </c:scatterChart>
      <c:valAx>
        <c:axId val="34470403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ru-RU" dirty="0" err="1" smtClean="0"/>
                  <a:t>Առողջապահական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ծախսերին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ուղղվող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միջոցները</a:t>
                </a:r>
                <a:r>
                  <a:rPr lang="ru-RU" dirty="0" smtClean="0"/>
                  <a:t> ՊԲ-</a:t>
                </a:r>
                <a:r>
                  <a:rPr lang="ru-RU" dirty="0" err="1" smtClean="0"/>
                  <a:t>ից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510128"/>
        <c:crosses val="autoZero"/>
        <c:crossBetween val="midCat"/>
      </c:valAx>
      <c:valAx>
        <c:axId val="485101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health revenues from social insurance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47040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sz="1800" b="1">
          <a:solidFill>
            <a:schemeClr val="tx2"/>
          </a:solidFill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163879864667268E-2"/>
          <c:y val="5.3440518211085683E-2"/>
          <c:w val="0.87523417090346223"/>
          <c:h val="0.73140943588947938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19D-4E3B-ADD2-596AD2F47F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19D-4E3B-ADD2-596AD2F47F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19D-4E3B-ADD2-596AD2F47F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19D-4E3B-ADD2-596AD2F47F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19D-4E3B-ADD2-596AD2F47F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19D-4E3B-ADD2-596AD2F47F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19D-4E3B-ADD2-596AD2F47FBD}"/>
              </c:ext>
            </c:extLst>
          </c:dPt>
          <c:dLbls>
            <c:dLbl>
              <c:idx val="0"/>
              <c:layout>
                <c:manualLayout>
                  <c:x val="2.4691702365542183E-2"/>
                  <c:y val="-0.19398549139690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9D-4E3B-ADD2-596AD2F47FBD}"/>
                </c:ext>
              </c:extLst>
            </c:dLbl>
            <c:dLbl>
              <c:idx val="1"/>
              <c:layout>
                <c:manualLayout>
                  <c:x val="-3.3025333686150268E-3"/>
                  <c:y val="7.728200641586468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9D-4E3B-ADD2-596AD2F47FBD}"/>
                </c:ext>
              </c:extLst>
            </c:dLbl>
            <c:dLbl>
              <c:idx val="6"/>
              <c:layout>
                <c:manualLayout>
                  <c:x val="2.5244726754258047E-2"/>
                  <c:y val="4.3706293706293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07598289051557E-2"/>
                      <c:h val="6.5559440559440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19D-4E3B-ADD2-596AD2F47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Лист1!$B$4:$B$10</c:f>
              <c:strCache>
                <c:ptCount val="7"/>
                <c:pt idx="0">
                  <c:v>Ինքնաբուժում</c:v>
                </c:pt>
                <c:pt idx="1">
                  <c:v>Ֆինանսական պատճառներով</c:v>
                </c:pt>
                <c:pt idx="2">
                  <c:v>Հեռու է</c:v>
                </c:pt>
                <c:pt idx="3">
                  <c:v>Խնդիրը լուրջ չէ</c:v>
                </c:pt>
                <c:pt idx="4">
                  <c:v>Կարիք չկար</c:v>
                </c:pt>
                <c:pt idx="5">
                  <c:v>Բժիշկն ընկեր է</c:v>
                </c:pt>
                <c:pt idx="6">
                  <c:v>Այլ</c:v>
                </c:pt>
              </c:strCache>
            </c:strRef>
          </c:cat>
          <c:val>
            <c:numRef>
              <c:f>Лист1!$C$4:$C$10</c:f>
              <c:numCache>
                <c:formatCode>General</c:formatCode>
                <c:ptCount val="7"/>
                <c:pt idx="0">
                  <c:v>56.3</c:v>
                </c:pt>
                <c:pt idx="1">
                  <c:v>17</c:v>
                </c:pt>
                <c:pt idx="2">
                  <c:v>0</c:v>
                </c:pt>
                <c:pt idx="3">
                  <c:v>12.5</c:v>
                </c:pt>
                <c:pt idx="4">
                  <c:v>7.7</c:v>
                </c:pt>
                <c:pt idx="5">
                  <c:v>3.2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19D-4E3B-ADD2-596AD2F47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091386303984365E-3"/>
          <c:y val="0.81116390623585843"/>
          <c:w val="0.98452422468170497"/>
          <c:h val="0.16420555189222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518558141601804"/>
          <c:y val="7.9802887565900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Лист1!$B$13</c:f>
              <c:strCache>
                <c:ptCount val="1"/>
                <c:pt idx="0">
                  <c:v>ֆինանսապես ի վիճակի չէի բուժվելու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54-4D4D-90A3-2658883744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54-4D4D-90A3-2658883744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54-4D4D-90A3-2658883744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54-4D4D-90A3-265888374490}"/>
              </c:ext>
            </c:extLst>
          </c:dPt>
          <c:dLbls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7132CA-3C5B-489E-A6FA-216F8E9ECEFE}" type="CATEGORYNAME">
                      <a:rPr lang="hy-AM" sz="1200"/>
                      <a:pPr>
                        <a:defRPr sz="1200"/>
                      </a:pPr>
                      <a:t>[ИМЯ КАТЕГОРИИ]</a:t>
                    </a:fld>
                    <a:r>
                      <a:rPr lang="hy-AM" sz="1200" baseline="0"/>
                      <a:t>
17.1%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54-4D4D-90A3-265888374490}"/>
                </c:ext>
              </c:extLst>
            </c:dLbl>
            <c:dLbl>
              <c:idx val="2"/>
              <c:layout>
                <c:manualLayout>
                  <c:x val="4.9643913446361439E-2"/>
                  <c:y val="-2.660096252196673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47A9FF-12EA-4220-A559-277A6AD0AF28}" type="CATEGORYNAME">
                      <a:rPr lang="hy-AM" sz="1200"/>
                      <a:pPr>
                        <a:defRPr sz="1200"/>
                      </a:pPr>
                      <a:t>[ИМЯ КАТЕГОРИИ]</a:t>
                    </a:fld>
                    <a:r>
                      <a:rPr lang="hy-AM" sz="1200" baseline="0"/>
                      <a:t>
18.7%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222409669885462"/>
                      <c:h val="0.19468448535515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54-4D4D-90A3-265888374490}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173B1C-C349-4507-9ECB-8D5AD076CC7D}" type="CATEGORYNAME">
                      <a:rPr lang="hy-AM" sz="1200"/>
                      <a:pPr>
                        <a:defRPr sz="1200"/>
                      </a:pPr>
                      <a:t>[ИМЯ КАТЕГОРИИ]</a:t>
                    </a:fld>
                    <a:r>
                      <a:rPr lang="hy-AM" sz="1200" baseline="0"/>
                      <a:t>
25.5%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54-4D4D-90A3-26588837449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Лист1!$C$12:$F$12</c:f>
              <c:strCache>
                <c:ptCount val="4"/>
                <c:pt idx="1">
                  <c:v>Ք.Երևան</c:v>
                </c:pt>
                <c:pt idx="2">
                  <c:v>Այլ քաղաքներ</c:v>
                </c:pt>
                <c:pt idx="3">
                  <c:v>Գյուղեր</c:v>
                </c:pt>
              </c:strCache>
            </c:strRef>
          </c:cat>
          <c:val>
            <c:numRef>
              <c:f>Лист1!$C$13:$F$13</c:f>
              <c:numCache>
                <c:formatCode>General</c:formatCode>
                <c:ptCount val="4"/>
                <c:pt idx="1">
                  <c:v>17.100000000000001</c:v>
                </c:pt>
                <c:pt idx="2">
                  <c:v>18.7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54-4D4D-90A3-265888374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929929213393783E-2"/>
          <c:y val="0.11249311114027029"/>
          <c:w val="0.81150810694117781"/>
          <c:h val="0.75279447141669942"/>
        </c:manualLayout>
      </c:layout>
      <c:pie3DChart>
        <c:varyColors val="1"/>
        <c:ser>
          <c:idx val="0"/>
          <c:order val="0"/>
          <c:tx>
            <c:strRef>
              <c:f>Лист2!$B$4</c:f>
              <c:strCache>
                <c:ptCount val="1"/>
                <c:pt idx="0">
                  <c:v>Ընդամենը </c:v>
                </c:pt>
              </c:strCache>
            </c:strRef>
          </c:tx>
          <c:cat>
            <c:strRef>
              <c:f>Лист2!$C$3:$E$3</c:f>
              <c:strCache>
                <c:ptCount val="3"/>
                <c:pt idx="0">
                  <c:v>Ոչ աղքատ</c:v>
                </c:pt>
                <c:pt idx="1">
                  <c:v>Աղքատ</c:v>
                </c:pt>
                <c:pt idx="2">
                  <c:v>Ծայրահեղ աղքատ</c:v>
                </c:pt>
              </c:strCache>
            </c:strRef>
          </c:cat>
          <c:val>
            <c:numRef>
              <c:f>Лист2!$C$4:$E$4</c:f>
            </c:numRef>
          </c:val>
          <c:extLst>
            <c:ext xmlns:c16="http://schemas.microsoft.com/office/drawing/2014/chart" uri="{C3380CC4-5D6E-409C-BE32-E72D297353CC}">
              <c16:uniqueId val="{00000000-15FA-4DBC-96DC-7D6566AD3ED2}"/>
            </c:ext>
          </c:extLst>
        </c:ser>
        <c:ser>
          <c:idx val="1"/>
          <c:order val="1"/>
          <c:tx>
            <c:strRef>
              <c:f>Лист2!$B$5</c:f>
              <c:strCache>
                <c:ptCount val="1"/>
                <c:pt idx="0">
                  <c:v>                  այդ թվում`</c:v>
                </c:pt>
              </c:strCache>
            </c:strRef>
          </c:tx>
          <c:cat>
            <c:strRef>
              <c:f>Лист2!$C$3:$E$3</c:f>
              <c:strCache>
                <c:ptCount val="3"/>
                <c:pt idx="0">
                  <c:v>Ոչ աղքատ</c:v>
                </c:pt>
                <c:pt idx="1">
                  <c:v>Աղքատ</c:v>
                </c:pt>
                <c:pt idx="2">
                  <c:v>Ծայրահեղ աղքատ</c:v>
                </c:pt>
              </c:strCache>
            </c:strRef>
          </c:cat>
          <c:val>
            <c:numRef>
              <c:f>Лист2!$C$5:$E$5</c:f>
            </c:numRef>
          </c:val>
          <c:extLst>
            <c:ext xmlns:c16="http://schemas.microsoft.com/office/drawing/2014/chart" uri="{C3380CC4-5D6E-409C-BE32-E72D297353CC}">
              <c16:uniqueId val="{00000001-15FA-4DBC-96DC-7D6566AD3ED2}"/>
            </c:ext>
          </c:extLst>
        </c:ser>
        <c:ser>
          <c:idx val="2"/>
          <c:order val="2"/>
          <c:tx>
            <c:strRef>
              <c:f>Лист2!$B$6</c:f>
              <c:strCache>
                <c:ptCount val="1"/>
                <c:pt idx="0">
                  <c:v>ինքնաբուժում</c:v>
                </c:pt>
              </c:strCache>
            </c:strRef>
          </c:tx>
          <c:cat>
            <c:strRef>
              <c:f>Лист2!$C$3:$E$3</c:f>
              <c:strCache>
                <c:ptCount val="3"/>
                <c:pt idx="0">
                  <c:v>Ոչ աղքատ</c:v>
                </c:pt>
                <c:pt idx="1">
                  <c:v>Աղքատ</c:v>
                </c:pt>
                <c:pt idx="2">
                  <c:v>Ծայրահեղ աղքատ</c:v>
                </c:pt>
              </c:strCache>
            </c:strRef>
          </c:cat>
          <c:val>
            <c:numRef>
              <c:f>Лист2!$C$6:$E$6</c:f>
            </c:numRef>
          </c:val>
          <c:extLst>
            <c:ext xmlns:c16="http://schemas.microsoft.com/office/drawing/2014/chart" uri="{C3380CC4-5D6E-409C-BE32-E72D297353CC}">
              <c16:uniqueId val="{00000002-15FA-4DBC-96DC-7D6566AD3ED2}"/>
            </c:ext>
          </c:extLst>
        </c:ser>
        <c:ser>
          <c:idx val="3"/>
          <c:order val="3"/>
          <c:tx>
            <c:strRef>
              <c:f>Лист2!$B$7</c:f>
              <c:strCache>
                <c:ptCount val="1"/>
                <c:pt idx="0">
                  <c:v>ֆինանսապես ի վիճակի չէի բուժվելու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5FA-4DBC-96DC-7D6566AD3E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5FA-4DBC-96DC-7D6566AD3E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5FA-4DBC-96DC-7D6566AD3ED2}"/>
              </c:ext>
            </c:extLst>
          </c:dPt>
          <c:dLbls>
            <c:dLbl>
              <c:idx val="0"/>
              <c:layout>
                <c:manualLayout>
                  <c:x val="-6.63780663780664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FA-4DBC-96DC-7D6566AD3ED2}"/>
                </c:ext>
              </c:extLst>
            </c:dLbl>
            <c:dLbl>
              <c:idx val="2"/>
              <c:layout>
                <c:manualLayout>
                  <c:x val="1.8759018759018753E-2"/>
                  <c:y val="0.211083409876219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2956335003578"/>
                      <c:h val="0.30440449634781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5FA-4DBC-96DC-7D6566AD3ED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Лист2!$C$3:$E$3</c:f>
              <c:strCache>
                <c:ptCount val="3"/>
                <c:pt idx="0">
                  <c:v>Ոչ աղքատ</c:v>
                </c:pt>
                <c:pt idx="1">
                  <c:v>Աղքատ</c:v>
                </c:pt>
                <c:pt idx="2">
                  <c:v>Ծայրահեղ աղքատ</c:v>
                </c:pt>
              </c:strCache>
            </c:strRef>
          </c:cat>
          <c:val>
            <c:numRef>
              <c:f>Лист2!$C$7:$E$7</c:f>
              <c:numCache>
                <c:formatCode>General</c:formatCode>
                <c:ptCount val="3"/>
                <c:pt idx="0">
                  <c:v>12.6</c:v>
                </c:pt>
                <c:pt idx="1">
                  <c:v>24.5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FA-4DBC-96DC-7D6566AD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ՀՀ պետական բյուջեով ՙԱռողջապահություն՚ խմբի հատկացումները, այդ թվում`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Sheet10!$C$4:$N$4</c:f>
            </c:numRef>
          </c:yVal>
          <c:smooth val="0"/>
          <c:extLst>
            <c:ext xmlns:c16="http://schemas.microsoft.com/office/drawing/2014/chart" uri="{C3380CC4-5D6E-409C-BE32-E72D297353CC}">
              <c16:uniqueId val="{00000000-2F28-4B39-893A-CE35E0F4E135}"/>
            </c:ext>
          </c:extLst>
        </c:ser>
        <c:ser>
          <c:idx val="1"/>
          <c:order val="1"/>
          <c:tx>
            <c:strRef>
              <c:f>Sheet10!$B$5</c:f>
              <c:strCache>
                <c:ptCount val="1"/>
                <c:pt idx="0">
                  <c:v>Առողջապահության բնագավառում պետական կառավարում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Sheet10!$C$5:$N$5</c:f>
            </c:numRef>
          </c:yVal>
          <c:smooth val="0"/>
          <c:extLst>
            <c:ext xmlns:c16="http://schemas.microsoft.com/office/drawing/2014/chart" uri="{C3380CC4-5D6E-409C-BE32-E72D297353CC}">
              <c16:uniqueId val="{00000001-2F28-4B39-893A-CE35E0F4E135}"/>
            </c:ext>
          </c:extLst>
        </c:ser>
        <c:ser>
          <c:idx val="2"/>
          <c:order val="2"/>
          <c:tx>
            <c:strRef>
              <c:f>Sheet10!$B$6</c:f>
              <c:strCache>
                <c:ptCount val="1"/>
                <c:pt idx="0">
                  <c:v>Տեսակարար կշիռը (%)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Sheet10!$C$6:$N$6</c:f>
            </c:numRef>
          </c:yVal>
          <c:smooth val="0"/>
          <c:extLst>
            <c:ext xmlns:c16="http://schemas.microsoft.com/office/drawing/2014/chart" uri="{C3380CC4-5D6E-409C-BE32-E72D297353CC}">
              <c16:uniqueId val="{00000002-2F28-4B39-893A-CE35E0F4E135}"/>
            </c:ext>
          </c:extLst>
        </c:ser>
        <c:ser>
          <c:idx val="3"/>
          <c:order val="3"/>
          <c:tx>
            <c:strRef>
              <c:f>Sheet10!$B$7</c:f>
              <c:strCache>
                <c:ptCount val="1"/>
                <c:pt idx="0">
                  <c:v>Հիվանդանոցային ծառայություններ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Sheet10!$C$7:$N$7</c:f>
            </c:numRef>
          </c:yVal>
          <c:smooth val="0"/>
          <c:extLst>
            <c:ext xmlns:c16="http://schemas.microsoft.com/office/drawing/2014/chart" uri="{C3380CC4-5D6E-409C-BE32-E72D297353CC}">
              <c16:uniqueId val="{00000003-2F28-4B39-893A-CE35E0F4E135}"/>
            </c:ext>
          </c:extLst>
        </c:ser>
        <c:ser>
          <c:idx val="4"/>
          <c:order val="4"/>
          <c:tx>
            <c:strRef>
              <c:f>Sheet10!$B$8</c:f>
              <c:strCache>
                <c:ptCount val="1"/>
                <c:pt idx="0">
                  <c:v>Տեսակարար կշիռը (%)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Sheet10!$C$8:$N$8</c:f>
            </c:numRef>
          </c:yVal>
          <c:smooth val="0"/>
          <c:extLst>
            <c:ext xmlns:c16="http://schemas.microsoft.com/office/drawing/2014/chart" uri="{C3380CC4-5D6E-409C-BE32-E72D297353CC}">
              <c16:uniqueId val="{00000004-2F28-4B39-893A-CE35E0F4E135}"/>
            </c:ext>
          </c:extLst>
        </c:ser>
        <c:ser>
          <c:idx val="5"/>
          <c:order val="5"/>
          <c:tx>
            <c:strRef>
              <c:f>Sheet10!$B$9</c:f>
              <c:strCache>
                <c:ptCount val="1"/>
                <c:pt idx="0">
                  <c:v>Արտահիվանդանոցային ծառայություններ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Sheet10!$C$9:$N$9</c:f>
            </c:numRef>
          </c:yVal>
          <c:smooth val="0"/>
          <c:extLst>
            <c:ext xmlns:c16="http://schemas.microsoft.com/office/drawing/2014/chart" uri="{C3380CC4-5D6E-409C-BE32-E72D297353CC}">
              <c16:uniqueId val="{00000005-2F28-4B39-893A-CE35E0F4E135}"/>
            </c:ext>
          </c:extLst>
        </c:ser>
        <c:ser>
          <c:idx val="6"/>
          <c:order val="6"/>
          <c:tx>
            <c:strRef>
              <c:f>Sheet10!$B$10</c:f>
              <c:strCache>
                <c:ptCount val="1"/>
                <c:pt idx="0">
                  <c:v>Տեսակարար կշիռը (%)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Sheet10!$C$10:$N$10</c:f>
            </c:numRef>
          </c:yVal>
          <c:smooth val="0"/>
          <c:extLst>
            <c:ext xmlns:c16="http://schemas.microsoft.com/office/drawing/2014/chart" uri="{C3380CC4-5D6E-409C-BE32-E72D297353CC}">
              <c16:uniqueId val="{00000006-2F28-4B39-893A-CE35E0F4E135}"/>
            </c:ext>
          </c:extLst>
        </c:ser>
        <c:ser>
          <c:idx val="7"/>
          <c:order val="7"/>
          <c:tx>
            <c:strRef>
              <c:f>Sheet10!$B$11</c:f>
              <c:strCache>
                <c:ptCount val="1"/>
                <c:pt idx="0">
                  <c:v>Հանրային առողջապահական ծառայություններ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Sheet10!$C$11:$N$11</c:f>
            </c:numRef>
          </c:yVal>
          <c:smooth val="0"/>
          <c:extLst>
            <c:ext xmlns:c16="http://schemas.microsoft.com/office/drawing/2014/chart" uri="{C3380CC4-5D6E-409C-BE32-E72D297353CC}">
              <c16:uniqueId val="{00000007-2F28-4B39-893A-CE35E0F4E135}"/>
            </c:ext>
          </c:extLst>
        </c:ser>
        <c:ser>
          <c:idx val="8"/>
          <c:order val="8"/>
          <c:tx>
            <c:strRef>
              <c:f>Sheet10!$B$12</c:f>
              <c:strCache>
                <c:ptCount val="1"/>
                <c:pt idx="0">
                  <c:v>Տեսակարար կշիռը (%)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Sheet10!$C$12:$N$12</c:f>
            </c:numRef>
          </c:yVal>
          <c:smooth val="0"/>
          <c:extLst>
            <c:ext xmlns:c16="http://schemas.microsoft.com/office/drawing/2014/chart" uri="{C3380CC4-5D6E-409C-BE32-E72D297353CC}">
              <c16:uniqueId val="{00000008-2F28-4B39-893A-CE35E0F4E135}"/>
            </c:ext>
          </c:extLst>
        </c:ser>
        <c:ser>
          <c:idx val="9"/>
          <c:order val="9"/>
          <c:tx>
            <c:strRef>
              <c:f>Sheet10!$B$13</c:f>
              <c:strCache>
                <c:ptCount val="1"/>
                <c:pt idx="0">
                  <c:v>Բժշկական ապրանքներ, սարքեր և սարքավորումներ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Sheet10!$C$13:$N$13</c:f>
            </c:numRef>
          </c:yVal>
          <c:smooth val="0"/>
          <c:extLst>
            <c:ext xmlns:c16="http://schemas.microsoft.com/office/drawing/2014/chart" uri="{C3380CC4-5D6E-409C-BE32-E72D297353CC}">
              <c16:uniqueId val="{00000009-2F28-4B39-893A-CE35E0F4E135}"/>
            </c:ext>
          </c:extLst>
        </c:ser>
        <c:ser>
          <c:idx val="10"/>
          <c:order val="10"/>
          <c:tx>
            <c:strRef>
              <c:f>Sheet10!$B$14</c:f>
              <c:strCache>
                <c:ptCount val="1"/>
                <c:pt idx="0">
                  <c:v>Տեսակարար կշիռը (%)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Sheet10!$C$14:$N$14</c:f>
            </c:numRef>
          </c:yVal>
          <c:smooth val="0"/>
          <c:extLst>
            <c:ext xmlns:c16="http://schemas.microsoft.com/office/drawing/2014/chart" uri="{C3380CC4-5D6E-409C-BE32-E72D297353CC}">
              <c16:uniqueId val="{0000000A-2F28-4B39-893A-CE35E0F4E135}"/>
            </c:ext>
          </c:extLst>
        </c:ser>
        <c:ser>
          <c:idx val="11"/>
          <c:order val="11"/>
          <c:tx>
            <c:strRef>
              <c:f>Sheet10!$B$15</c:f>
              <c:strCache>
                <c:ptCount val="1"/>
                <c:pt idx="0">
                  <c:v>Առողջապահության այլ դասերին չպատկանող այլ ծառայությունների ձեռք բերում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Sheet10!$C$15:$N$15</c:f>
            </c:numRef>
          </c:yVal>
          <c:smooth val="0"/>
          <c:extLst>
            <c:ext xmlns:c16="http://schemas.microsoft.com/office/drawing/2014/chart" uri="{C3380CC4-5D6E-409C-BE32-E72D297353CC}">
              <c16:uniqueId val="{0000000B-2F28-4B39-893A-CE35E0F4E135}"/>
            </c:ext>
          </c:extLst>
        </c:ser>
        <c:ser>
          <c:idx val="12"/>
          <c:order val="12"/>
          <c:tx>
            <c:strRef>
              <c:f>Sheet10!$B$16</c:f>
              <c:strCache>
                <c:ptCount val="1"/>
                <c:pt idx="0">
                  <c:v>Տեսակարար կշիռը (%)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Sheet10!$C$16:$N$16</c:f>
            </c:numRef>
          </c:yVal>
          <c:smooth val="0"/>
          <c:extLst>
            <c:ext xmlns:c16="http://schemas.microsoft.com/office/drawing/2014/chart" uri="{C3380CC4-5D6E-409C-BE32-E72D297353CC}">
              <c16:uniqueId val="{0000000C-2F28-4B39-893A-CE35E0F4E135}"/>
            </c:ext>
          </c:extLst>
        </c:ser>
        <c:ser>
          <c:idx val="13"/>
          <c:order val="13"/>
          <c:tx>
            <c:strRef>
              <c:f>Sheet10!$B$17</c:f>
              <c:strCache>
                <c:ptCount val="1"/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Sheet10!$C$17:$N$17</c:f>
            </c:numRef>
          </c:yVal>
          <c:smooth val="0"/>
          <c:extLst>
            <c:ext xmlns:c16="http://schemas.microsoft.com/office/drawing/2014/chart" uri="{C3380CC4-5D6E-409C-BE32-E72D297353CC}">
              <c16:uniqueId val="{0000000D-2F28-4B39-893A-CE35E0F4E135}"/>
            </c:ext>
          </c:extLst>
        </c:ser>
        <c:ser>
          <c:idx val="14"/>
          <c:order val="14"/>
          <c:tx>
            <c:strRef>
              <c:f>Sheet10!$B$18</c:f>
              <c:strCache>
                <c:ptCount val="1"/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Sheet10!$C$18:$N$18</c:f>
            </c:numRef>
          </c:yVal>
          <c:smooth val="0"/>
          <c:extLst>
            <c:ext xmlns:c16="http://schemas.microsoft.com/office/drawing/2014/chart" uri="{C3380CC4-5D6E-409C-BE32-E72D297353CC}">
              <c16:uniqueId val="{0000000E-2F28-4B39-893A-CE35E0F4E135}"/>
            </c:ext>
          </c:extLst>
        </c:ser>
        <c:ser>
          <c:idx val="15"/>
          <c:order val="15"/>
          <c:tx>
            <c:strRef>
              <c:f>Sheet10!$B$19</c:f>
              <c:strCache>
                <c:ptCount val="1"/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Sheet10!$C$19:$N$19</c:f>
            </c:numRef>
          </c:yVal>
          <c:smooth val="0"/>
          <c:extLst>
            <c:ext xmlns:c16="http://schemas.microsoft.com/office/drawing/2014/chart" uri="{C3380CC4-5D6E-409C-BE32-E72D297353CC}">
              <c16:uniqueId val="{0000000F-2F28-4B39-893A-CE35E0F4E135}"/>
            </c:ext>
          </c:extLst>
        </c:ser>
        <c:ser>
          <c:idx val="16"/>
          <c:order val="16"/>
          <c:tx>
            <c:strRef>
              <c:f>Sheet10!$B$20</c:f>
              <c:strCache>
                <c:ptCount val="1"/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Sheet10!$C$3:$N$3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xVal>
          <c:yVal>
            <c:numRef>
              <c:f>Sheet10!$C$20:$N$20</c:f>
              <c:numCache>
                <c:formatCode>0.0%</c:formatCode>
                <c:ptCount val="12"/>
                <c:pt idx="0">
                  <c:v>1.4542990954704172E-2</c:v>
                </c:pt>
                <c:pt idx="1">
                  <c:v>1.4432935836267846E-2</c:v>
                </c:pt>
                <c:pt idx="2">
                  <c:v>1.6997432197140998E-2</c:v>
                </c:pt>
                <c:pt idx="3">
                  <c:v>1.5317021745575773E-2</c:v>
                </c:pt>
                <c:pt idx="4">
                  <c:v>1.5908116834715672E-2</c:v>
                </c:pt>
                <c:pt idx="5">
                  <c:v>1.5697166661417614E-2</c:v>
                </c:pt>
                <c:pt idx="6">
                  <c:v>1.4356902642249572E-2</c:v>
                </c:pt>
                <c:pt idx="7">
                  <c:v>1.5977421984385082E-2</c:v>
                </c:pt>
                <c:pt idx="8">
                  <c:v>1.6332183313927877E-2</c:v>
                </c:pt>
                <c:pt idx="9">
                  <c:v>1.6792230821036751E-2</c:v>
                </c:pt>
                <c:pt idx="10">
                  <c:v>1.5460858842628119E-2</c:v>
                </c:pt>
                <c:pt idx="11">
                  <c:v>1.3710387766082726E-2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2F28-4B39-893A-CE35E0F4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016440"/>
        <c:axId val="464014144"/>
      </c:scatterChart>
      <c:valAx>
        <c:axId val="464016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014144"/>
        <c:crosses val="autoZero"/>
        <c:crossBetween val="midCat"/>
      </c:valAx>
      <c:valAx>
        <c:axId val="4640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016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50F98-D900-4930-A9A8-B3DA88FA803E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DB7EE802-F5F8-4C23-9C7E-B9D037835312}">
      <dgm:prSet phldrT="[Текст]"/>
      <dgm:spPr/>
      <dgm:t>
        <a:bodyPr/>
        <a:lstStyle/>
        <a:p>
          <a:r>
            <a:rPr lang="ru-RU" dirty="0" smtClean="0"/>
            <a:t>MICHAŁ ZABDYR-JAMRÓZ</a:t>
          </a:r>
          <a:endParaRPr lang="ru-RU" dirty="0"/>
        </a:p>
      </dgm:t>
    </dgm:pt>
    <dgm:pt modelId="{5CE14687-4E5B-45B6-828F-BBDF9D7AC870}" type="parTrans" cxnId="{E6EE81DD-2414-4C2B-A8DD-C288727340B7}">
      <dgm:prSet/>
      <dgm:spPr/>
      <dgm:t>
        <a:bodyPr/>
        <a:lstStyle/>
        <a:p>
          <a:endParaRPr lang="ru-RU"/>
        </a:p>
      </dgm:t>
    </dgm:pt>
    <dgm:pt modelId="{AD2E2E19-806D-47A9-BD4B-60F45D4DEE59}" type="sibTrans" cxnId="{E6EE81DD-2414-4C2B-A8DD-C288727340B7}">
      <dgm:prSet/>
      <dgm:spPr/>
      <dgm:t>
        <a:bodyPr/>
        <a:lstStyle/>
        <a:p>
          <a:endParaRPr lang="ru-RU"/>
        </a:p>
      </dgm:t>
    </dgm:pt>
    <dgm:pt modelId="{52F38E05-74A7-47D3-8F30-EB37CB9516A5}">
      <dgm:prSet phldrT="[Текст]"/>
      <dgm:spPr/>
      <dgm:t>
        <a:bodyPr/>
        <a:lstStyle/>
        <a:p>
          <a:r>
            <a:rPr lang="ru-RU" dirty="0" err="1" smtClean="0"/>
            <a:t>Martin</a:t>
          </a:r>
          <a:r>
            <a:rPr lang="ru-RU" dirty="0" smtClean="0"/>
            <a:t> </a:t>
          </a:r>
          <a:r>
            <a:rPr lang="ru-RU" dirty="0" err="1" smtClean="0"/>
            <a:t>Smatana</a:t>
          </a:r>
          <a:endParaRPr lang="ru-RU" dirty="0"/>
        </a:p>
      </dgm:t>
    </dgm:pt>
    <dgm:pt modelId="{F97D42B2-379F-4E5C-96C1-5768A16129A7}" type="parTrans" cxnId="{2D66A7CC-D958-4D69-903F-49E6D505B1FC}">
      <dgm:prSet/>
      <dgm:spPr/>
      <dgm:t>
        <a:bodyPr/>
        <a:lstStyle/>
        <a:p>
          <a:endParaRPr lang="ru-RU"/>
        </a:p>
      </dgm:t>
    </dgm:pt>
    <dgm:pt modelId="{B621EBBC-C96A-4933-99B9-F30C6D6E45ED}" type="sibTrans" cxnId="{2D66A7CC-D958-4D69-903F-49E6D505B1FC}">
      <dgm:prSet/>
      <dgm:spPr/>
      <dgm:t>
        <a:bodyPr/>
        <a:lstStyle/>
        <a:p>
          <a:endParaRPr lang="ru-RU"/>
        </a:p>
      </dgm:t>
    </dgm:pt>
    <dgm:pt modelId="{4B561FD9-88E7-4A58-B191-3124E367C266}">
      <dgm:prSet phldrT="[Текст]"/>
      <dgm:spPr/>
      <dgm:t>
        <a:bodyPr/>
        <a:lstStyle/>
        <a:p>
          <a:r>
            <a:rPr lang="hu-HU" b="1" dirty="0" smtClean="0"/>
            <a:t>Balázs Váradi</a:t>
          </a:r>
          <a:endParaRPr lang="ru-RU" dirty="0"/>
        </a:p>
      </dgm:t>
    </dgm:pt>
    <dgm:pt modelId="{40CD1720-C255-4BC5-9853-D6FF3A6A20F6}" type="parTrans" cxnId="{65433FF9-6F89-4C8C-9044-05BBD9F491F9}">
      <dgm:prSet/>
      <dgm:spPr/>
      <dgm:t>
        <a:bodyPr/>
        <a:lstStyle/>
        <a:p>
          <a:endParaRPr lang="ru-RU"/>
        </a:p>
      </dgm:t>
    </dgm:pt>
    <dgm:pt modelId="{37DED439-C28D-4A27-9F1B-F1191EEE2C84}" type="sibTrans" cxnId="{65433FF9-6F89-4C8C-9044-05BBD9F491F9}">
      <dgm:prSet/>
      <dgm:spPr/>
      <dgm:t>
        <a:bodyPr/>
        <a:lstStyle/>
        <a:p>
          <a:endParaRPr lang="ru-RU"/>
        </a:p>
      </dgm:t>
    </dgm:pt>
    <dgm:pt modelId="{A1E9A19E-8BD9-47A0-BCBA-E4AD3A446C03}">
      <dgm:prSet/>
      <dgm:spPr/>
      <dgm:t>
        <a:bodyPr/>
        <a:lstStyle/>
        <a:p>
          <a:r>
            <a:rPr lang="ru-RU" dirty="0" smtClean="0"/>
            <a:t>ԼԵՀԱՍՏԱՆԻ ԱՌՈՂՋԱՊԱՀԱԿԱՆ ՀԱՄԱԿԱՐԳԸ</a:t>
          </a:r>
          <a:r>
            <a:rPr lang="en-US" dirty="0" smtClean="0"/>
            <a:t>: </a:t>
          </a:r>
          <a:r>
            <a:rPr lang="ru-RU" dirty="0" smtClean="0"/>
            <a:t>ԲԱՐԵՓՈԽՈՒՄՆԵՐԻ ՓՈՐՁԸ</a:t>
          </a:r>
          <a:endParaRPr lang="ru-RU" dirty="0"/>
        </a:p>
      </dgm:t>
    </dgm:pt>
    <dgm:pt modelId="{DED71E74-201F-4D47-A168-6AC67FA6EFFA}" type="parTrans" cxnId="{458CA909-6426-4F9D-B735-A082E8D97998}">
      <dgm:prSet/>
      <dgm:spPr/>
      <dgm:t>
        <a:bodyPr/>
        <a:lstStyle/>
        <a:p>
          <a:endParaRPr lang="ru-RU"/>
        </a:p>
      </dgm:t>
    </dgm:pt>
    <dgm:pt modelId="{3279FA7B-0514-425E-BE2C-61CABD475CBF}" type="sibTrans" cxnId="{458CA909-6426-4F9D-B735-A082E8D97998}">
      <dgm:prSet/>
      <dgm:spPr/>
      <dgm:t>
        <a:bodyPr/>
        <a:lstStyle/>
        <a:p>
          <a:endParaRPr lang="ru-RU"/>
        </a:p>
      </dgm:t>
    </dgm:pt>
    <dgm:pt modelId="{C9178801-896C-437F-8B63-255CA44E23AF}">
      <dgm:prSet/>
      <dgm:spPr/>
      <dgm:t>
        <a:bodyPr/>
        <a:lstStyle/>
        <a:p>
          <a:r>
            <a:rPr lang="ru-RU" dirty="0" smtClean="0"/>
            <a:t>ՍԼՈՎԱԿԻԱՅԻ ԱՌՈՂՋԱՊԱՀՈՒԹՅԱՆ ԲԱՐԵ</a:t>
          </a:r>
          <a:r>
            <a:rPr lang="en-US" dirty="0" smtClean="0"/>
            <a:t>ՓՈԽՈՒՄՆԵՐԸ</a:t>
          </a:r>
          <a:endParaRPr lang="ru-RU" dirty="0"/>
        </a:p>
      </dgm:t>
    </dgm:pt>
    <dgm:pt modelId="{BA64D5B0-924A-49B1-9F33-A9B35D8037F9}" type="parTrans" cxnId="{FD1CD941-F757-4236-803D-F792BB521D2E}">
      <dgm:prSet/>
      <dgm:spPr/>
      <dgm:t>
        <a:bodyPr/>
        <a:lstStyle/>
        <a:p>
          <a:endParaRPr lang="ru-RU"/>
        </a:p>
      </dgm:t>
    </dgm:pt>
    <dgm:pt modelId="{3429F7AB-06D0-4CCD-B078-2D42A041A20C}" type="sibTrans" cxnId="{FD1CD941-F757-4236-803D-F792BB521D2E}">
      <dgm:prSet/>
      <dgm:spPr/>
      <dgm:t>
        <a:bodyPr/>
        <a:lstStyle/>
        <a:p>
          <a:endParaRPr lang="ru-RU"/>
        </a:p>
      </dgm:t>
    </dgm:pt>
    <dgm:pt modelId="{5125F1B9-9922-42D9-9565-B97A9E436AB0}">
      <dgm:prSet/>
      <dgm:spPr/>
      <dgm:t>
        <a:bodyPr/>
        <a:lstStyle/>
        <a:p>
          <a:r>
            <a:rPr lang="en-US" b="0" dirty="0" smtClean="0"/>
            <a:t>ԱՌՈՂՋԱՊԱՀՈՒԹՅԱՆ ԲԱՐԵՓՈԽՈՒՄՆԵՐԻ ՋԱՆՔԵՐԸ ՀՈՒՆԳԱՐԻԱՅՈՒՄ</a:t>
          </a:r>
          <a:endParaRPr lang="ru-RU" b="0" dirty="0"/>
        </a:p>
      </dgm:t>
    </dgm:pt>
    <dgm:pt modelId="{8AAC19FF-0CC2-45F6-A15E-6B97E5922A26}" type="parTrans" cxnId="{AC8C8C24-B00F-4D38-9324-DB7D40C8DDA6}">
      <dgm:prSet/>
      <dgm:spPr/>
      <dgm:t>
        <a:bodyPr/>
        <a:lstStyle/>
        <a:p>
          <a:endParaRPr lang="ru-RU"/>
        </a:p>
      </dgm:t>
    </dgm:pt>
    <dgm:pt modelId="{86C8533E-000F-458F-A661-83568C9D8027}" type="sibTrans" cxnId="{AC8C8C24-B00F-4D38-9324-DB7D40C8DDA6}">
      <dgm:prSet/>
      <dgm:spPr/>
      <dgm:t>
        <a:bodyPr/>
        <a:lstStyle/>
        <a:p>
          <a:endParaRPr lang="ru-RU"/>
        </a:p>
      </dgm:t>
    </dgm:pt>
    <dgm:pt modelId="{358DB0C6-F89F-414D-BAA5-CE42EF9D98B4}">
      <dgm:prSet/>
      <dgm:spPr/>
      <dgm:t>
        <a:bodyPr/>
        <a:lstStyle/>
        <a:p>
          <a:r>
            <a:rPr lang="en-US" dirty="0" err="1" smtClean="0"/>
            <a:t>Սամվել</a:t>
          </a:r>
          <a:r>
            <a:rPr lang="en-US" dirty="0" smtClean="0"/>
            <a:t> </a:t>
          </a:r>
          <a:r>
            <a:rPr lang="en-US" dirty="0" err="1" smtClean="0"/>
            <a:t>Խարազյան</a:t>
          </a:r>
          <a:endParaRPr lang="ru-RU" dirty="0"/>
        </a:p>
      </dgm:t>
    </dgm:pt>
    <dgm:pt modelId="{AEF798CB-D8D1-48F6-854B-FC533D952520}" type="parTrans" cxnId="{6CCBE304-CEE3-4DEC-A105-D6E7011B7AD3}">
      <dgm:prSet/>
      <dgm:spPr/>
      <dgm:t>
        <a:bodyPr/>
        <a:lstStyle/>
        <a:p>
          <a:endParaRPr lang="ru-RU"/>
        </a:p>
      </dgm:t>
    </dgm:pt>
    <dgm:pt modelId="{8B4F7E38-1707-4C18-B9E8-F5A9A9B3B003}" type="sibTrans" cxnId="{6CCBE304-CEE3-4DEC-A105-D6E7011B7AD3}">
      <dgm:prSet/>
      <dgm:spPr/>
      <dgm:t>
        <a:bodyPr/>
        <a:lstStyle/>
        <a:p>
          <a:endParaRPr lang="ru-RU"/>
        </a:p>
      </dgm:t>
    </dgm:pt>
    <dgm:pt modelId="{F0A4F9E3-31D9-4CC5-A78B-07F82762F4D4}">
      <dgm:prSet/>
      <dgm:spPr/>
      <dgm:t>
        <a:bodyPr/>
        <a:lstStyle/>
        <a:p>
          <a:r>
            <a:rPr lang="en-US" dirty="0" smtClean="0"/>
            <a:t>ՀԱՅԱՍՏԱՆԻ ԱՌՈՂՋԱՊԱՀԱԿԱՆ ՀԱՄԱԿԱՐԳԸ: ԱՆՑՅԱԼԻՑ ԴԵՊԻ ԱՊԱԳԱ</a:t>
          </a:r>
          <a:endParaRPr lang="ru-RU" dirty="0"/>
        </a:p>
      </dgm:t>
    </dgm:pt>
    <dgm:pt modelId="{5EF98633-AD9A-419E-9D7B-1D70F8D76A11}" type="parTrans" cxnId="{CA87832D-76B3-4CA8-9354-540A55B25361}">
      <dgm:prSet/>
      <dgm:spPr/>
      <dgm:t>
        <a:bodyPr/>
        <a:lstStyle/>
        <a:p>
          <a:endParaRPr lang="ru-RU"/>
        </a:p>
      </dgm:t>
    </dgm:pt>
    <dgm:pt modelId="{AF165BA5-DAFB-44E9-A502-C53414143301}" type="sibTrans" cxnId="{CA87832D-76B3-4CA8-9354-540A55B25361}">
      <dgm:prSet/>
      <dgm:spPr/>
      <dgm:t>
        <a:bodyPr/>
        <a:lstStyle/>
        <a:p>
          <a:endParaRPr lang="ru-RU"/>
        </a:p>
      </dgm:t>
    </dgm:pt>
    <dgm:pt modelId="{3AE660E7-9907-4238-BA7D-C95B33060D96}" type="pres">
      <dgm:prSet presAssocID="{F0450F98-D900-4930-A9A8-B3DA88FA803E}" presName="diagram" presStyleCnt="0">
        <dgm:presLayoutVars>
          <dgm:dir/>
          <dgm:animLvl val="lvl"/>
          <dgm:resizeHandles val="exact"/>
        </dgm:presLayoutVars>
      </dgm:prSet>
      <dgm:spPr/>
    </dgm:pt>
    <dgm:pt modelId="{C6150222-D86D-4D23-ABEB-05828B18DD2E}" type="pres">
      <dgm:prSet presAssocID="{DB7EE802-F5F8-4C23-9C7E-B9D037835312}" presName="compNode" presStyleCnt="0"/>
      <dgm:spPr/>
    </dgm:pt>
    <dgm:pt modelId="{528DB167-FE31-410B-A41A-82F00BD7A738}" type="pres">
      <dgm:prSet presAssocID="{DB7EE802-F5F8-4C23-9C7E-B9D03783531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9FEB0-D38C-4A42-9F9A-C4EED89B5B7C}" type="pres">
      <dgm:prSet presAssocID="{DB7EE802-F5F8-4C23-9C7E-B9D0378353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48699-0601-41CF-95B3-0F8AA9EDCF33}" type="pres">
      <dgm:prSet presAssocID="{DB7EE802-F5F8-4C23-9C7E-B9D037835312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E4A36D4E-4673-458D-B1FE-0C619BE80A57}" type="pres">
      <dgm:prSet presAssocID="{DB7EE802-F5F8-4C23-9C7E-B9D037835312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0E795BF1-232E-4F15-8FE6-22215ED41E72}" type="pres">
      <dgm:prSet presAssocID="{AD2E2E19-806D-47A9-BD4B-60F45D4DEE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630747-C0ED-47DC-8D6F-A7DDFC41204B}" type="pres">
      <dgm:prSet presAssocID="{52F38E05-74A7-47D3-8F30-EB37CB9516A5}" presName="compNode" presStyleCnt="0"/>
      <dgm:spPr/>
    </dgm:pt>
    <dgm:pt modelId="{7BED9584-FC81-40CE-B0FB-7F9139D0F967}" type="pres">
      <dgm:prSet presAssocID="{52F38E05-74A7-47D3-8F30-EB37CB9516A5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D25D9-3B57-4399-81D9-2806E4B8FA89}" type="pres">
      <dgm:prSet presAssocID="{52F38E05-74A7-47D3-8F30-EB37CB9516A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43C7A-6911-4377-BAB8-AFA67D643EF4}" type="pres">
      <dgm:prSet presAssocID="{52F38E05-74A7-47D3-8F30-EB37CB9516A5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DD8ECE44-D2EA-4711-B7AD-CEF58CA2D457}" type="pres">
      <dgm:prSet presAssocID="{52F38E05-74A7-47D3-8F30-EB37CB9516A5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1E1569-CB4F-4E7D-9AB8-5A700502B279}" type="pres">
      <dgm:prSet presAssocID="{B621EBBC-C96A-4933-99B9-F30C6D6E45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E9C542-3287-408D-9E5B-78486011F7D8}" type="pres">
      <dgm:prSet presAssocID="{4B561FD9-88E7-4A58-B191-3124E367C266}" presName="compNode" presStyleCnt="0"/>
      <dgm:spPr/>
    </dgm:pt>
    <dgm:pt modelId="{D4427074-D181-46E4-B38D-01EF5904FD01}" type="pres">
      <dgm:prSet presAssocID="{4B561FD9-88E7-4A58-B191-3124E367C266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C57CD-42A7-45E5-B037-B6DEE82B4F46}" type="pres">
      <dgm:prSet presAssocID="{4B561FD9-88E7-4A58-B191-3124E367C2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4AAF0-E92B-42C6-A2E0-A74FAF717C58}" type="pres">
      <dgm:prSet presAssocID="{4B561FD9-88E7-4A58-B191-3124E367C266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8C7C1566-4495-481C-AC62-561D69A832BA}" type="pres">
      <dgm:prSet presAssocID="{4B561FD9-88E7-4A58-B191-3124E367C266}" presName="adorn" presStyleLbl="fgAccFollow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37632EA-6B70-4BF5-81F9-0FC0C023CD29}" type="pres">
      <dgm:prSet presAssocID="{37DED439-C28D-4A27-9F1B-F1191EEE2C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4C8E8B-21B6-4A62-8652-232044C1AABF}" type="pres">
      <dgm:prSet presAssocID="{358DB0C6-F89F-414D-BAA5-CE42EF9D98B4}" presName="compNode" presStyleCnt="0"/>
      <dgm:spPr/>
    </dgm:pt>
    <dgm:pt modelId="{3735F76E-1690-4579-A0B4-458487D62B66}" type="pres">
      <dgm:prSet presAssocID="{358DB0C6-F89F-414D-BAA5-CE42EF9D98B4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50E30-0AEB-4543-9F03-BF739CE295D7}" type="pres">
      <dgm:prSet presAssocID="{358DB0C6-F89F-414D-BAA5-CE42EF9D98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745F3-68CB-4413-A940-0D97F44ECD0E}" type="pres">
      <dgm:prSet presAssocID="{358DB0C6-F89F-414D-BAA5-CE42EF9D98B4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0A016F9C-06A1-4DB7-A747-A6364203EFE0}" type="pres">
      <dgm:prSet presAssocID="{358DB0C6-F89F-414D-BAA5-CE42EF9D98B4}" presName="adorn" presStyleLbl="fgAccFollowNode1" presStyleIdx="3" presStyleCnt="4" custScaleX="1230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65433FF9-6F89-4C8C-9044-05BBD9F491F9}" srcId="{F0450F98-D900-4930-A9A8-B3DA88FA803E}" destId="{4B561FD9-88E7-4A58-B191-3124E367C266}" srcOrd="2" destOrd="0" parTransId="{40CD1720-C255-4BC5-9853-D6FF3A6A20F6}" sibTransId="{37DED439-C28D-4A27-9F1B-F1191EEE2C84}"/>
    <dgm:cxn modelId="{1E2A3530-9C19-4704-A961-76382F626F10}" type="presOf" srcId="{5125F1B9-9922-42D9-9565-B97A9E436AB0}" destId="{D4427074-D181-46E4-B38D-01EF5904FD01}" srcOrd="0" destOrd="0" presId="urn:microsoft.com/office/officeart/2005/8/layout/bList2"/>
    <dgm:cxn modelId="{6FEAF3ED-B41E-4FD0-9944-64BA985E8C94}" type="presOf" srcId="{4B561FD9-88E7-4A58-B191-3124E367C266}" destId="{F46C57CD-42A7-45E5-B037-B6DEE82B4F46}" srcOrd="0" destOrd="0" presId="urn:microsoft.com/office/officeart/2005/8/layout/bList2"/>
    <dgm:cxn modelId="{2D66A7CC-D958-4D69-903F-49E6D505B1FC}" srcId="{F0450F98-D900-4930-A9A8-B3DA88FA803E}" destId="{52F38E05-74A7-47D3-8F30-EB37CB9516A5}" srcOrd="1" destOrd="0" parTransId="{F97D42B2-379F-4E5C-96C1-5768A16129A7}" sibTransId="{B621EBBC-C96A-4933-99B9-F30C6D6E45ED}"/>
    <dgm:cxn modelId="{E1667CCD-D95A-4D4C-B4E7-B474FC1FADF5}" type="presOf" srcId="{52F38E05-74A7-47D3-8F30-EB37CB9516A5}" destId="{D3F43C7A-6911-4377-BAB8-AFA67D643EF4}" srcOrd="1" destOrd="0" presId="urn:microsoft.com/office/officeart/2005/8/layout/bList2"/>
    <dgm:cxn modelId="{E6EE81DD-2414-4C2B-A8DD-C288727340B7}" srcId="{F0450F98-D900-4930-A9A8-B3DA88FA803E}" destId="{DB7EE802-F5F8-4C23-9C7E-B9D037835312}" srcOrd="0" destOrd="0" parTransId="{5CE14687-4E5B-45B6-828F-BBDF9D7AC870}" sibTransId="{AD2E2E19-806D-47A9-BD4B-60F45D4DEE59}"/>
    <dgm:cxn modelId="{FD1CD941-F757-4236-803D-F792BB521D2E}" srcId="{52F38E05-74A7-47D3-8F30-EB37CB9516A5}" destId="{C9178801-896C-437F-8B63-255CA44E23AF}" srcOrd="0" destOrd="0" parTransId="{BA64D5B0-924A-49B1-9F33-A9B35D8037F9}" sibTransId="{3429F7AB-06D0-4CCD-B078-2D42A041A20C}"/>
    <dgm:cxn modelId="{F4EFCF1F-2842-4E36-9CA8-ABBF8103B5A5}" type="presOf" srcId="{52F38E05-74A7-47D3-8F30-EB37CB9516A5}" destId="{730D25D9-3B57-4399-81D9-2806E4B8FA89}" srcOrd="0" destOrd="0" presId="urn:microsoft.com/office/officeart/2005/8/layout/bList2"/>
    <dgm:cxn modelId="{6CCBE304-CEE3-4DEC-A105-D6E7011B7AD3}" srcId="{F0450F98-D900-4930-A9A8-B3DA88FA803E}" destId="{358DB0C6-F89F-414D-BAA5-CE42EF9D98B4}" srcOrd="3" destOrd="0" parTransId="{AEF798CB-D8D1-48F6-854B-FC533D952520}" sibTransId="{8B4F7E38-1707-4C18-B9E8-F5A9A9B3B003}"/>
    <dgm:cxn modelId="{543B97C6-7F33-43DA-BC1F-6962A084A32F}" type="presOf" srcId="{C9178801-896C-437F-8B63-255CA44E23AF}" destId="{7BED9584-FC81-40CE-B0FB-7F9139D0F967}" srcOrd="0" destOrd="0" presId="urn:microsoft.com/office/officeart/2005/8/layout/bList2"/>
    <dgm:cxn modelId="{12DCC4BD-F28C-413F-A076-AFDE18D01E38}" type="presOf" srcId="{F0450F98-D900-4930-A9A8-B3DA88FA803E}" destId="{3AE660E7-9907-4238-BA7D-C95B33060D96}" srcOrd="0" destOrd="0" presId="urn:microsoft.com/office/officeart/2005/8/layout/bList2"/>
    <dgm:cxn modelId="{C5B54971-369D-47D6-9C4A-A65DAC265B0B}" type="presOf" srcId="{F0A4F9E3-31D9-4CC5-A78B-07F82762F4D4}" destId="{3735F76E-1690-4579-A0B4-458487D62B66}" srcOrd="0" destOrd="0" presId="urn:microsoft.com/office/officeart/2005/8/layout/bList2"/>
    <dgm:cxn modelId="{20E833BE-4034-45C3-AB3A-8B9426243F36}" type="presOf" srcId="{37DED439-C28D-4A27-9F1B-F1191EEE2C84}" destId="{537632EA-6B70-4BF5-81F9-0FC0C023CD29}" srcOrd="0" destOrd="0" presId="urn:microsoft.com/office/officeart/2005/8/layout/bList2"/>
    <dgm:cxn modelId="{CE704150-52E1-4ADD-A9BE-E6D422AB8E4F}" type="presOf" srcId="{4B561FD9-88E7-4A58-B191-3124E367C266}" destId="{63E4AAF0-E92B-42C6-A2E0-A74FAF717C58}" srcOrd="1" destOrd="0" presId="urn:microsoft.com/office/officeart/2005/8/layout/bList2"/>
    <dgm:cxn modelId="{AD0425C1-A732-4F4C-B239-1503039BAF71}" type="presOf" srcId="{B621EBBC-C96A-4933-99B9-F30C6D6E45ED}" destId="{331E1569-CB4F-4E7D-9AB8-5A700502B279}" srcOrd="0" destOrd="0" presId="urn:microsoft.com/office/officeart/2005/8/layout/bList2"/>
    <dgm:cxn modelId="{7F2B856C-439E-496F-B53B-FFEACBA1F87E}" type="presOf" srcId="{AD2E2E19-806D-47A9-BD4B-60F45D4DEE59}" destId="{0E795BF1-232E-4F15-8FE6-22215ED41E72}" srcOrd="0" destOrd="0" presId="urn:microsoft.com/office/officeart/2005/8/layout/bList2"/>
    <dgm:cxn modelId="{CA87832D-76B3-4CA8-9354-540A55B25361}" srcId="{358DB0C6-F89F-414D-BAA5-CE42EF9D98B4}" destId="{F0A4F9E3-31D9-4CC5-A78B-07F82762F4D4}" srcOrd="0" destOrd="0" parTransId="{5EF98633-AD9A-419E-9D7B-1D70F8D76A11}" sibTransId="{AF165BA5-DAFB-44E9-A502-C53414143301}"/>
    <dgm:cxn modelId="{83D18B77-4EF9-46DA-B12A-0CF1B3FD3DD3}" type="presOf" srcId="{358DB0C6-F89F-414D-BAA5-CE42EF9D98B4}" destId="{5DD745F3-68CB-4413-A940-0D97F44ECD0E}" srcOrd="1" destOrd="0" presId="urn:microsoft.com/office/officeart/2005/8/layout/bList2"/>
    <dgm:cxn modelId="{AC8C8C24-B00F-4D38-9324-DB7D40C8DDA6}" srcId="{4B561FD9-88E7-4A58-B191-3124E367C266}" destId="{5125F1B9-9922-42D9-9565-B97A9E436AB0}" srcOrd="0" destOrd="0" parTransId="{8AAC19FF-0CC2-45F6-A15E-6B97E5922A26}" sibTransId="{86C8533E-000F-458F-A661-83568C9D8027}"/>
    <dgm:cxn modelId="{458CA909-6426-4F9D-B735-A082E8D97998}" srcId="{DB7EE802-F5F8-4C23-9C7E-B9D037835312}" destId="{A1E9A19E-8BD9-47A0-BCBA-E4AD3A446C03}" srcOrd="0" destOrd="0" parTransId="{DED71E74-201F-4D47-A168-6AC67FA6EFFA}" sibTransId="{3279FA7B-0514-425E-BE2C-61CABD475CBF}"/>
    <dgm:cxn modelId="{823AE212-9FB6-46F6-A759-F4A4E0652D29}" type="presOf" srcId="{DB7EE802-F5F8-4C23-9C7E-B9D037835312}" destId="{3109FEB0-D38C-4A42-9F9A-C4EED89B5B7C}" srcOrd="0" destOrd="0" presId="urn:microsoft.com/office/officeart/2005/8/layout/bList2"/>
    <dgm:cxn modelId="{79975AD8-D446-4E87-9B7C-584A4F58A76E}" type="presOf" srcId="{A1E9A19E-8BD9-47A0-BCBA-E4AD3A446C03}" destId="{528DB167-FE31-410B-A41A-82F00BD7A738}" srcOrd="0" destOrd="0" presId="urn:microsoft.com/office/officeart/2005/8/layout/bList2"/>
    <dgm:cxn modelId="{1FDC3F03-8EDB-4254-9648-492F656B7700}" type="presOf" srcId="{358DB0C6-F89F-414D-BAA5-CE42EF9D98B4}" destId="{96E50E30-0AEB-4543-9F03-BF739CE295D7}" srcOrd="0" destOrd="0" presId="urn:microsoft.com/office/officeart/2005/8/layout/bList2"/>
    <dgm:cxn modelId="{2B06FC83-2E97-4506-BB3E-DA0B003E7D3E}" type="presOf" srcId="{DB7EE802-F5F8-4C23-9C7E-B9D037835312}" destId="{1FC48699-0601-41CF-95B3-0F8AA9EDCF33}" srcOrd="1" destOrd="0" presId="urn:microsoft.com/office/officeart/2005/8/layout/bList2"/>
    <dgm:cxn modelId="{B7576FB8-FBC0-4668-9A73-85A6EC67AB24}" type="presParOf" srcId="{3AE660E7-9907-4238-BA7D-C95B33060D96}" destId="{C6150222-D86D-4D23-ABEB-05828B18DD2E}" srcOrd="0" destOrd="0" presId="urn:microsoft.com/office/officeart/2005/8/layout/bList2"/>
    <dgm:cxn modelId="{813397A0-21CE-4238-80C8-19913BEC731E}" type="presParOf" srcId="{C6150222-D86D-4D23-ABEB-05828B18DD2E}" destId="{528DB167-FE31-410B-A41A-82F00BD7A738}" srcOrd="0" destOrd="0" presId="urn:microsoft.com/office/officeart/2005/8/layout/bList2"/>
    <dgm:cxn modelId="{C12D4E70-4DDC-4D91-A233-7BB29AA0AFEF}" type="presParOf" srcId="{C6150222-D86D-4D23-ABEB-05828B18DD2E}" destId="{3109FEB0-D38C-4A42-9F9A-C4EED89B5B7C}" srcOrd="1" destOrd="0" presId="urn:microsoft.com/office/officeart/2005/8/layout/bList2"/>
    <dgm:cxn modelId="{2306092F-D510-4137-9AC5-2A842DF0E2C5}" type="presParOf" srcId="{C6150222-D86D-4D23-ABEB-05828B18DD2E}" destId="{1FC48699-0601-41CF-95B3-0F8AA9EDCF33}" srcOrd="2" destOrd="0" presId="urn:microsoft.com/office/officeart/2005/8/layout/bList2"/>
    <dgm:cxn modelId="{1614B82C-DCD1-4251-8081-20EB43B8625B}" type="presParOf" srcId="{C6150222-D86D-4D23-ABEB-05828B18DD2E}" destId="{E4A36D4E-4673-458D-B1FE-0C619BE80A57}" srcOrd="3" destOrd="0" presId="urn:microsoft.com/office/officeart/2005/8/layout/bList2"/>
    <dgm:cxn modelId="{871C6D3A-B870-4B11-A0CD-F315150423B3}" type="presParOf" srcId="{3AE660E7-9907-4238-BA7D-C95B33060D96}" destId="{0E795BF1-232E-4F15-8FE6-22215ED41E72}" srcOrd="1" destOrd="0" presId="urn:microsoft.com/office/officeart/2005/8/layout/bList2"/>
    <dgm:cxn modelId="{742731C0-2158-4641-B562-FC00C38C0BA9}" type="presParOf" srcId="{3AE660E7-9907-4238-BA7D-C95B33060D96}" destId="{F0630747-C0ED-47DC-8D6F-A7DDFC41204B}" srcOrd="2" destOrd="0" presId="urn:microsoft.com/office/officeart/2005/8/layout/bList2"/>
    <dgm:cxn modelId="{1F6D5AB8-7BAE-49BF-B699-46419EC7F0C3}" type="presParOf" srcId="{F0630747-C0ED-47DC-8D6F-A7DDFC41204B}" destId="{7BED9584-FC81-40CE-B0FB-7F9139D0F967}" srcOrd="0" destOrd="0" presId="urn:microsoft.com/office/officeart/2005/8/layout/bList2"/>
    <dgm:cxn modelId="{46EE3BD4-0883-459F-B1E2-4A3039BAC74A}" type="presParOf" srcId="{F0630747-C0ED-47DC-8D6F-A7DDFC41204B}" destId="{730D25D9-3B57-4399-81D9-2806E4B8FA89}" srcOrd="1" destOrd="0" presId="urn:microsoft.com/office/officeart/2005/8/layout/bList2"/>
    <dgm:cxn modelId="{A5E9EDD7-4205-4938-B9ED-6AC691060A19}" type="presParOf" srcId="{F0630747-C0ED-47DC-8D6F-A7DDFC41204B}" destId="{D3F43C7A-6911-4377-BAB8-AFA67D643EF4}" srcOrd="2" destOrd="0" presId="urn:microsoft.com/office/officeart/2005/8/layout/bList2"/>
    <dgm:cxn modelId="{967ADBC9-714A-4FB2-B40D-2484586CAC57}" type="presParOf" srcId="{F0630747-C0ED-47DC-8D6F-A7DDFC41204B}" destId="{DD8ECE44-D2EA-4711-B7AD-CEF58CA2D457}" srcOrd="3" destOrd="0" presId="urn:microsoft.com/office/officeart/2005/8/layout/bList2"/>
    <dgm:cxn modelId="{FEE49D65-EE29-4772-9C62-2232B44447D4}" type="presParOf" srcId="{3AE660E7-9907-4238-BA7D-C95B33060D96}" destId="{331E1569-CB4F-4E7D-9AB8-5A700502B279}" srcOrd="3" destOrd="0" presId="urn:microsoft.com/office/officeart/2005/8/layout/bList2"/>
    <dgm:cxn modelId="{E76B6273-BB0B-4844-BF5C-0584F9A12CB2}" type="presParOf" srcId="{3AE660E7-9907-4238-BA7D-C95B33060D96}" destId="{42E9C542-3287-408D-9E5B-78486011F7D8}" srcOrd="4" destOrd="0" presId="urn:microsoft.com/office/officeart/2005/8/layout/bList2"/>
    <dgm:cxn modelId="{312C8D99-32FA-477F-BC77-43AFBE1DE59A}" type="presParOf" srcId="{42E9C542-3287-408D-9E5B-78486011F7D8}" destId="{D4427074-D181-46E4-B38D-01EF5904FD01}" srcOrd="0" destOrd="0" presId="urn:microsoft.com/office/officeart/2005/8/layout/bList2"/>
    <dgm:cxn modelId="{FDA03876-198E-4E84-9CE6-6A1737B5B3F4}" type="presParOf" srcId="{42E9C542-3287-408D-9E5B-78486011F7D8}" destId="{F46C57CD-42A7-45E5-B037-B6DEE82B4F46}" srcOrd="1" destOrd="0" presId="urn:microsoft.com/office/officeart/2005/8/layout/bList2"/>
    <dgm:cxn modelId="{68592F84-2074-4168-87FA-C7F0273E89E6}" type="presParOf" srcId="{42E9C542-3287-408D-9E5B-78486011F7D8}" destId="{63E4AAF0-E92B-42C6-A2E0-A74FAF717C58}" srcOrd="2" destOrd="0" presId="urn:microsoft.com/office/officeart/2005/8/layout/bList2"/>
    <dgm:cxn modelId="{785898F0-AE4F-4C50-83C9-B26A9A8E9E0B}" type="presParOf" srcId="{42E9C542-3287-408D-9E5B-78486011F7D8}" destId="{8C7C1566-4495-481C-AC62-561D69A832BA}" srcOrd="3" destOrd="0" presId="urn:microsoft.com/office/officeart/2005/8/layout/bList2"/>
    <dgm:cxn modelId="{D1302DB8-6A34-48A0-9DFE-1A4282BE3AE5}" type="presParOf" srcId="{3AE660E7-9907-4238-BA7D-C95B33060D96}" destId="{537632EA-6B70-4BF5-81F9-0FC0C023CD29}" srcOrd="5" destOrd="0" presId="urn:microsoft.com/office/officeart/2005/8/layout/bList2"/>
    <dgm:cxn modelId="{51534533-341B-4BBB-91DD-BEFF2AC9BFCD}" type="presParOf" srcId="{3AE660E7-9907-4238-BA7D-C95B33060D96}" destId="{1E4C8E8B-21B6-4A62-8652-232044C1AABF}" srcOrd="6" destOrd="0" presId="urn:microsoft.com/office/officeart/2005/8/layout/bList2"/>
    <dgm:cxn modelId="{1CDDBBC0-AF8E-41C3-8A89-A16C8F77EE23}" type="presParOf" srcId="{1E4C8E8B-21B6-4A62-8652-232044C1AABF}" destId="{3735F76E-1690-4579-A0B4-458487D62B66}" srcOrd="0" destOrd="0" presId="urn:microsoft.com/office/officeart/2005/8/layout/bList2"/>
    <dgm:cxn modelId="{C7F03F90-E718-4B1C-8052-063E7D8D3689}" type="presParOf" srcId="{1E4C8E8B-21B6-4A62-8652-232044C1AABF}" destId="{96E50E30-0AEB-4543-9F03-BF739CE295D7}" srcOrd="1" destOrd="0" presId="urn:microsoft.com/office/officeart/2005/8/layout/bList2"/>
    <dgm:cxn modelId="{9093F7FC-89B7-4F1E-8C90-B2163392D7F2}" type="presParOf" srcId="{1E4C8E8B-21B6-4A62-8652-232044C1AABF}" destId="{5DD745F3-68CB-4413-A940-0D97F44ECD0E}" srcOrd="2" destOrd="0" presId="urn:microsoft.com/office/officeart/2005/8/layout/bList2"/>
    <dgm:cxn modelId="{76E8BB3A-8735-49C2-BD13-5699FB979AA1}" type="presParOf" srcId="{1E4C8E8B-21B6-4A62-8652-232044C1AABF}" destId="{0A016F9C-06A1-4DB7-A747-A6364203EFE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33C8D-568C-461C-AC7C-C5948E7ED3B1}" type="doc">
      <dgm:prSet loTypeId="urn:microsoft.com/office/officeart/2005/8/layout/gear1" loCatId="relationship" qsTypeId="urn:microsoft.com/office/officeart/2005/8/quickstyle/3d9" qsCatId="3D" csTypeId="urn:microsoft.com/office/officeart/2005/8/colors/colorful2" csCatId="colorful" phldr="1"/>
      <dgm:spPr/>
    </dgm:pt>
    <dgm:pt modelId="{1B17D2B9-B4D9-488E-9367-2C4314DB1745}">
      <dgm:prSet phldrT="[Text]"/>
      <dgm:spPr/>
      <dgm:t>
        <a:bodyPr/>
        <a:lstStyle/>
        <a:p>
          <a:r>
            <a:rPr lang="hy-AM" dirty="0" smtClean="0"/>
            <a:t>Առողջապահական համակարգ</a:t>
          </a:r>
          <a:endParaRPr lang="en-US" dirty="0"/>
        </a:p>
      </dgm:t>
    </dgm:pt>
    <dgm:pt modelId="{E8AD4C52-E5B2-44DD-A6B2-A89A6D3B6E06}" type="parTrans" cxnId="{CBF91CA4-BF41-43A2-92B6-532F38AF10BC}">
      <dgm:prSet/>
      <dgm:spPr/>
      <dgm:t>
        <a:bodyPr/>
        <a:lstStyle/>
        <a:p>
          <a:endParaRPr lang="en-US"/>
        </a:p>
      </dgm:t>
    </dgm:pt>
    <dgm:pt modelId="{1CC5CFD9-1955-4C3D-9A13-C819FDB98FF9}" type="sibTrans" cxnId="{CBF91CA4-BF41-43A2-92B6-532F38AF10BC}">
      <dgm:prSet/>
      <dgm:spPr/>
      <dgm:t>
        <a:bodyPr/>
        <a:lstStyle/>
        <a:p>
          <a:endParaRPr lang="en-US"/>
        </a:p>
      </dgm:t>
    </dgm:pt>
    <dgm:pt modelId="{A1E3D343-DF87-4B7B-96FD-E4AE2470AE09}">
      <dgm:prSet phldrT="[Text]" custT="1"/>
      <dgm:spPr/>
      <dgm:t>
        <a:bodyPr/>
        <a:lstStyle/>
        <a:p>
          <a:r>
            <a:rPr lang="hy-AM" sz="2800" dirty="0" smtClean="0"/>
            <a:t>Առողջություն</a:t>
          </a:r>
          <a:endParaRPr lang="en-US" sz="2800" dirty="0"/>
        </a:p>
      </dgm:t>
    </dgm:pt>
    <dgm:pt modelId="{7406ADD2-F1BF-4359-94B9-6B0CB281DB5F}" type="parTrans" cxnId="{F4402F23-9004-4187-9D26-1A1AD3FB7A96}">
      <dgm:prSet/>
      <dgm:spPr/>
      <dgm:t>
        <a:bodyPr/>
        <a:lstStyle/>
        <a:p>
          <a:endParaRPr lang="en-US"/>
        </a:p>
      </dgm:t>
    </dgm:pt>
    <dgm:pt modelId="{3DF7E269-72F4-48EC-97A8-39C708A07767}" type="sibTrans" cxnId="{F4402F23-9004-4187-9D26-1A1AD3FB7A96}">
      <dgm:prSet/>
      <dgm:spPr/>
      <dgm:t>
        <a:bodyPr/>
        <a:lstStyle/>
        <a:p>
          <a:endParaRPr lang="en-US"/>
        </a:p>
      </dgm:t>
    </dgm:pt>
    <dgm:pt modelId="{95BD9073-76DC-4775-BC6F-6F489D22EEBD}" type="pres">
      <dgm:prSet presAssocID="{6B233C8D-568C-461C-AC7C-C5948E7ED3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5B28BC-4F39-412D-A63B-AC2F55422B8A}" type="pres">
      <dgm:prSet presAssocID="{1B17D2B9-B4D9-488E-9367-2C4314DB1745}" presName="gear1" presStyleLbl="node1" presStyleIdx="0" presStyleCnt="2" custAng="240000" custScaleX="163743" custScaleY="133041" custLinFactNeighborX="44526" custLinFactNeighborY="-59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02688-8390-42F4-81BE-64BA3ED9677B}" type="pres">
      <dgm:prSet presAssocID="{1B17D2B9-B4D9-488E-9367-2C4314DB1745}" presName="gear1srcNode" presStyleLbl="node1" presStyleIdx="0" presStyleCnt="2"/>
      <dgm:spPr/>
      <dgm:t>
        <a:bodyPr/>
        <a:lstStyle/>
        <a:p>
          <a:endParaRPr lang="en-US"/>
        </a:p>
      </dgm:t>
    </dgm:pt>
    <dgm:pt modelId="{A29A7830-6058-43AE-958A-E7B32E3C634C}" type="pres">
      <dgm:prSet presAssocID="{1B17D2B9-B4D9-488E-9367-2C4314DB1745}" presName="gear1dstNode" presStyleLbl="node1" presStyleIdx="0" presStyleCnt="2"/>
      <dgm:spPr/>
      <dgm:t>
        <a:bodyPr/>
        <a:lstStyle/>
        <a:p>
          <a:endParaRPr lang="en-US"/>
        </a:p>
      </dgm:t>
    </dgm:pt>
    <dgm:pt modelId="{F7E87E8D-1018-4873-88DD-AF58E5A74E84}" type="pres">
      <dgm:prSet presAssocID="{A1E3D343-DF87-4B7B-96FD-E4AE2470AE09}" presName="gear2" presStyleLbl="node1" presStyleIdx="1" presStyleCnt="2" custAng="240000" custScaleX="211075" custScaleY="159479" custLinFactNeighborX="-38123" custLinFactNeighborY="163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E3884-6C30-47CF-960C-CB58DFED7D59}" type="pres">
      <dgm:prSet presAssocID="{A1E3D343-DF87-4B7B-96FD-E4AE2470AE09}" presName="gear2srcNode" presStyleLbl="node1" presStyleIdx="1" presStyleCnt="2"/>
      <dgm:spPr/>
      <dgm:t>
        <a:bodyPr/>
        <a:lstStyle/>
        <a:p>
          <a:endParaRPr lang="en-US"/>
        </a:p>
      </dgm:t>
    </dgm:pt>
    <dgm:pt modelId="{F6D91147-F2C2-4D92-B2B8-DFA08E7C90CE}" type="pres">
      <dgm:prSet presAssocID="{A1E3D343-DF87-4B7B-96FD-E4AE2470AE09}" presName="gear2dstNode" presStyleLbl="node1" presStyleIdx="1" presStyleCnt="2"/>
      <dgm:spPr/>
      <dgm:t>
        <a:bodyPr/>
        <a:lstStyle/>
        <a:p>
          <a:endParaRPr lang="en-US"/>
        </a:p>
      </dgm:t>
    </dgm:pt>
    <dgm:pt modelId="{DE698F5B-E381-4C38-BC53-48B6E6BAF2A8}" type="pres">
      <dgm:prSet presAssocID="{1CC5CFD9-1955-4C3D-9A13-C819FDB98FF9}" presName="connector1" presStyleLbl="sibTrans2D1" presStyleIdx="0" presStyleCnt="2" custLinFactNeighborX="66321" custLinFactNeighborY="-10852"/>
      <dgm:spPr/>
      <dgm:t>
        <a:bodyPr/>
        <a:lstStyle/>
        <a:p>
          <a:endParaRPr lang="en-US"/>
        </a:p>
      </dgm:t>
    </dgm:pt>
    <dgm:pt modelId="{119785F3-9953-4767-B3B2-221D861D7B2B}" type="pres">
      <dgm:prSet presAssocID="{3DF7E269-72F4-48EC-97A8-39C708A07767}" presName="connector2" presStyleLbl="sibTrans2D1" presStyleIdx="1" presStyleCnt="2" custAng="20220000" custScaleX="124715" custLinFactNeighborX="-73853" custLinFactNeighborY="5205"/>
      <dgm:spPr/>
      <dgm:t>
        <a:bodyPr/>
        <a:lstStyle/>
        <a:p>
          <a:endParaRPr lang="en-US"/>
        </a:p>
      </dgm:t>
    </dgm:pt>
  </dgm:ptLst>
  <dgm:cxnLst>
    <dgm:cxn modelId="{FDD992F4-1CFC-481A-B99B-663F139F8959}" type="presOf" srcId="{3DF7E269-72F4-48EC-97A8-39C708A07767}" destId="{119785F3-9953-4767-B3B2-221D861D7B2B}" srcOrd="0" destOrd="0" presId="urn:microsoft.com/office/officeart/2005/8/layout/gear1"/>
    <dgm:cxn modelId="{D7637B46-730A-4D1E-9994-1D719B8C4C46}" type="presOf" srcId="{A1E3D343-DF87-4B7B-96FD-E4AE2470AE09}" destId="{BCFE3884-6C30-47CF-960C-CB58DFED7D59}" srcOrd="1" destOrd="0" presId="urn:microsoft.com/office/officeart/2005/8/layout/gear1"/>
    <dgm:cxn modelId="{43C78058-0169-4272-BD90-967ABE2DDA11}" type="presOf" srcId="{1B17D2B9-B4D9-488E-9367-2C4314DB1745}" destId="{695B28BC-4F39-412D-A63B-AC2F55422B8A}" srcOrd="0" destOrd="0" presId="urn:microsoft.com/office/officeart/2005/8/layout/gear1"/>
    <dgm:cxn modelId="{F4402F23-9004-4187-9D26-1A1AD3FB7A96}" srcId="{6B233C8D-568C-461C-AC7C-C5948E7ED3B1}" destId="{A1E3D343-DF87-4B7B-96FD-E4AE2470AE09}" srcOrd="1" destOrd="0" parTransId="{7406ADD2-F1BF-4359-94B9-6B0CB281DB5F}" sibTransId="{3DF7E269-72F4-48EC-97A8-39C708A07767}"/>
    <dgm:cxn modelId="{1319953D-3CC1-4D0E-AF02-1757B5A7D8BC}" type="presOf" srcId="{A1E3D343-DF87-4B7B-96FD-E4AE2470AE09}" destId="{F6D91147-F2C2-4D92-B2B8-DFA08E7C90CE}" srcOrd="2" destOrd="0" presId="urn:microsoft.com/office/officeart/2005/8/layout/gear1"/>
    <dgm:cxn modelId="{2CA57AF9-4787-424F-911E-CFD82F8C5563}" type="presOf" srcId="{1B17D2B9-B4D9-488E-9367-2C4314DB1745}" destId="{A29A7830-6058-43AE-958A-E7B32E3C634C}" srcOrd="2" destOrd="0" presId="urn:microsoft.com/office/officeart/2005/8/layout/gear1"/>
    <dgm:cxn modelId="{61B365E8-A871-4957-B810-9FCE98BF6507}" type="presOf" srcId="{6B233C8D-568C-461C-AC7C-C5948E7ED3B1}" destId="{95BD9073-76DC-4775-BC6F-6F489D22EEBD}" srcOrd="0" destOrd="0" presId="urn:microsoft.com/office/officeart/2005/8/layout/gear1"/>
    <dgm:cxn modelId="{032BC90F-8226-4416-8DA2-9CAC92CE6A78}" type="presOf" srcId="{1CC5CFD9-1955-4C3D-9A13-C819FDB98FF9}" destId="{DE698F5B-E381-4C38-BC53-48B6E6BAF2A8}" srcOrd="0" destOrd="0" presId="urn:microsoft.com/office/officeart/2005/8/layout/gear1"/>
    <dgm:cxn modelId="{233AEA76-37F8-4531-AF9E-4D3FB4F1D5A7}" type="presOf" srcId="{1B17D2B9-B4D9-488E-9367-2C4314DB1745}" destId="{22202688-8390-42F4-81BE-64BA3ED9677B}" srcOrd="1" destOrd="0" presId="urn:microsoft.com/office/officeart/2005/8/layout/gear1"/>
    <dgm:cxn modelId="{CBF91CA4-BF41-43A2-92B6-532F38AF10BC}" srcId="{6B233C8D-568C-461C-AC7C-C5948E7ED3B1}" destId="{1B17D2B9-B4D9-488E-9367-2C4314DB1745}" srcOrd="0" destOrd="0" parTransId="{E8AD4C52-E5B2-44DD-A6B2-A89A6D3B6E06}" sibTransId="{1CC5CFD9-1955-4C3D-9A13-C819FDB98FF9}"/>
    <dgm:cxn modelId="{1331D01B-A2E6-4CC7-8090-78BB07796BBE}" type="presOf" srcId="{A1E3D343-DF87-4B7B-96FD-E4AE2470AE09}" destId="{F7E87E8D-1018-4873-88DD-AF58E5A74E84}" srcOrd="0" destOrd="0" presId="urn:microsoft.com/office/officeart/2005/8/layout/gear1"/>
    <dgm:cxn modelId="{5AAD249E-470B-445A-A582-223D9076883A}" type="presParOf" srcId="{95BD9073-76DC-4775-BC6F-6F489D22EEBD}" destId="{695B28BC-4F39-412D-A63B-AC2F55422B8A}" srcOrd="0" destOrd="0" presId="urn:microsoft.com/office/officeart/2005/8/layout/gear1"/>
    <dgm:cxn modelId="{13E60390-5984-4F12-AF5A-ADB14C44F921}" type="presParOf" srcId="{95BD9073-76DC-4775-BC6F-6F489D22EEBD}" destId="{22202688-8390-42F4-81BE-64BA3ED9677B}" srcOrd="1" destOrd="0" presId="urn:microsoft.com/office/officeart/2005/8/layout/gear1"/>
    <dgm:cxn modelId="{74F4CEAE-B8E4-4174-AEC5-BAD29A5E5448}" type="presParOf" srcId="{95BD9073-76DC-4775-BC6F-6F489D22EEBD}" destId="{A29A7830-6058-43AE-958A-E7B32E3C634C}" srcOrd="2" destOrd="0" presId="urn:microsoft.com/office/officeart/2005/8/layout/gear1"/>
    <dgm:cxn modelId="{C5185C3E-4E29-427A-A1A0-3A9579F1B4B2}" type="presParOf" srcId="{95BD9073-76DC-4775-BC6F-6F489D22EEBD}" destId="{F7E87E8D-1018-4873-88DD-AF58E5A74E84}" srcOrd="3" destOrd="0" presId="urn:microsoft.com/office/officeart/2005/8/layout/gear1"/>
    <dgm:cxn modelId="{2E387EC7-0D81-41DA-BEF0-2FBB35168323}" type="presParOf" srcId="{95BD9073-76DC-4775-BC6F-6F489D22EEBD}" destId="{BCFE3884-6C30-47CF-960C-CB58DFED7D59}" srcOrd="4" destOrd="0" presId="urn:microsoft.com/office/officeart/2005/8/layout/gear1"/>
    <dgm:cxn modelId="{ECB4CCF4-CB39-46D5-A542-4690429A992E}" type="presParOf" srcId="{95BD9073-76DC-4775-BC6F-6F489D22EEBD}" destId="{F6D91147-F2C2-4D92-B2B8-DFA08E7C90CE}" srcOrd="5" destOrd="0" presId="urn:microsoft.com/office/officeart/2005/8/layout/gear1"/>
    <dgm:cxn modelId="{36CFCD69-3B14-4C22-B169-C10F7EAEBE85}" type="presParOf" srcId="{95BD9073-76DC-4775-BC6F-6F489D22EEBD}" destId="{DE698F5B-E381-4C38-BC53-48B6E6BAF2A8}" srcOrd="6" destOrd="0" presId="urn:microsoft.com/office/officeart/2005/8/layout/gear1"/>
    <dgm:cxn modelId="{E62C80D9-54C8-4E78-BCDB-FB61576E4EA6}" type="presParOf" srcId="{95BD9073-76DC-4775-BC6F-6F489D22EEBD}" destId="{119785F3-9953-4767-B3B2-221D861D7B2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D8F44-CF19-45C1-9CCE-2587A2430F4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4CEE5-DE6A-4528-8AA3-F8FCF2EE4D1F}">
      <dgm:prSet phldrT="[Текст]" custT="1"/>
      <dgm:spPr/>
      <dgm:t>
        <a:bodyPr/>
        <a:lstStyle/>
        <a:p>
          <a:r>
            <a:rPr lang="hy-AM" sz="1400" dirty="0" smtClean="0"/>
            <a:t>Ուսուցում</a:t>
          </a:r>
          <a:endParaRPr lang="ru-RU" sz="1400" dirty="0"/>
        </a:p>
      </dgm:t>
    </dgm:pt>
    <dgm:pt modelId="{59FE006F-409B-4C81-872F-75C35D53950B}" type="parTrans" cxnId="{F3CA50E9-EE59-4870-84C8-A2BD2900F4BA}">
      <dgm:prSet/>
      <dgm:spPr/>
      <dgm:t>
        <a:bodyPr/>
        <a:lstStyle/>
        <a:p>
          <a:endParaRPr lang="ru-RU"/>
        </a:p>
      </dgm:t>
    </dgm:pt>
    <dgm:pt modelId="{CDF0B59B-AFA4-4810-AA99-088AFF738C93}" type="sibTrans" cxnId="{F3CA50E9-EE59-4870-84C8-A2BD2900F4BA}">
      <dgm:prSet/>
      <dgm:spPr/>
      <dgm:t>
        <a:bodyPr/>
        <a:lstStyle/>
        <a:p>
          <a:endParaRPr lang="ru-RU"/>
        </a:p>
      </dgm:t>
    </dgm:pt>
    <dgm:pt modelId="{3983D0A6-C84E-4823-900E-D5B369D8589B}">
      <dgm:prSet phldrT="[Текст]" custT="1"/>
      <dgm:spPr/>
      <dgm:t>
        <a:bodyPr/>
        <a:lstStyle/>
        <a:p>
          <a:r>
            <a:rPr lang="ru-RU" sz="1200" dirty="0" err="1" smtClean="0"/>
            <a:t>Տեղեկատվության</a:t>
          </a:r>
          <a:r>
            <a:rPr lang="ru-RU" sz="1200" dirty="0" smtClean="0"/>
            <a:t> </a:t>
          </a:r>
          <a:r>
            <a:rPr lang="ru-RU" sz="1200" dirty="0" err="1" smtClean="0"/>
            <a:t>հասանելիություն</a:t>
          </a:r>
          <a:endParaRPr lang="ru-RU" sz="1200" dirty="0"/>
        </a:p>
      </dgm:t>
    </dgm:pt>
    <dgm:pt modelId="{BE39466D-148F-490E-9CF8-A57691DF22FB}" type="parTrans" cxnId="{3DF3E154-9629-4C4D-ADD3-BB89A80FF967}">
      <dgm:prSet/>
      <dgm:spPr/>
      <dgm:t>
        <a:bodyPr/>
        <a:lstStyle/>
        <a:p>
          <a:endParaRPr lang="ru-RU"/>
        </a:p>
      </dgm:t>
    </dgm:pt>
    <dgm:pt modelId="{543E6789-DA94-4376-804D-9DB53B7289CC}" type="sibTrans" cxnId="{3DF3E154-9629-4C4D-ADD3-BB89A80FF967}">
      <dgm:prSet/>
      <dgm:spPr/>
      <dgm:t>
        <a:bodyPr/>
        <a:lstStyle/>
        <a:p>
          <a:endParaRPr lang="ru-RU"/>
        </a:p>
      </dgm:t>
    </dgm:pt>
    <dgm:pt modelId="{E7796003-BC5A-479F-972C-E8906DA1E5AD}">
      <dgm:prSet phldrT="[Текст]"/>
      <dgm:spPr/>
      <dgm:t>
        <a:bodyPr/>
        <a:lstStyle/>
        <a:p>
          <a:r>
            <a:rPr lang="hy-AM" dirty="0" smtClean="0"/>
            <a:t>Կանխարգելում</a:t>
          </a:r>
          <a:endParaRPr lang="ru-RU" dirty="0"/>
        </a:p>
      </dgm:t>
    </dgm:pt>
    <dgm:pt modelId="{8199F6ED-723C-4518-ACFC-043F0A1835F1}" type="parTrans" cxnId="{BAA7BF9A-3A40-4FF6-A3F5-0F9E551E465D}">
      <dgm:prSet/>
      <dgm:spPr/>
      <dgm:t>
        <a:bodyPr/>
        <a:lstStyle/>
        <a:p>
          <a:endParaRPr lang="ru-RU"/>
        </a:p>
      </dgm:t>
    </dgm:pt>
    <dgm:pt modelId="{4BB31379-8584-4FA2-B2B8-AAC3307A0B60}" type="sibTrans" cxnId="{BAA7BF9A-3A40-4FF6-A3F5-0F9E551E465D}">
      <dgm:prSet/>
      <dgm:spPr/>
      <dgm:t>
        <a:bodyPr/>
        <a:lstStyle/>
        <a:p>
          <a:endParaRPr lang="ru-RU"/>
        </a:p>
      </dgm:t>
    </dgm:pt>
    <dgm:pt modelId="{BD9E7B42-6230-4B4C-97D1-F89188F5F1BC}">
      <dgm:prSet phldrT="[Текст]"/>
      <dgm:spPr/>
      <dgm:t>
        <a:bodyPr/>
        <a:lstStyle/>
        <a:p>
          <a:r>
            <a:rPr lang="hy-AM" dirty="0" smtClean="0"/>
            <a:t>Հանրային առողջության ապահովում</a:t>
          </a:r>
          <a:endParaRPr lang="ru-RU" dirty="0"/>
        </a:p>
      </dgm:t>
    </dgm:pt>
    <dgm:pt modelId="{F6317DFF-2930-4825-A879-454532FF4E73}" type="parTrans" cxnId="{429D4DB1-A1C0-43C3-8F9A-1EC0CD543711}">
      <dgm:prSet/>
      <dgm:spPr/>
      <dgm:t>
        <a:bodyPr/>
        <a:lstStyle/>
        <a:p>
          <a:endParaRPr lang="ru-RU"/>
        </a:p>
      </dgm:t>
    </dgm:pt>
    <dgm:pt modelId="{F08D03F3-3C59-44F2-8F1F-021D8E4A16DC}" type="sibTrans" cxnId="{429D4DB1-A1C0-43C3-8F9A-1EC0CD543711}">
      <dgm:prSet/>
      <dgm:spPr/>
      <dgm:t>
        <a:bodyPr/>
        <a:lstStyle/>
        <a:p>
          <a:endParaRPr lang="ru-RU"/>
        </a:p>
      </dgm:t>
    </dgm:pt>
    <dgm:pt modelId="{F862D536-699B-41B9-A9A2-EF249439C506}" type="pres">
      <dgm:prSet presAssocID="{4BFD8F44-CF19-45C1-9CCE-2587A2430F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51981-BF8D-4550-A2E0-D94976F64F30}" type="pres">
      <dgm:prSet presAssocID="{4BFD8F44-CF19-45C1-9CCE-2587A2430F46}" presName="ellipse" presStyleLbl="trBgShp" presStyleIdx="0" presStyleCnt="1"/>
      <dgm:spPr/>
    </dgm:pt>
    <dgm:pt modelId="{4D239E90-421A-4D32-ABCB-9BC55BA68066}" type="pres">
      <dgm:prSet presAssocID="{4BFD8F44-CF19-45C1-9CCE-2587A2430F46}" presName="arrow1" presStyleLbl="fgShp" presStyleIdx="0" presStyleCnt="1"/>
      <dgm:spPr/>
    </dgm:pt>
    <dgm:pt modelId="{68F17668-E3AE-437C-ADC9-AE8461D30378}" type="pres">
      <dgm:prSet presAssocID="{4BFD8F44-CF19-45C1-9CCE-2587A2430F4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B9D82-2EC5-4BBC-832A-0647646AFC3F}" type="pres">
      <dgm:prSet presAssocID="{3983D0A6-C84E-4823-900E-D5B369D8589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B966F-59AC-4E1E-BD9C-597370119A9F}" type="pres">
      <dgm:prSet presAssocID="{E7796003-BC5A-479F-972C-E8906DA1E5AD}" presName="item2" presStyleLbl="node1" presStyleIdx="1" presStyleCnt="3" custScaleX="124647" custScaleY="112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E6C55-CFEA-4494-B86B-C97D6D922BE5}" type="pres">
      <dgm:prSet presAssocID="{BD9E7B42-6230-4B4C-97D1-F89188F5F1BC}" presName="item3" presStyleLbl="node1" presStyleIdx="2" presStyleCnt="3" custLinFactNeighborX="19192" custLinFactNeighborY="-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C994F-CD01-426C-9765-DB32929DA287}" type="pres">
      <dgm:prSet presAssocID="{4BFD8F44-CF19-45C1-9CCE-2587A2430F46}" presName="funnel" presStyleLbl="trAlignAcc1" presStyleIdx="0" presStyleCnt="1" custLinFactNeighborY="-893"/>
      <dgm:spPr/>
    </dgm:pt>
  </dgm:ptLst>
  <dgm:cxnLst>
    <dgm:cxn modelId="{87FE98CB-88B9-4343-841D-3BB885C5A4C1}" type="presOf" srcId="{4BFD8F44-CF19-45C1-9CCE-2587A2430F46}" destId="{F862D536-699B-41B9-A9A2-EF249439C506}" srcOrd="0" destOrd="0" presId="urn:microsoft.com/office/officeart/2005/8/layout/funnel1"/>
    <dgm:cxn modelId="{56D72B35-8BE4-4B87-8475-9D43E8BA978B}" type="presOf" srcId="{E7796003-BC5A-479F-972C-E8906DA1E5AD}" destId="{FF4B9D82-2EC5-4BBC-832A-0647646AFC3F}" srcOrd="0" destOrd="0" presId="urn:microsoft.com/office/officeart/2005/8/layout/funnel1"/>
    <dgm:cxn modelId="{F3CA50E9-EE59-4870-84C8-A2BD2900F4BA}" srcId="{4BFD8F44-CF19-45C1-9CCE-2587A2430F46}" destId="{83F4CEE5-DE6A-4528-8AA3-F8FCF2EE4D1F}" srcOrd="0" destOrd="0" parTransId="{59FE006F-409B-4C81-872F-75C35D53950B}" sibTransId="{CDF0B59B-AFA4-4810-AA99-088AFF738C93}"/>
    <dgm:cxn modelId="{40084F89-0AE6-4632-8F59-C161427BFE7B}" type="presOf" srcId="{3983D0A6-C84E-4823-900E-D5B369D8589B}" destId="{A74B966F-59AC-4E1E-BD9C-597370119A9F}" srcOrd="0" destOrd="0" presId="urn:microsoft.com/office/officeart/2005/8/layout/funnel1"/>
    <dgm:cxn modelId="{F10CF643-F229-4D4B-9C87-0EFF808B654A}" type="presOf" srcId="{83F4CEE5-DE6A-4528-8AA3-F8FCF2EE4D1F}" destId="{349E6C55-CFEA-4494-B86B-C97D6D922BE5}" srcOrd="0" destOrd="0" presId="urn:microsoft.com/office/officeart/2005/8/layout/funnel1"/>
    <dgm:cxn modelId="{BAA7BF9A-3A40-4FF6-A3F5-0F9E551E465D}" srcId="{4BFD8F44-CF19-45C1-9CCE-2587A2430F46}" destId="{E7796003-BC5A-479F-972C-E8906DA1E5AD}" srcOrd="2" destOrd="0" parTransId="{8199F6ED-723C-4518-ACFC-043F0A1835F1}" sibTransId="{4BB31379-8584-4FA2-B2B8-AAC3307A0B60}"/>
    <dgm:cxn modelId="{3DF3E154-9629-4C4D-ADD3-BB89A80FF967}" srcId="{4BFD8F44-CF19-45C1-9CCE-2587A2430F46}" destId="{3983D0A6-C84E-4823-900E-D5B369D8589B}" srcOrd="1" destOrd="0" parTransId="{BE39466D-148F-490E-9CF8-A57691DF22FB}" sibTransId="{543E6789-DA94-4376-804D-9DB53B7289CC}"/>
    <dgm:cxn modelId="{429D4DB1-A1C0-43C3-8F9A-1EC0CD543711}" srcId="{4BFD8F44-CF19-45C1-9CCE-2587A2430F46}" destId="{BD9E7B42-6230-4B4C-97D1-F89188F5F1BC}" srcOrd="3" destOrd="0" parTransId="{F6317DFF-2930-4825-A879-454532FF4E73}" sibTransId="{F08D03F3-3C59-44F2-8F1F-021D8E4A16DC}"/>
    <dgm:cxn modelId="{E3D713DA-6B7B-46BD-B979-F43FE5C5A0AC}" type="presOf" srcId="{BD9E7B42-6230-4B4C-97D1-F89188F5F1BC}" destId="{68F17668-E3AE-437C-ADC9-AE8461D30378}" srcOrd="0" destOrd="0" presId="urn:microsoft.com/office/officeart/2005/8/layout/funnel1"/>
    <dgm:cxn modelId="{AB87E316-04DF-4CDB-B45D-A452599F0514}" type="presParOf" srcId="{F862D536-699B-41B9-A9A2-EF249439C506}" destId="{A8651981-BF8D-4550-A2E0-D94976F64F30}" srcOrd="0" destOrd="0" presId="urn:microsoft.com/office/officeart/2005/8/layout/funnel1"/>
    <dgm:cxn modelId="{3C0537E2-3E8C-4587-B256-DF3AE8321114}" type="presParOf" srcId="{F862D536-699B-41B9-A9A2-EF249439C506}" destId="{4D239E90-421A-4D32-ABCB-9BC55BA68066}" srcOrd="1" destOrd="0" presId="urn:microsoft.com/office/officeart/2005/8/layout/funnel1"/>
    <dgm:cxn modelId="{2BE8A645-DEBD-4BBF-9D29-472A8CD7B9C7}" type="presParOf" srcId="{F862D536-699B-41B9-A9A2-EF249439C506}" destId="{68F17668-E3AE-437C-ADC9-AE8461D30378}" srcOrd="2" destOrd="0" presId="urn:microsoft.com/office/officeart/2005/8/layout/funnel1"/>
    <dgm:cxn modelId="{21BC3F5C-4A7B-413B-AACF-562EA3F840A9}" type="presParOf" srcId="{F862D536-699B-41B9-A9A2-EF249439C506}" destId="{FF4B9D82-2EC5-4BBC-832A-0647646AFC3F}" srcOrd="3" destOrd="0" presId="urn:microsoft.com/office/officeart/2005/8/layout/funnel1"/>
    <dgm:cxn modelId="{5AC05775-FF56-4095-B8A1-D2C1EDC90265}" type="presParOf" srcId="{F862D536-699B-41B9-A9A2-EF249439C506}" destId="{A74B966F-59AC-4E1E-BD9C-597370119A9F}" srcOrd="4" destOrd="0" presId="urn:microsoft.com/office/officeart/2005/8/layout/funnel1"/>
    <dgm:cxn modelId="{FD186EBC-9892-492E-AB16-ED8469A55A61}" type="presParOf" srcId="{F862D536-699B-41B9-A9A2-EF249439C506}" destId="{349E6C55-CFEA-4494-B86B-C97D6D922BE5}" srcOrd="5" destOrd="0" presId="urn:microsoft.com/office/officeart/2005/8/layout/funnel1"/>
    <dgm:cxn modelId="{F0378206-6C60-4CBD-AFDA-7B3F80248728}" type="presParOf" srcId="{F862D536-699B-41B9-A9A2-EF249439C506}" destId="{F0BC994F-CD01-426C-9765-DB32929DA28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D8F44-CF19-45C1-9CCE-2587A2430F4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4CEE5-DE6A-4528-8AA3-F8FCF2EE4D1F}">
      <dgm:prSet phldrT="[Текст]" custT="1"/>
      <dgm:spPr/>
      <dgm:t>
        <a:bodyPr/>
        <a:lstStyle/>
        <a:p>
          <a:r>
            <a:rPr lang="hy-AM" sz="1400" dirty="0" smtClean="0"/>
            <a:t>Ծախս արդյունավետություն</a:t>
          </a:r>
          <a:endParaRPr lang="ru-RU" sz="1400" dirty="0"/>
        </a:p>
      </dgm:t>
    </dgm:pt>
    <dgm:pt modelId="{59FE006F-409B-4C81-872F-75C35D53950B}" type="parTrans" cxnId="{F3CA50E9-EE59-4870-84C8-A2BD2900F4BA}">
      <dgm:prSet/>
      <dgm:spPr/>
      <dgm:t>
        <a:bodyPr/>
        <a:lstStyle/>
        <a:p>
          <a:endParaRPr lang="ru-RU"/>
        </a:p>
      </dgm:t>
    </dgm:pt>
    <dgm:pt modelId="{CDF0B59B-AFA4-4810-AA99-088AFF738C93}" type="sibTrans" cxnId="{F3CA50E9-EE59-4870-84C8-A2BD2900F4BA}">
      <dgm:prSet/>
      <dgm:spPr/>
      <dgm:t>
        <a:bodyPr/>
        <a:lstStyle/>
        <a:p>
          <a:endParaRPr lang="ru-RU"/>
        </a:p>
      </dgm:t>
    </dgm:pt>
    <dgm:pt modelId="{3983D0A6-C84E-4823-900E-D5B369D8589B}">
      <dgm:prSet phldrT="[Текст]" custT="1"/>
      <dgm:spPr/>
      <dgm:t>
        <a:bodyPr/>
        <a:lstStyle/>
        <a:p>
          <a:r>
            <a:rPr lang="hy-AM" sz="1200" dirty="0" smtClean="0"/>
            <a:t>Ստանդարտացում</a:t>
          </a:r>
          <a:endParaRPr lang="ru-RU" sz="1200" dirty="0"/>
        </a:p>
      </dgm:t>
    </dgm:pt>
    <dgm:pt modelId="{BE39466D-148F-490E-9CF8-A57691DF22FB}" type="parTrans" cxnId="{3DF3E154-9629-4C4D-ADD3-BB89A80FF967}">
      <dgm:prSet/>
      <dgm:spPr/>
      <dgm:t>
        <a:bodyPr/>
        <a:lstStyle/>
        <a:p>
          <a:endParaRPr lang="ru-RU"/>
        </a:p>
      </dgm:t>
    </dgm:pt>
    <dgm:pt modelId="{543E6789-DA94-4376-804D-9DB53B7289CC}" type="sibTrans" cxnId="{3DF3E154-9629-4C4D-ADD3-BB89A80FF967}">
      <dgm:prSet/>
      <dgm:spPr/>
      <dgm:t>
        <a:bodyPr/>
        <a:lstStyle/>
        <a:p>
          <a:endParaRPr lang="ru-RU"/>
        </a:p>
      </dgm:t>
    </dgm:pt>
    <dgm:pt modelId="{E7796003-BC5A-479F-972C-E8906DA1E5AD}">
      <dgm:prSet phldrT="[Текст]" custT="1"/>
      <dgm:spPr/>
      <dgm:t>
        <a:bodyPr/>
        <a:lstStyle/>
        <a:p>
          <a:r>
            <a:rPr lang="hy-AM" sz="1600" dirty="0" smtClean="0"/>
            <a:t>Ապակենտրոնացում/կենտրոնացում</a:t>
          </a:r>
          <a:endParaRPr lang="ru-RU" sz="1600" dirty="0"/>
        </a:p>
      </dgm:t>
    </dgm:pt>
    <dgm:pt modelId="{8199F6ED-723C-4518-ACFC-043F0A1835F1}" type="parTrans" cxnId="{BAA7BF9A-3A40-4FF6-A3F5-0F9E551E465D}">
      <dgm:prSet/>
      <dgm:spPr/>
      <dgm:t>
        <a:bodyPr/>
        <a:lstStyle/>
        <a:p>
          <a:endParaRPr lang="ru-RU"/>
        </a:p>
      </dgm:t>
    </dgm:pt>
    <dgm:pt modelId="{4BB31379-8584-4FA2-B2B8-AAC3307A0B60}" type="sibTrans" cxnId="{BAA7BF9A-3A40-4FF6-A3F5-0F9E551E465D}">
      <dgm:prSet/>
      <dgm:spPr/>
      <dgm:t>
        <a:bodyPr/>
        <a:lstStyle/>
        <a:p>
          <a:endParaRPr lang="ru-RU"/>
        </a:p>
      </dgm:t>
    </dgm:pt>
    <dgm:pt modelId="{BD9E7B42-6230-4B4C-97D1-F89188F5F1BC}">
      <dgm:prSet phldrT="[Текст]"/>
      <dgm:spPr/>
      <dgm:t>
        <a:bodyPr/>
        <a:lstStyle/>
        <a:p>
          <a:r>
            <a:rPr lang="hy-AM" dirty="0" smtClean="0"/>
            <a:t>Բուժում, առողջության վերականգն</a:t>
          </a:r>
          <a:r>
            <a:rPr lang="ru-RU" dirty="0" err="1" smtClean="0"/>
            <a:t>ում</a:t>
          </a:r>
          <a:r>
            <a:rPr lang="ru-RU" dirty="0" smtClean="0"/>
            <a:t> և</a:t>
          </a:r>
          <a:r>
            <a:rPr lang="hy-AM" dirty="0" smtClean="0"/>
            <a:t> պահպանում</a:t>
          </a:r>
          <a:endParaRPr lang="ru-RU" dirty="0"/>
        </a:p>
      </dgm:t>
    </dgm:pt>
    <dgm:pt modelId="{F6317DFF-2930-4825-A879-454532FF4E73}" type="parTrans" cxnId="{429D4DB1-A1C0-43C3-8F9A-1EC0CD543711}">
      <dgm:prSet/>
      <dgm:spPr/>
      <dgm:t>
        <a:bodyPr/>
        <a:lstStyle/>
        <a:p>
          <a:endParaRPr lang="ru-RU"/>
        </a:p>
      </dgm:t>
    </dgm:pt>
    <dgm:pt modelId="{F08D03F3-3C59-44F2-8F1F-021D8E4A16DC}" type="sibTrans" cxnId="{429D4DB1-A1C0-43C3-8F9A-1EC0CD543711}">
      <dgm:prSet/>
      <dgm:spPr/>
      <dgm:t>
        <a:bodyPr/>
        <a:lstStyle/>
        <a:p>
          <a:endParaRPr lang="ru-RU"/>
        </a:p>
      </dgm:t>
    </dgm:pt>
    <dgm:pt modelId="{F862D536-699B-41B9-A9A2-EF249439C506}" type="pres">
      <dgm:prSet presAssocID="{4BFD8F44-CF19-45C1-9CCE-2587A2430F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51981-BF8D-4550-A2E0-D94976F64F30}" type="pres">
      <dgm:prSet presAssocID="{4BFD8F44-CF19-45C1-9CCE-2587A2430F46}" presName="ellipse" presStyleLbl="trBgShp" presStyleIdx="0" presStyleCnt="1"/>
      <dgm:spPr/>
    </dgm:pt>
    <dgm:pt modelId="{4D239E90-421A-4D32-ABCB-9BC55BA68066}" type="pres">
      <dgm:prSet presAssocID="{4BFD8F44-CF19-45C1-9CCE-2587A2430F46}" presName="arrow1" presStyleLbl="fgShp" presStyleIdx="0" presStyleCnt="1"/>
      <dgm:spPr/>
    </dgm:pt>
    <dgm:pt modelId="{68F17668-E3AE-437C-ADC9-AE8461D30378}" type="pres">
      <dgm:prSet presAssocID="{4BFD8F44-CF19-45C1-9CCE-2587A2430F4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B9D82-2EC5-4BBC-832A-0647646AFC3F}" type="pres">
      <dgm:prSet presAssocID="{3983D0A6-C84E-4823-900E-D5B369D8589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B966F-59AC-4E1E-BD9C-597370119A9F}" type="pres">
      <dgm:prSet presAssocID="{E7796003-BC5A-479F-972C-E8906DA1E5AD}" presName="item2" presStyleLbl="node1" presStyleIdx="1" presStyleCnt="3" custScaleX="130465" custScaleY="11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E6C55-CFEA-4494-B86B-C97D6D922BE5}" type="pres">
      <dgm:prSet presAssocID="{BD9E7B42-6230-4B4C-97D1-F89188F5F1BC}" presName="item3" presStyleLbl="node1" presStyleIdx="2" presStyleCnt="3" custLinFactNeighborX="19192" custLinFactNeighborY="-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C994F-CD01-426C-9765-DB32929DA287}" type="pres">
      <dgm:prSet presAssocID="{4BFD8F44-CF19-45C1-9CCE-2587A2430F46}" presName="funnel" presStyleLbl="trAlignAcc1" presStyleIdx="0" presStyleCnt="1" custScaleX="115134" custLinFactNeighborY="-893"/>
      <dgm:spPr/>
    </dgm:pt>
  </dgm:ptLst>
  <dgm:cxnLst>
    <dgm:cxn modelId="{87FE98CB-88B9-4343-841D-3BB885C5A4C1}" type="presOf" srcId="{4BFD8F44-CF19-45C1-9CCE-2587A2430F46}" destId="{F862D536-699B-41B9-A9A2-EF249439C506}" srcOrd="0" destOrd="0" presId="urn:microsoft.com/office/officeart/2005/8/layout/funnel1"/>
    <dgm:cxn modelId="{56D72B35-8BE4-4B87-8475-9D43E8BA978B}" type="presOf" srcId="{E7796003-BC5A-479F-972C-E8906DA1E5AD}" destId="{FF4B9D82-2EC5-4BBC-832A-0647646AFC3F}" srcOrd="0" destOrd="0" presId="urn:microsoft.com/office/officeart/2005/8/layout/funnel1"/>
    <dgm:cxn modelId="{F3CA50E9-EE59-4870-84C8-A2BD2900F4BA}" srcId="{4BFD8F44-CF19-45C1-9CCE-2587A2430F46}" destId="{83F4CEE5-DE6A-4528-8AA3-F8FCF2EE4D1F}" srcOrd="0" destOrd="0" parTransId="{59FE006F-409B-4C81-872F-75C35D53950B}" sibTransId="{CDF0B59B-AFA4-4810-AA99-088AFF738C93}"/>
    <dgm:cxn modelId="{40084F89-0AE6-4632-8F59-C161427BFE7B}" type="presOf" srcId="{3983D0A6-C84E-4823-900E-D5B369D8589B}" destId="{A74B966F-59AC-4E1E-BD9C-597370119A9F}" srcOrd="0" destOrd="0" presId="urn:microsoft.com/office/officeart/2005/8/layout/funnel1"/>
    <dgm:cxn modelId="{F10CF643-F229-4D4B-9C87-0EFF808B654A}" type="presOf" srcId="{83F4CEE5-DE6A-4528-8AA3-F8FCF2EE4D1F}" destId="{349E6C55-CFEA-4494-B86B-C97D6D922BE5}" srcOrd="0" destOrd="0" presId="urn:microsoft.com/office/officeart/2005/8/layout/funnel1"/>
    <dgm:cxn modelId="{BAA7BF9A-3A40-4FF6-A3F5-0F9E551E465D}" srcId="{4BFD8F44-CF19-45C1-9CCE-2587A2430F46}" destId="{E7796003-BC5A-479F-972C-E8906DA1E5AD}" srcOrd="2" destOrd="0" parTransId="{8199F6ED-723C-4518-ACFC-043F0A1835F1}" sibTransId="{4BB31379-8584-4FA2-B2B8-AAC3307A0B60}"/>
    <dgm:cxn modelId="{3DF3E154-9629-4C4D-ADD3-BB89A80FF967}" srcId="{4BFD8F44-CF19-45C1-9CCE-2587A2430F46}" destId="{3983D0A6-C84E-4823-900E-D5B369D8589B}" srcOrd="1" destOrd="0" parTransId="{BE39466D-148F-490E-9CF8-A57691DF22FB}" sibTransId="{543E6789-DA94-4376-804D-9DB53B7289CC}"/>
    <dgm:cxn modelId="{429D4DB1-A1C0-43C3-8F9A-1EC0CD543711}" srcId="{4BFD8F44-CF19-45C1-9CCE-2587A2430F46}" destId="{BD9E7B42-6230-4B4C-97D1-F89188F5F1BC}" srcOrd="3" destOrd="0" parTransId="{F6317DFF-2930-4825-A879-454532FF4E73}" sibTransId="{F08D03F3-3C59-44F2-8F1F-021D8E4A16DC}"/>
    <dgm:cxn modelId="{E3D713DA-6B7B-46BD-B979-F43FE5C5A0AC}" type="presOf" srcId="{BD9E7B42-6230-4B4C-97D1-F89188F5F1BC}" destId="{68F17668-E3AE-437C-ADC9-AE8461D30378}" srcOrd="0" destOrd="0" presId="urn:microsoft.com/office/officeart/2005/8/layout/funnel1"/>
    <dgm:cxn modelId="{AB87E316-04DF-4CDB-B45D-A452599F0514}" type="presParOf" srcId="{F862D536-699B-41B9-A9A2-EF249439C506}" destId="{A8651981-BF8D-4550-A2E0-D94976F64F30}" srcOrd="0" destOrd="0" presId="urn:microsoft.com/office/officeart/2005/8/layout/funnel1"/>
    <dgm:cxn modelId="{3C0537E2-3E8C-4587-B256-DF3AE8321114}" type="presParOf" srcId="{F862D536-699B-41B9-A9A2-EF249439C506}" destId="{4D239E90-421A-4D32-ABCB-9BC55BA68066}" srcOrd="1" destOrd="0" presId="urn:microsoft.com/office/officeart/2005/8/layout/funnel1"/>
    <dgm:cxn modelId="{2BE8A645-DEBD-4BBF-9D29-472A8CD7B9C7}" type="presParOf" srcId="{F862D536-699B-41B9-A9A2-EF249439C506}" destId="{68F17668-E3AE-437C-ADC9-AE8461D30378}" srcOrd="2" destOrd="0" presId="urn:microsoft.com/office/officeart/2005/8/layout/funnel1"/>
    <dgm:cxn modelId="{21BC3F5C-4A7B-413B-AACF-562EA3F840A9}" type="presParOf" srcId="{F862D536-699B-41B9-A9A2-EF249439C506}" destId="{FF4B9D82-2EC5-4BBC-832A-0647646AFC3F}" srcOrd="3" destOrd="0" presId="urn:microsoft.com/office/officeart/2005/8/layout/funnel1"/>
    <dgm:cxn modelId="{5AC05775-FF56-4095-B8A1-D2C1EDC90265}" type="presParOf" srcId="{F862D536-699B-41B9-A9A2-EF249439C506}" destId="{A74B966F-59AC-4E1E-BD9C-597370119A9F}" srcOrd="4" destOrd="0" presId="urn:microsoft.com/office/officeart/2005/8/layout/funnel1"/>
    <dgm:cxn modelId="{FD186EBC-9892-492E-AB16-ED8469A55A61}" type="presParOf" srcId="{F862D536-699B-41B9-A9A2-EF249439C506}" destId="{349E6C55-CFEA-4494-B86B-C97D6D922BE5}" srcOrd="5" destOrd="0" presId="urn:microsoft.com/office/officeart/2005/8/layout/funnel1"/>
    <dgm:cxn modelId="{F0378206-6C60-4CBD-AFDA-7B3F80248728}" type="presParOf" srcId="{F862D536-699B-41B9-A9A2-EF249439C506}" destId="{F0BC994F-CD01-426C-9765-DB32929DA28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3BA1F-B20D-4CD4-BC4C-283DD8A6A5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518ADF-4325-4978-B995-458EEFC8BF85}">
      <dgm:prSet phldrT="[Текст]" custT="1"/>
      <dgm:spPr/>
      <dgm:t>
        <a:bodyPr/>
        <a:lstStyle/>
        <a:p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ՀԱՅԱՍՏԱՆ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548F1-D094-415F-9579-9B4F89AC4D8F}" type="parTrans" cxnId="{08825229-8C9A-4001-9245-0BBE5956F0A0}">
      <dgm:prSet/>
      <dgm:spPr/>
      <dgm:t>
        <a:bodyPr/>
        <a:lstStyle/>
        <a:p>
          <a:endParaRPr lang="ru-RU"/>
        </a:p>
      </dgm:t>
    </dgm:pt>
    <dgm:pt modelId="{74FFD73E-74C2-4F2B-B9A6-FE6403A4B89D}" type="sibTrans" cxnId="{08825229-8C9A-4001-9245-0BBE5956F0A0}">
      <dgm:prSet/>
      <dgm:spPr/>
      <dgm:t>
        <a:bodyPr/>
        <a:lstStyle/>
        <a:p>
          <a:endParaRPr lang="ru-RU"/>
        </a:p>
      </dgm:t>
    </dgm:pt>
    <dgm:pt modelId="{919516A9-D7F7-471C-8AE6-5C08FCB2A014}">
      <dgm:prSet phldrT="[Текст]" custT="1"/>
      <dgm:spPr/>
      <dgm:t>
        <a:bodyPr/>
        <a:lstStyle/>
        <a:p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ՍԼՈՎԱԿԻԱ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94F83-BB8A-41E8-A0F8-02D0D98665EE}" type="parTrans" cxnId="{53245AD1-7B4A-4F76-AE1B-D0D05D590E5B}">
      <dgm:prSet/>
      <dgm:spPr/>
      <dgm:t>
        <a:bodyPr/>
        <a:lstStyle/>
        <a:p>
          <a:endParaRPr lang="ru-RU"/>
        </a:p>
      </dgm:t>
    </dgm:pt>
    <dgm:pt modelId="{4D6C0EC5-8A90-446C-BCD5-4E6F849F94B6}" type="sibTrans" cxnId="{53245AD1-7B4A-4F76-AE1B-D0D05D590E5B}">
      <dgm:prSet/>
      <dgm:spPr/>
      <dgm:t>
        <a:bodyPr/>
        <a:lstStyle/>
        <a:p>
          <a:endParaRPr lang="ru-RU"/>
        </a:p>
      </dgm:t>
    </dgm:pt>
    <dgm:pt modelId="{A4A89F3E-3394-4C16-BC32-1787B1E012AF}">
      <dgm:prSet phldrT="[Текст]" custT="1"/>
      <dgm:spPr/>
      <dgm:t>
        <a:bodyPr/>
        <a:lstStyle/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&gt;&gt;&gt;&gt;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Պարտադիր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Բժշկական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ապահովագրություն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Բիսմարկյան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՝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մի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քանի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այդ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թվում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մասնավոր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ապահովագրական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ընկերությունների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միջոցով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), 1999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թ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A84D2-F337-46C9-B500-4E35F42E23CC}" type="parTrans" cxnId="{40581FDF-B8A6-4242-8346-8615CB2185CC}">
      <dgm:prSet/>
      <dgm:spPr/>
      <dgm:t>
        <a:bodyPr/>
        <a:lstStyle/>
        <a:p>
          <a:endParaRPr lang="ru-RU"/>
        </a:p>
      </dgm:t>
    </dgm:pt>
    <dgm:pt modelId="{E47A0198-5E31-417D-8F24-5BF0A191CC4B}" type="sibTrans" cxnId="{40581FDF-B8A6-4242-8346-8615CB2185CC}">
      <dgm:prSet/>
      <dgm:spPr/>
      <dgm:t>
        <a:bodyPr/>
        <a:lstStyle/>
        <a:p>
          <a:endParaRPr lang="ru-RU"/>
        </a:p>
      </dgm:t>
    </dgm:pt>
    <dgm:pt modelId="{10C576A0-0EBD-41BE-BD6A-CD24E18F2D63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Առողջության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հարկ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պետական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բյուջե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D9C06-8CEB-4007-A97A-356E1883BEA0}" type="parTrans" cxnId="{730C3B2D-29BF-4E1C-9EDC-69F6227389E1}">
      <dgm:prSet/>
      <dgm:spPr/>
      <dgm:t>
        <a:bodyPr/>
        <a:lstStyle/>
        <a:p>
          <a:endParaRPr lang="ru-RU"/>
        </a:p>
      </dgm:t>
    </dgm:pt>
    <dgm:pt modelId="{893E8049-1762-4777-944E-1D7DFE9ECCF4}" type="sibTrans" cxnId="{730C3B2D-29BF-4E1C-9EDC-69F6227389E1}">
      <dgm:prSet/>
      <dgm:spPr/>
      <dgm:t>
        <a:bodyPr/>
        <a:lstStyle/>
        <a:p>
          <a:endParaRPr lang="ru-RU"/>
        </a:p>
      </dgm:t>
    </dgm:pt>
    <dgm:pt modelId="{8A7C6AB6-07A4-4F53-A0B7-13CB02A2AE99}">
      <dgm:prSet phldrT="[Текст]" custT="1"/>
      <dgm:spPr/>
      <dgm:t>
        <a:bodyPr/>
        <a:lstStyle/>
        <a:p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ՀՈՒՆԳԱՐԻԱ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220B8-BC3E-43C5-9D05-A1C6539E1A69}" type="parTrans" cxnId="{96EB42EC-1294-43E4-8362-EA85C9C98BAF}">
      <dgm:prSet/>
      <dgm:spPr/>
      <dgm:t>
        <a:bodyPr/>
        <a:lstStyle/>
        <a:p>
          <a:endParaRPr lang="ru-RU"/>
        </a:p>
      </dgm:t>
    </dgm:pt>
    <dgm:pt modelId="{19BC24C8-8B44-49C4-BFA1-49D94690AA63}" type="sibTrans" cxnId="{96EB42EC-1294-43E4-8362-EA85C9C98BAF}">
      <dgm:prSet/>
      <dgm:spPr/>
      <dgm:t>
        <a:bodyPr/>
        <a:lstStyle/>
        <a:p>
          <a:endParaRPr lang="ru-RU"/>
        </a:p>
      </dgm:t>
    </dgm:pt>
    <dgm:pt modelId="{8A55750D-5E83-4A06-AB8E-24DA91D0DE4B}">
      <dgm:prSet phldrT="[Текст]" custT="1"/>
      <dgm:spPr/>
      <dgm:t>
        <a:bodyPr/>
        <a:lstStyle/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&gt;&gt;&gt;&gt;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Պարտադիր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Բժշկական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ապահովագրություն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Բիսմարկյան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՝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պետական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հիմնադրամ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2006թ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FE089-1F42-4E9C-BDFE-CA3F6D27B23F}" type="parTrans" cxnId="{916DF18A-E868-404E-BED2-2661C6D3626B}">
      <dgm:prSet/>
      <dgm:spPr/>
      <dgm:t>
        <a:bodyPr/>
        <a:lstStyle/>
        <a:p>
          <a:endParaRPr lang="ru-RU"/>
        </a:p>
      </dgm:t>
    </dgm:pt>
    <dgm:pt modelId="{F9C0EE5D-D02D-4989-A572-E0EB1DC06866}" type="sibTrans" cxnId="{916DF18A-E868-404E-BED2-2661C6D3626B}">
      <dgm:prSet/>
      <dgm:spPr/>
      <dgm:t>
        <a:bodyPr/>
        <a:lstStyle/>
        <a:p>
          <a:endParaRPr lang="ru-RU"/>
        </a:p>
      </dgm:t>
    </dgm:pt>
    <dgm:pt modelId="{A582C521-7CA3-4B33-968F-C0632120E7A3}">
      <dgm:prSet phldrT="[Текст]" custT="1"/>
      <dgm:spPr/>
      <dgm:t>
        <a:bodyPr/>
        <a:lstStyle/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Առողջության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հարկ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պետական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բյուջե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2CE6C-B666-4E23-A781-A7B58B205351}" type="parTrans" cxnId="{5877F642-B77F-44B2-9147-F494668AAB14}">
      <dgm:prSet/>
      <dgm:spPr/>
      <dgm:t>
        <a:bodyPr/>
        <a:lstStyle/>
        <a:p>
          <a:endParaRPr lang="ru-RU"/>
        </a:p>
      </dgm:t>
    </dgm:pt>
    <dgm:pt modelId="{A8A2D008-3E61-4E83-98AE-D49D20B852C6}" type="sibTrans" cxnId="{5877F642-B77F-44B2-9147-F494668AAB14}">
      <dgm:prSet/>
      <dgm:spPr/>
      <dgm:t>
        <a:bodyPr/>
        <a:lstStyle/>
        <a:p>
          <a:endParaRPr lang="ru-RU"/>
        </a:p>
      </dgm:t>
    </dgm:pt>
    <dgm:pt modelId="{04E70723-337C-41AD-82F3-51C9153E2523}">
      <dgm:prSet custT="1"/>
      <dgm:spPr/>
      <dgm:t>
        <a:bodyPr/>
        <a:lstStyle/>
        <a:p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ԼԵՀԱՍՏԱՆ</a:t>
          </a:r>
        </a:p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Պարտադիր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Բժշկական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ապահովագրություն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Բիսմարկյան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`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տարածքային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ապահովագրական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ֆոնդեր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1999 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&gt;&gt;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պետական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հիմնադրամ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2004</a:t>
          </a:r>
          <a:endParaRPr lang="ru-RU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Առողջության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հարկ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պետական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բյուջե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DBA7C-3DBB-4392-9D14-76BB064EF49A}" type="parTrans" cxnId="{BA2DD8D5-C76A-499D-BC3E-B10F2F291F77}">
      <dgm:prSet/>
      <dgm:spPr/>
      <dgm:t>
        <a:bodyPr/>
        <a:lstStyle/>
        <a:p>
          <a:endParaRPr lang="ru-RU"/>
        </a:p>
      </dgm:t>
    </dgm:pt>
    <dgm:pt modelId="{4D8CCCAC-99D5-45BC-906A-290A849C9309}" type="sibTrans" cxnId="{BA2DD8D5-C76A-499D-BC3E-B10F2F291F77}">
      <dgm:prSet/>
      <dgm:spPr/>
      <dgm:t>
        <a:bodyPr/>
        <a:lstStyle/>
        <a:p>
          <a:endParaRPr lang="ru-RU"/>
        </a:p>
      </dgm:t>
    </dgm:pt>
    <dgm:pt modelId="{AC115C1C-F7AC-4582-9CAC-6A88766D484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Պ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ետական բյուջե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67AB0-C0A3-4E1A-AE22-6468CC0FC31B}" type="sibTrans" cxnId="{0375F9D7-DB95-4C03-845F-94562697E1AD}">
      <dgm:prSet/>
      <dgm:spPr/>
      <dgm:t>
        <a:bodyPr/>
        <a:lstStyle/>
        <a:p>
          <a:endParaRPr lang="ru-RU"/>
        </a:p>
      </dgm:t>
    </dgm:pt>
    <dgm:pt modelId="{E5ACC98E-457E-4060-B772-B2801F1D0D23}" type="parTrans" cxnId="{0375F9D7-DB95-4C03-845F-94562697E1AD}">
      <dgm:prSet/>
      <dgm:spPr/>
      <dgm:t>
        <a:bodyPr/>
        <a:lstStyle/>
        <a:p>
          <a:endParaRPr lang="ru-RU"/>
        </a:p>
      </dgm:t>
    </dgm:pt>
    <dgm:pt modelId="{031E2CCF-9494-439B-AC69-7F1BFC8E708C}">
      <dgm:prSet phldrT="[Текст]" custT="1"/>
      <dgm:spPr/>
      <dgm:t>
        <a:bodyPr/>
        <a:lstStyle/>
        <a:p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Պետության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կողմից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իրականացվող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ծրագրեր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Բևերիջյան մոդել՝ կառավարությանն առընթեր ՊԱԳ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1999թ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&gt;&gt;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 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Համապարփակ Առողջության Ապահովագրություն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սոցիալական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ապահովագրության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՝ պետական հիմնադրամ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hy-AM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2024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թ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9F9C4-D10C-4618-BC11-819174F545AD}" type="sibTrans" cxnId="{17EC3C12-ECF7-4126-B342-AE7293DDC5BC}">
      <dgm:prSet/>
      <dgm:spPr/>
      <dgm:t>
        <a:bodyPr/>
        <a:lstStyle/>
        <a:p>
          <a:endParaRPr lang="ru-RU"/>
        </a:p>
      </dgm:t>
    </dgm:pt>
    <dgm:pt modelId="{36C63390-37CC-4395-9ACC-7EC7D9B03AB3}" type="parTrans" cxnId="{17EC3C12-ECF7-4126-B342-AE7293DDC5BC}">
      <dgm:prSet/>
      <dgm:spPr/>
      <dgm:t>
        <a:bodyPr/>
        <a:lstStyle/>
        <a:p>
          <a:endParaRPr lang="ru-RU"/>
        </a:p>
      </dgm:t>
    </dgm:pt>
    <dgm:pt modelId="{C98A28AE-F369-42EC-9959-4D63BB6237AE}" type="pres">
      <dgm:prSet presAssocID="{1043BA1F-B20D-4CD4-BC4C-283DD8A6A5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FC6BB-A184-4F1E-8F28-04C1395684CA}" type="pres">
      <dgm:prSet presAssocID="{3B518ADF-4325-4978-B995-458EEFC8BF85}" presName="comp" presStyleCnt="0"/>
      <dgm:spPr/>
    </dgm:pt>
    <dgm:pt modelId="{33ABBB63-C415-4755-BE7A-C3A3394D275D}" type="pres">
      <dgm:prSet presAssocID="{3B518ADF-4325-4978-B995-458EEFC8BF85}" presName="box" presStyleLbl="node1" presStyleIdx="0" presStyleCnt="4"/>
      <dgm:spPr/>
      <dgm:t>
        <a:bodyPr/>
        <a:lstStyle/>
        <a:p>
          <a:endParaRPr lang="ru-RU"/>
        </a:p>
      </dgm:t>
    </dgm:pt>
    <dgm:pt modelId="{5C9565AD-2770-4BC7-92F8-66728999C61D}" type="pres">
      <dgm:prSet presAssocID="{3B518ADF-4325-4978-B995-458EEFC8BF85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3D9AD2B0-A79A-4E2A-8961-3580B4BCB4C5}" type="pres">
      <dgm:prSet presAssocID="{3B518ADF-4325-4978-B995-458EEFC8BF8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1D788-E1D9-456B-8DE1-018017247796}" type="pres">
      <dgm:prSet presAssocID="{74FFD73E-74C2-4F2B-B9A6-FE6403A4B89D}" presName="spacer" presStyleCnt="0"/>
      <dgm:spPr/>
    </dgm:pt>
    <dgm:pt modelId="{8F730F7F-1756-4A98-A3B3-E4F6B9D8BE1D}" type="pres">
      <dgm:prSet presAssocID="{919516A9-D7F7-471C-8AE6-5C08FCB2A014}" presName="comp" presStyleCnt="0"/>
      <dgm:spPr/>
    </dgm:pt>
    <dgm:pt modelId="{FD7A38AA-E683-4353-992F-E97A088D0F01}" type="pres">
      <dgm:prSet presAssocID="{919516A9-D7F7-471C-8AE6-5C08FCB2A014}" presName="box" presStyleLbl="node1" presStyleIdx="1" presStyleCnt="4"/>
      <dgm:spPr/>
      <dgm:t>
        <a:bodyPr/>
        <a:lstStyle/>
        <a:p>
          <a:endParaRPr lang="ru-RU"/>
        </a:p>
      </dgm:t>
    </dgm:pt>
    <dgm:pt modelId="{5FBDF13C-E745-4D6D-8339-32428E243565}" type="pres">
      <dgm:prSet presAssocID="{919516A9-D7F7-471C-8AE6-5C08FCB2A01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0D870E39-D995-4A54-AE1C-36783E6E0A1A}" type="pres">
      <dgm:prSet presAssocID="{919516A9-D7F7-471C-8AE6-5C08FCB2A01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21593-E719-4B8A-9E96-3C7111384310}" type="pres">
      <dgm:prSet presAssocID="{4D6C0EC5-8A90-446C-BCD5-4E6F849F94B6}" presName="spacer" presStyleCnt="0"/>
      <dgm:spPr/>
    </dgm:pt>
    <dgm:pt modelId="{E7759587-CE52-42A8-AA5F-55E17014401B}" type="pres">
      <dgm:prSet presAssocID="{8A7C6AB6-07A4-4F53-A0B7-13CB02A2AE99}" presName="comp" presStyleCnt="0"/>
      <dgm:spPr/>
    </dgm:pt>
    <dgm:pt modelId="{9F4C9B64-CF06-44D5-BC5B-F2A702496FCD}" type="pres">
      <dgm:prSet presAssocID="{8A7C6AB6-07A4-4F53-A0B7-13CB02A2AE99}" presName="box" presStyleLbl="node1" presStyleIdx="2" presStyleCnt="4"/>
      <dgm:spPr/>
      <dgm:t>
        <a:bodyPr/>
        <a:lstStyle/>
        <a:p>
          <a:endParaRPr lang="ru-RU"/>
        </a:p>
      </dgm:t>
    </dgm:pt>
    <dgm:pt modelId="{309A5169-5DF2-420F-9DFB-2C615248F659}" type="pres">
      <dgm:prSet presAssocID="{8A7C6AB6-07A4-4F53-A0B7-13CB02A2AE99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3E58F85-D4A1-4FF9-8404-DF2D8A92B240}" type="pres">
      <dgm:prSet presAssocID="{8A7C6AB6-07A4-4F53-A0B7-13CB02A2AE9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57F8-0C99-410E-88C7-223A4ECB5816}" type="pres">
      <dgm:prSet presAssocID="{19BC24C8-8B44-49C4-BFA1-49D94690AA63}" presName="spacer" presStyleCnt="0"/>
      <dgm:spPr/>
    </dgm:pt>
    <dgm:pt modelId="{21E547D1-EFEC-4B9A-B751-8ADDB88EA6F9}" type="pres">
      <dgm:prSet presAssocID="{04E70723-337C-41AD-82F3-51C9153E2523}" presName="comp" presStyleCnt="0"/>
      <dgm:spPr/>
    </dgm:pt>
    <dgm:pt modelId="{0F8A6329-7CE9-4E88-900B-5589A59BBF5E}" type="pres">
      <dgm:prSet presAssocID="{04E70723-337C-41AD-82F3-51C9153E2523}" presName="box" presStyleLbl="node1" presStyleIdx="3" presStyleCnt="4"/>
      <dgm:spPr/>
      <dgm:t>
        <a:bodyPr/>
        <a:lstStyle/>
        <a:p>
          <a:endParaRPr lang="ru-RU"/>
        </a:p>
      </dgm:t>
    </dgm:pt>
    <dgm:pt modelId="{4C3D3545-224F-4033-9351-014F53D2B09A}" type="pres">
      <dgm:prSet presAssocID="{04E70723-337C-41AD-82F3-51C9153E2523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70A3DB2-6B47-436B-87E6-47D37C09FA7B}" type="pres">
      <dgm:prSet presAssocID="{04E70723-337C-41AD-82F3-51C9153E252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3B081-D8A3-48C2-8DC8-118CBA87B6B1}" type="presOf" srcId="{A4A89F3E-3394-4C16-BC32-1787B1E012AF}" destId="{FD7A38AA-E683-4353-992F-E97A088D0F01}" srcOrd="0" destOrd="1" presId="urn:microsoft.com/office/officeart/2005/8/layout/vList4"/>
    <dgm:cxn modelId="{F631D591-DE1D-44B2-808F-A71630F5E556}" type="presOf" srcId="{10C576A0-0EBD-41BE-BD6A-CD24E18F2D63}" destId="{0D870E39-D995-4A54-AE1C-36783E6E0A1A}" srcOrd="1" destOrd="2" presId="urn:microsoft.com/office/officeart/2005/8/layout/vList4"/>
    <dgm:cxn modelId="{D8524521-7BF6-4407-B2DD-77F2F31218A5}" type="presOf" srcId="{A4A89F3E-3394-4C16-BC32-1787B1E012AF}" destId="{0D870E39-D995-4A54-AE1C-36783E6E0A1A}" srcOrd="1" destOrd="1" presId="urn:microsoft.com/office/officeart/2005/8/layout/vList4"/>
    <dgm:cxn modelId="{0375F9D7-DB95-4C03-845F-94562697E1AD}" srcId="{3B518ADF-4325-4978-B995-458EEFC8BF85}" destId="{AC115C1C-F7AC-4582-9CAC-6A88766D4840}" srcOrd="1" destOrd="0" parTransId="{E5ACC98E-457E-4060-B772-B2801F1D0D23}" sibTransId="{82E67AB0-C0A3-4E1A-AE22-6468CC0FC31B}"/>
    <dgm:cxn modelId="{08825229-8C9A-4001-9245-0BBE5956F0A0}" srcId="{1043BA1F-B20D-4CD4-BC4C-283DD8A6A57A}" destId="{3B518ADF-4325-4978-B995-458EEFC8BF85}" srcOrd="0" destOrd="0" parTransId="{621548F1-D094-415F-9579-9B4F89AC4D8F}" sibTransId="{74FFD73E-74C2-4F2B-B9A6-FE6403A4B89D}"/>
    <dgm:cxn modelId="{C6A5E27A-0FD6-44BE-A077-AB6F6CEAFC21}" type="presOf" srcId="{A582C521-7CA3-4B33-968F-C0632120E7A3}" destId="{9F4C9B64-CF06-44D5-BC5B-F2A702496FCD}" srcOrd="0" destOrd="2" presId="urn:microsoft.com/office/officeart/2005/8/layout/vList4"/>
    <dgm:cxn modelId="{17EC3C12-ECF7-4126-B342-AE7293DDC5BC}" srcId="{3B518ADF-4325-4978-B995-458EEFC8BF85}" destId="{031E2CCF-9494-439B-AC69-7F1BFC8E708C}" srcOrd="0" destOrd="0" parTransId="{36C63390-37CC-4395-9ACC-7EC7D9B03AB3}" sibTransId="{EE59F9C4-D10C-4618-BC11-819174F545AD}"/>
    <dgm:cxn modelId="{AF7033C7-7332-4A12-A67F-BD64DD7EDD59}" type="presOf" srcId="{AC115C1C-F7AC-4582-9CAC-6A88766D4840}" destId="{3D9AD2B0-A79A-4E2A-8961-3580B4BCB4C5}" srcOrd="1" destOrd="2" presId="urn:microsoft.com/office/officeart/2005/8/layout/vList4"/>
    <dgm:cxn modelId="{5E770FB1-7070-4F06-AF2D-15B5039EEDDC}" type="presOf" srcId="{10C576A0-0EBD-41BE-BD6A-CD24E18F2D63}" destId="{FD7A38AA-E683-4353-992F-E97A088D0F01}" srcOrd="0" destOrd="2" presId="urn:microsoft.com/office/officeart/2005/8/layout/vList4"/>
    <dgm:cxn modelId="{7A40BE01-8CBD-43A6-AA3B-F6F6B10602DD}" type="presOf" srcId="{04E70723-337C-41AD-82F3-51C9153E2523}" destId="{0F8A6329-7CE9-4E88-900B-5589A59BBF5E}" srcOrd="0" destOrd="0" presId="urn:microsoft.com/office/officeart/2005/8/layout/vList4"/>
    <dgm:cxn modelId="{A42FF862-9A75-4AAA-BBD3-DC46C2C52AD8}" type="presOf" srcId="{AC115C1C-F7AC-4582-9CAC-6A88766D4840}" destId="{33ABBB63-C415-4755-BE7A-C3A3394D275D}" srcOrd="0" destOrd="2" presId="urn:microsoft.com/office/officeart/2005/8/layout/vList4"/>
    <dgm:cxn modelId="{09F77779-1C80-432F-8BF8-7BC84C69D061}" type="presOf" srcId="{8A7C6AB6-07A4-4F53-A0B7-13CB02A2AE99}" destId="{9F4C9B64-CF06-44D5-BC5B-F2A702496FCD}" srcOrd="0" destOrd="0" presId="urn:microsoft.com/office/officeart/2005/8/layout/vList4"/>
    <dgm:cxn modelId="{B68BFABD-ED1A-4F29-8E63-054BB4FFEFF4}" type="presOf" srcId="{031E2CCF-9494-439B-AC69-7F1BFC8E708C}" destId="{3D9AD2B0-A79A-4E2A-8961-3580B4BCB4C5}" srcOrd="1" destOrd="1" presId="urn:microsoft.com/office/officeart/2005/8/layout/vList4"/>
    <dgm:cxn modelId="{DEFA0840-1EF5-4689-87B1-B23B24BD0489}" type="presOf" srcId="{031E2CCF-9494-439B-AC69-7F1BFC8E708C}" destId="{33ABBB63-C415-4755-BE7A-C3A3394D275D}" srcOrd="0" destOrd="1" presId="urn:microsoft.com/office/officeart/2005/8/layout/vList4"/>
    <dgm:cxn modelId="{BA2DD8D5-C76A-499D-BC3E-B10F2F291F77}" srcId="{1043BA1F-B20D-4CD4-BC4C-283DD8A6A57A}" destId="{04E70723-337C-41AD-82F3-51C9153E2523}" srcOrd="3" destOrd="0" parTransId="{480DBA7C-3DBB-4392-9D14-76BB064EF49A}" sibTransId="{4D8CCCAC-99D5-45BC-906A-290A849C9309}"/>
    <dgm:cxn modelId="{18A77A50-85AF-4B8E-85D4-3CDF46A15452}" type="presOf" srcId="{A582C521-7CA3-4B33-968F-C0632120E7A3}" destId="{E3E58F85-D4A1-4FF9-8404-DF2D8A92B240}" srcOrd="1" destOrd="2" presId="urn:microsoft.com/office/officeart/2005/8/layout/vList4"/>
    <dgm:cxn modelId="{105F57D0-B719-4397-92E4-9303B14D4226}" type="presOf" srcId="{8A7C6AB6-07A4-4F53-A0B7-13CB02A2AE99}" destId="{E3E58F85-D4A1-4FF9-8404-DF2D8A92B240}" srcOrd="1" destOrd="0" presId="urn:microsoft.com/office/officeart/2005/8/layout/vList4"/>
    <dgm:cxn modelId="{C4C373C0-F2F0-4B6A-A6A1-367CA0541D81}" type="presOf" srcId="{1043BA1F-B20D-4CD4-BC4C-283DD8A6A57A}" destId="{C98A28AE-F369-42EC-9959-4D63BB6237AE}" srcOrd="0" destOrd="0" presId="urn:microsoft.com/office/officeart/2005/8/layout/vList4"/>
    <dgm:cxn modelId="{96EB42EC-1294-43E4-8362-EA85C9C98BAF}" srcId="{1043BA1F-B20D-4CD4-BC4C-283DD8A6A57A}" destId="{8A7C6AB6-07A4-4F53-A0B7-13CB02A2AE99}" srcOrd="2" destOrd="0" parTransId="{3F3220B8-BC3E-43C5-9D05-A1C6539E1A69}" sibTransId="{19BC24C8-8B44-49C4-BFA1-49D94690AA63}"/>
    <dgm:cxn modelId="{53245AD1-7B4A-4F76-AE1B-D0D05D590E5B}" srcId="{1043BA1F-B20D-4CD4-BC4C-283DD8A6A57A}" destId="{919516A9-D7F7-471C-8AE6-5C08FCB2A014}" srcOrd="1" destOrd="0" parTransId="{C2A94F83-BB8A-41E8-A0F8-02D0D98665EE}" sibTransId="{4D6C0EC5-8A90-446C-BCD5-4E6F849F94B6}"/>
    <dgm:cxn modelId="{CC1B832F-517B-45D8-9E96-AF5C3E0D8F31}" type="presOf" srcId="{3B518ADF-4325-4978-B995-458EEFC8BF85}" destId="{3D9AD2B0-A79A-4E2A-8961-3580B4BCB4C5}" srcOrd="1" destOrd="0" presId="urn:microsoft.com/office/officeart/2005/8/layout/vList4"/>
    <dgm:cxn modelId="{730C3B2D-29BF-4E1C-9EDC-69F6227389E1}" srcId="{919516A9-D7F7-471C-8AE6-5C08FCB2A014}" destId="{10C576A0-0EBD-41BE-BD6A-CD24E18F2D63}" srcOrd="1" destOrd="0" parTransId="{A81D9C06-8CEB-4007-A97A-356E1883BEA0}" sibTransId="{893E8049-1762-4777-944E-1D7DFE9ECCF4}"/>
    <dgm:cxn modelId="{5877F642-B77F-44B2-9147-F494668AAB14}" srcId="{8A7C6AB6-07A4-4F53-A0B7-13CB02A2AE99}" destId="{A582C521-7CA3-4B33-968F-C0632120E7A3}" srcOrd="1" destOrd="0" parTransId="{12C2CE6C-B666-4E23-A781-A7B58B205351}" sibTransId="{A8A2D008-3E61-4E83-98AE-D49D20B852C6}"/>
    <dgm:cxn modelId="{3A53A3E7-C2A2-4975-A4F4-CC2D1E603FD1}" type="presOf" srcId="{919516A9-D7F7-471C-8AE6-5C08FCB2A014}" destId="{FD7A38AA-E683-4353-992F-E97A088D0F01}" srcOrd="0" destOrd="0" presId="urn:microsoft.com/office/officeart/2005/8/layout/vList4"/>
    <dgm:cxn modelId="{4E228F96-8108-446B-A7F9-A2F8305DEF4C}" type="presOf" srcId="{8A55750D-5E83-4A06-AB8E-24DA91D0DE4B}" destId="{E3E58F85-D4A1-4FF9-8404-DF2D8A92B240}" srcOrd="1" destOrd="1" presId="urn:microsoft.com/office/officeart/2005/8/layout/vList4"/>
    <dgm:cxn modelId="{059778C3-1AFE-4A29-884F-5B9865CDC271}" type="presOf" srcId="{8A55750D-5E83-4A06-AB8E-24DA91D0DE4B}" destId="{9F4C9B64-CF06-44D5-BC5B-F2A702496FCD}" srcOrd="0" destOrd="1" presId="urn:microsoft.com/office/officeart/2005/8/layout/vList4"/>
    <dgm:cxn modelId="{40581FDF-B8A6-4242-8346-8615CB2185CC}" srcId="{919516A9-D7F7-471C-8AE6-5C08FCB2A014}" destId="{A4A89F3E-3394-4C16-BC32-1787B1E012AF}" srcOrd="0" destOrd="0" parTransId="{8A7A84D2-F337-46C9-B500-4E35F42E23CC}" sibTransId="{E47A0198-5E31-417D-8F24-5BF0A191CC4B}"/>
    <dgm:cxn modelId="{E21EEA16-56B1-4336-AA04-ADAE37E2358C}" type="presOf" srcId="{919516A9-D7F7-471C-8AE6-5C08FCB2A014}" destId="{0D870E39-D995-4A54-AE1C-36783E6E0A1A}" srcOrd="1" destOrd="0" presId="urn:microsoft.com/office/officeart/2005/8/layout/vList4"/>
    <dgm:cxn modelId="{36B449D5-FD55-4228-A5EE-6CAB6F3F28CF}" type="presOf" srcId="{04E70723-337C-41AD-82F3-51C9153E2523}" destId="{370A3DB2-6B47-436B-87E6-47D37C09FA7B}" srcOrd="1" destOrd="0" presId="urn:microsoft.com/office/officeart/2005/8/layout/vList4"/>
    <dgm:cxn modelId="{916DF18A-E868-404E-BED2-2661C6D3626B}" srcId="{8A7C6AB6-07A4-4F53-A0B7-13CB02A2AE99}" destId="{8A55750D-5E83-4A06-AB8E-24DA91D0DE4B}" srcOrd="0" destOrd="0" parTransId="{4ADFE089-1F42-4E9C-BDFE-CA3F6D27B23F}" sibTransId="{F9C0EE5D-D02D-4989-A572-E0EB1DC06866}"/>
    <dgm:cxn modelId="{14DB1576-6B0D-4E8E-B8ED-3594EC6F3D74}" type="presOf" srcId="{3B518ADF-4325-4978-B995-458EEFC8BF85}" destId="{33ABBB63-C415-4755-BE7A-C3A3394D275D}" srcOrd="0" destOrd="0" presId="urn:microsoft.com/office/officeart/2005/8/layout/vList4"/>
    <dgm:cxn modelId="{B21BC923-946A-4746-849F-6A1135503BAC}" type="presParOf" srcId="{C98A28AE-F369-42EC-9959-4D63BB6237AE}" destId="{B00FC6BB-A184-4F1E-8F28-04C1395684CA}" srcOrd="0" destOrd="0" presId="urn:microsoft.com/office/officeart/2005/8/layout/vList4"/>
    <dgm:cxn modelId="{555DEEEB-0B66-4749-B2AB-EDD19A71BF2C}" type="presParOf" srcId="{B00FC6BB-A184-4F1E-8F28-04C1395684CA}" destId="{33ABBB63-C415-4755-BE7A-C3A3394D275D}" srcOrd="0" destOrd="0" presId="urn:microsoft.com/office/officeart/2005/8/layout/vList4"/>
    <dgm:cxn modelId="{E5BDC78E-C293-4112-AFD6-E534CB0A4B8E}" type="presParOf" srcId="{B00FC6BB-A184-4F1E-8F28-04C1395684CA}" destId="{5C9565AD-2770-4BC7-92F8-66728999C61D}" srcOrd="1" destOrd="0" presId="urn:microsoft.com/office/officeart/2005/8/layout/vList4"/>
    <dgm:cxn modelId="{3257902A-27E9-4DC6-B2DC-EDB53F7C8D3C}" type="presParOf" srcId="{B00FC6BB-A184-4F1E-8F28-04C1395684CA}" destId="{3D9AD2B0-A79A-4E2A-8961-3580B4BCB4C5}" srcOrd="2" destOrd="0" presId="urn:microsoft.com/office/officeart/2005/8/layout/vList4"/>
    <dgm:cxn modelId="{6DE8BF9F-8DB1-4810-941B-8B7F9ADE05A8}" type="presParOf" srcId="{C98A28AE-F369-42EC-9959-4D63BB6237AE}" destId="{6981D788-E1D9-456B-8DE1-018017247796}" srcOrd="1" destOrd="0" presId="urn:microsoft.com/office/officeart/2005/8/layout/vList4"/>
    <dgm:cxn modelId="{21B07EB0-D3D3-4E6F-92FE-F9F12F6CEBAE}" type="presParOf" srcId="{C98A28AE-F369-42EC-9959-4D63BB6237AE}" destId="{8F730F7F-1756-4A98-A3B3-E4F6B9D8BE1D}" srcOrd="2" destOrd="0" presId="urn:microsoft.com/office/officeart/2005/8/layout/vList4"/>
    <dgm:cxn modelId="{0917B7D6-0AA1-4ACA-AF71-D6E662C9F84C}" type="presParOf" srcId="{8F730F7F-1756-4A98-A3B3-E4F6B9D8BE1D}" destId="{FD7A38AA-E683-4353-992F-E97A088D0F01}" srcOrd="0" destOrd="0" presId="urn:microsoft.com/office/officeart/2005/8/layout/vList4"/>
    <dgm:cxn modelId="{09EE4515-261D-4CDC-8859-EAF685F8FE65}" type="presParOf" srcId="{8F730F7F-1756-4A98-A3B3-E4F6B9D8BE1D}" destId="{5FBDF13C-E745-4D6D-8339-32428E243565}" srcOrd="1" destOrd="0" presId="urn:microsoft.com/office/officeart/2005/8/layout/vList4"/>
    <dgm:cxn modelId="{99B3469C-400C-486F-BC08-F5C3480BC90B}" type="presParOf" srcId="{8F730F7F-1756-4A98-A3B3-E4F6B9D8BE1D}" destId="{0D870E39-D995-4A54-AE1C-36783E6E0A1A}" srcOrd="2" destOrd="0" presId="urn:microsoft.com/office/officeart/2005/8/layout/vList4"/>
    <dgm:cxn modelId="{91E64C0B-A3DB-4518-AC55-4D1AFEA7A9C8}" type="presParOf" srcId="{C98A28AE-F369-42EC-9959-4D63BB6237AE}" destId="{36021593-E719-4B8A-9E96-3C7111384310}" srcOrd="3" destOrd="0" presId="urn:microsoft.com/office/officeart/2005/8/layout/vList4"/>
    <dgm:cxn modelId="{135363FD-029D-4B1C-9A00-D1A0D9B75EAE}" type="presParOf" srcId="{C98A28AE-F369-42EC-9959-4D63BB6237AE}" destId="{E7759587-CE52-42A8-AA5F-55E17014401B}" srcOrd="4" destOrd="0" presId="urn:microsoft.com/office/officeart/2005/8/layout/vList4"/>
    <dgm:cxn modelId="{DB2D14B7-7ED9-40A3-A8C7-C2A771F8ECB1}" type="presParOf" srcId="{E7759587-CE52-42A8-AA5F-55E17014401B}" destId="{9F4C9B64-CF06-44D5-BC5B-F2A702496FCD}" srcOrd="0" destOrd="0" presId="urn:microsoft.com/office/officeart/2005/8/layout/vList4"/>
    <dgm:cxn modelId="{08DAB444-F7FF-4CFC-B94C-B59AE1362820}" type="presParOf" srcId="{E7759587-CE52-42A8-AA5F-55E17014401B}" destId="{309A5169-5DF2-420F-9DFB-2C615248F659}" srcOrd="1" destOrd="0" presId="urn:microsoft.com/office/officeart/2005/8/layout/vList4"/>
    <dgm:cxn modelId="{37758215-7614-42B0-8EC3-FAFEDBE698A9}" type="presParOf" srcId="{E7759587-CE52-42A8-AA5F-55E17014401B}" destId="{E3E58F85-D4A1-4FF9-8404-DF2D8A92B240}" srcOrd="2" destOrd="0" presId="urn:microsoft.com/office/officeart/2005/8/layout/vList4"/>
    <dgm:cxn modelId="{37E7FF66-B395-40DF-B8F8-A0E829143A6F}" type="presParOf" srcId="{C98A28AE-F369-42EC-9959-4D63BB6237AE}" destId="{994D57F8-0C99-410E-88C7-223A4ECB5816}" srcOrd="5" destOrd="0" presId="urn:microsoft.com/office/officeart/2005/8/layout/vList4"/>
    <dgm:cxn modelId="{08856347-A7C0-49E4-BABD-4CE5CCD73442}" type="presParOf" srcId="{C98A28AE-F369-42EC-9959-4D63BB6237AE}" destId="{21E547D1-EFEC-4B9A-B751-8ADDB88EA6F9}" srcOrd="6" destOrd="0" presId="urn:microsoft.com/office/officeart/2005/8/layout/vList4"/>
    <dgm:cxn modelId="{45FF165A-BAC2-4074-A3DE-D55C521C38AC}" type="presParOf" srcId="{21E547D1-EFEC-4B9A-B751-8ADDB88EA6F9}" destId="{0F8A6329-7CE9-4E88-900B-5589A59BBF5E}" srcOrd="0" destOrd="0" presId="urn:microsoft.com/office/officeart/2005/8/layout/vList4"/>
    <dgm:cxn modelId="{7657B9C5-7148-49BB-942A-6C1F8F71634A}" type="presParOf" srcId="{21E547D1-EFEC-4B9A-B751-8ADDB88EA6F9}" destId="{4C3D3545-224F-4033-9351-014F53D2B09A}" srcOrd="1" destOrd="0" presId="urn:microsoft.com/office/officeart/2005/8/layout/vList4"/>
    <dgm:cxn modelId="{EDF537EE-250B-4B76-A829-B20E3DB13816}" type="presParOf" srcId="{21E547D1-EFEC-4B9A-B751-8ADDB88EA6F9}" destId="{370A3DB2-6B47-436B-87E6-47D37C09FA7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B167-FE31-410B-A41A-82F00BD7A738}">
      <dsp:nvSpPr>
        <dsp:cNvPr id="0" name=""/>
        <dsp:cNvSpPr/>
      </dsp:nvSpPr>
      <dsp:spPr>
        <a:xfrm>
          <a:off x="641973" y="2648"/>
          <a:ext cx="2460536" cy="18367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ԼԵՀԱՍՏԱՆԻ ԱՌՈՂՋԱՊԱՀԱԿԱՆ ՀԱՄԱԿԱՐԳԸ</a:t>
          </a:r>
          <a:r>
            <a:rPr lang="en-US" sz="1800" kern="1200" dirty="0" smtClean="0"/>
            <a:t>: </a:t>
          </a:r>
          <a:r>
            <a:rPr lang="ru-RU" sz="1800" kern="1200" dirty="0" smtClean="0"/>
            <a:t>ԲԱՐԵՓՈԽՈՒՄՆԵՐԻ ՓՈՐՁԸ</a:t>
          </a:r>
          <a:endParaRPr lang="ru-RU" sz="1800" kern="1200" dirty="0"/>
        </a:p>
      </dsp:txBody>
      <dsp:txXfrm>
        <a:off x="685010" y="45685"/>
        <a:ext cx="2374462" cy="1793701"/>
      </dsp:txXfrm>
    </dsp:sp>
    <dsp:sp modelId="{1FC48699-0601-41CF-95B3-0F8AA9EDCF33}">
      <dsp:nvSpPr>
        <dsp:cNvPr id="0" name=""/>
        <dsp:cNvSpPr/>
      </dsp:nvSpPr>
      <dsp:spPr>
        <a:xfrm>
          <a:off x="641973" y="1839387"/>
          <a:ext cx="2460536" cy="789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MICHAŁ ZABDYR-JAMRÓZ</a:t>
          </a:r>
          <a:endParaRPr lang="ru-RU" sz="1800" kern="1200" dirty="0"/>
        </a:p>
      </dsp:txBody>
      <dsp:txXfrm>
        <a:off x="641973" y="1839387"/>
        <a:ext cx="1732772" cy="789797"/>
      </dsp:txXfrm>
    </dsp:sp>
    <dsp:sp modelId="{E4A36D4E-4673-458D-B1FE-0C619BE80A57}">
      <dsp:nvSpPr>
        <dsp:cNvPr id="0" name=""/>
        <dsp:cNvSpPr/>
      </dsp:nvSpPr>
      <dsp:spPr>
        <a:xfrm>
          <a:off x="2444350" y="1964839"/>
          <a:ext cx="861187" cy="86118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D9584-FC81-40CE-B0FB-7F9139D0F967}">
      <dsp:nvSpPr>
        <dsp:cNvPr id="0" name=""/>
        <dsp:cNvSpPr/>
      </dsp:nvSpPr>
      <dsp:spPr>
        <a:xfrm>
          <a:off x="3518892" y="2648"/>
          <a:ext cx="2460536" cy="18367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ՍԼՈՎԱԿԻԱՅԻ ԱՌՈՂՋԱՊԱՀՈՒԹՅԱՆ ԲԱՐԵ</a:t>
          </a:r>
          <a:r>
            <a:rPr lang="en-US" sz="1800" kern="1200" dirty="0" smtClean="0"/>
            <a:t>ՓՈԽՈՒՄՆԵՐԸ</a:t>
          </a:r>
          <a:endParaRPr lang="ru-RU" sz="1800" kern="1200" dirty="0"/>
        </a:p>
      </dsp:txBody>
      <dsp:txXfrm>
        <a:off x="3561929" y="45685"/>
        <a:ext cx="2374462" cy="1793701"/>
      </dsp:txXfrm>
    </dsp:sp>
    <dsp:sp modelId="{D3F43C7A-6911-4377-BAB8-AFA67D643EF4}">
      <dsp:nvSpPr>
        <dsp:cNvPr id="0" name=""/>
        <dsp:cNvSpPr/>
      </dsp:nvSpPr>
      <dsp:spPr>
        <a:xfrm>
          <a:off x="3518892" y="1839387"/>
          <a:ext cx="2460536" cy="789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Martin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Smatana</a:t>
          </a:r>
          <a:endParaRPr lang="ru-RU" sz="1800" kern="1200" dirty="0"/>
        </a:p>
      </dsp:txBody>
      <dsp:txXfrm>
        <a:off x="3518892" y="1839387"/>
        <a:ext cx="1732772" cy="789797"/>
      </dsp:txXfrm>
    </dsp:sp>
    <dsp:sp modelId="{DD8ECE44-D2EA-4711-B7AD-CEF58CA2D457}">
      <dsp:nvSpPr>
        <dsp:cNvPr id="0" name=""/>
        <dsp:cNvSpPr/>
      </dsp:nvSpPr>
      <dsp:spPr>
        <a:xfrm>
          <a:off x="5321269" y="1964839"/>
          <a:ext cx="861187" cy="8611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27074-D181-46E4-B38D-01EF5904FD01}">
      <dsp:nvSpPr>
        <dsp:cNvPr id="0" name=""/>
        <dsp:cNvSpPr/>
      </dsp:nvSpPr>
      <dsp:spPr>
        <a:xfrm>
          <a:off x="6395810" y="2648"/>
          <a:ext cx="2460536" cy="18367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ԱՌՈՂՋԱՊԱՀՈՒԹՅԱՆ ԲԱՐԵՓՈԽՈՒՄՆԵՐԻ ՋԱՆՔԵՐԸ ՀՈՒՆԳԱՐԻԱՅՈՒՄ</a:t>
          </a:r>
          <a:endParaRPr lang="ru-RU" sz="1800" b="0" kern="1200" dirty="0"/>
        </a:p>
      </dsp:txBody>
      <dsp:txXfrm>
        <a:off x="6438847" y="45685"/>
        <a:ext cx="2374462" cy="1793701"/>
      </dsp:txXfrm>
    </dsp:sp>
    <dsp:sp modelId="{63E4AAF0-E92B-42C6-A2E0-A74FAF717C58}">
      <dsp:nvSpPr>
        <dsp:cNvPr id="0" name=""/>
        <dsp:cNvSpPr/>
      </dsp:nvSpPr>
      <dsp:spPr>
        <a:xfrm>
          <a:off x="6395810" y="1839387"/>
          <a:ext cx="2460536" cy="789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Balázs Váradi</a:t>
          </a:r>
          <a:endParaRPr lang="ru-RU" sz="1800" kern="1200" dirty="0"/>
        </a:p>
      </dsp:txBody>
      <dsp:txXfrm>
        <a:off x="6395810" y="1839387"/>
        <a:ext cx="1732772" cy="789797"/>
      </dsp:txXfrm>
    </dsp:sp>
    <dsp:sp modelId="{8C7C1566-4495-481C-AC62-561D69A832BA}">
      <dsp:nvSpPr>
        <dsp:cNvPr id="0" name=""/>
        <dsp:cNvSpPr/>
      </dsp:nvSpPr>
      <dsp:spPr>
        <a:xfrm>
          <a:off x="8198187" y="1964839"/>
          <a:ext cx="861187" cy="8611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5F76E-1690-4579-A0B4-458487D62B66}">
      <dsp:nvSpPr>
        <dsp:cNvPr id="0" name=""/>
        <dsp:cNvSpPr/>
      </dsp:nvSpPr>
      <dsp:spPr>
        <a:xfrm>
          <a:off x="3469218" y="3252555"/>
          <a:ext cx="2460536" cy="18367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ՀԱՅԱՍՏԱՆԻ ԱՌՈՂՋԱՊԱՀԱԿԱՆ ՀԱՄԱԿԱՐԳԸ: ԱՆՑՅԱԼԻՑ ԴԵՊԻ ԱՊԱԳԱ</a:t>
          </a:r>
          <a:endParaRPr lang="ru-RU" sz="1800" kern="1200" dirty="0"/>
        </a:p>
      </dsp:txBody>
      <dsp:txXfrm>
        <a:off x="3512255" y="3295592"/>
        <a:ext cx="2374462" cy="1793701"/>
      </dsp:txXfrm>
    </dsp:sp>
    <dsp:sp modelId="{5DD745F3-68CB-4413-A940-0D97F44ECD0E}">
      <dsp:nvSpPr>
        <dsp:cNvPr id="0" name=""/>
        <dsp:cNvSpPr/>
      </dsp:nvSpPr>
      <dsp:spPr>
        <a:xfrm>
          <a:off x="3469218" y="5089294"/>
          <a:ext cx="2460536" cy="789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Սամվել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Խարազյան</a:t>
          </a:r>
          <a:endParaRPr lang="ru-RU" sz="1800" kern="1200" dirty="0"/>
        </a:p>
      </dsp:txBody>
      <dsp:txXfrm>
        <a:off x="3469218" y="5089294"/>
        <a:ext cx="1732772" cy="789797"/>
      </dsp:txXfrm>
    </dsp:sp>
    <dsp:sp modelId="{0A016F9C-06A1-4DB7-A747-A6364203EFE0}">
      <dsp:nvSpPr>
        <dsp:cNvPr id="0" name=""/>
        <dsp:cNvSpPr/>
      </dsp:nvSpPr>
      <dsp:spPr>
        <a:xfrm>
          <a:off x="5172249" y="5214746"/>
          <a:ext cx="1059881" cy="86118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B28BC-4F39-412D-A63B-AC2F55422B8A}">
      <dsp:nvSpPr>
        <dsp:cNvPr id="0" name=""/>
        <dsp:cNvSpPr/>
      </dsp:nvSpPr>
      <dsp:spPr>
        <a:xfrm rot="240000">
          <a:off x="5318357" y="882488"/>
          <a:ext cx="4389120" cy="356615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/>
            <a:t>Առողջապահական համակարգ</a:t>
          </a:r>
          <a:endParaRPr lang="en-US" sz="2400" kern="1200" dirty="0"/>
        </a:p>
      </dsp:txBody>
      <dsp:txXfrm>
        <a:off x="6141433" y="1717919"/>
        <a:ext cx="2747318" cy="1833077"/>
      </dsp:txXfrm>
    </dsp:sp>
    <dsp:sp modelId="{F7E87E8D-1018-4873-88DD-AF58E5A74E84}">
      <dsp:nvSpPr>
        <dsp:cNvPr id="0" name=""/>
        <dsp:cNvSpPr/>
      </dsp:nvSpPr>
      <dsp:spPr>
        <a:xfrm rot="240000">
          <a:off x="1593729" y="589078"/>
          <a:ext cx="4114801" cy="3108963"/>
        </a:xfrm>
        <a:prstGeom prst="gear6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800" kern="1200" dirty="0" smtClean="0"/>
            <a:t>Առողջություն</a:t>
          </a:r>
          <a:endParaRPr lang="en-US" sz="2800" kern="1200" dirty="0"/>
        </a:p>
      </dsp:txBody>
      <dsp:txXfrm>
        <a:off x="2522630" y="1376499"/>
        <a:ext cx="2256999" cy="1534121"/>
      </dsp:txXfrm>
    </dsp:sp>
    <dsp:sp modelId="{DE698F5B-E381-4C38-BC53-48B6E6BAF2A8}">
      <dsp:nvSpPr>
        <dsp:cNvPr id="0" name=""/>
        <dsp:cNvSpPr/>
      </dsp:nvSpPr>
      <dsp:spPr>
        <a:xfrm>
          <a:off x="7309577" y="659320"/>
          <a:ext cx="3297007" cy="3297007"/>
        </a:xfrm>
        <a:prstGeom prst="circularArrow">
          <a:avLst>
            <a:gd name="adj1" fmla="val 4878"/>
            <a:gd name="adj2" fmla="val 312630"/>
            <a:gd name="adj3" fmla="val 3190807"/>
            <a:gd name="adj4" fmla="val 15157045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85F3-9953-4767-B3B2-221D861D7B2B}">
      <dsp:nvSpPr>
        <dsp:cNvPr id="0" name=""/>
        <dsp:cNvSpPr/>
      </dsp:nvSpPr>
      <dsp:spPr>
        <a:xfrm rot="20220000">
          <a:off x="925243" y="546280"/>
          <a:ext cx="3108969" cy="24928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51981-BF8D-4550-A2E0-D94976F64F30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9E90-421A-4D32-ABCB-9BC55BA68066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17668-E3AE-437C-ADC9-AE8461D30378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/>
            <a:t>Հանրային առողջության ապահովում</a:t>
          </a:r>
          <a:endParaRPr lang="ru-RU" sz="2400" kern="1200" dirty="0"/>
        </a:p>
      </dsp:txBody>
      <dsp:txXfrm>
        <a:off x="2031999" y="4368800"/>
        <a:ext cx="4064000" cy="1016000"/>
      </dsp:txXfrm>
    </dsp:sp>
    <dsp:sp modelId="{FF4B9D82-2EC5-4BBC-832A-0647646AFC3F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/>
            <a:t>Կանխարգելում</a:t>
          </a:r>
          <a:endParaRPr lang="ru-RU" sz="1200" kern="1200" dirty="0"/>
        </a:p>
      </dsp:txBody>
      <dsp:txXfrm>
        <a:off x="3684358" y="2077723"/>
        <a:ext cx="1077630" cy="1077630"/>
      </dsp:txXfrm>
    </dsp:sp>
    <dsp:sp modelId="{A74B966F-59AC-4E1E-BD9C-597370119A9F}">
      <dsp:nvSpPr>
        <dsp:cNvPr id="0" name=""/>
        <dsp:cNvSpPr/>
      </dsp:nvSpPr>
      <dsp:spPr>
        <a:xfrm>
          <a:off x="2182856" y="618586"/>
          <a:ext cx="1899620" cy="17092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Տեղեկատվության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հասանելիություն</a:t>
          </a:r>
          <a:endParaRPr lang="ru-RU" sz="1200" kern="1200" dirty="0"/>
        </a:p>
      </dsp:txBody>
      <dsp:txXfrm>
        <a:off x="2461049" y="868896"/>
        <a:ext cx="1343234" cy="1208607"/>
      </dsp:txXfrm>
    </dsp:sp>
    <dsp:sp modelId="{349E6C55-CFEA-4494-B86B-C97D6D922BE5}">
      <dsp:nvSpPr>
        <dsp:cNvPr id="0" name=""/>
        <dsp:cNvSpPr/>
      </dsp:nvSpPr>
      <dsp:spPr>
        <a:xfrm>
          <a:off x="4221019" y="333495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/>
            <a:t>Ուսուցում</a:t>
          </a:r>
          <a:endParaRPr lang="ru-RU" sz="1400" kern="1200" dirty="0"/>
        </a:p>
      </dsp:txBody>
      <dsp:txXfrm>
        <a:off x="4444204" y="556680"/>
        <a:ext cx="1077630" cy="1077630"/>
      </dsp:txXfrm>
    </dsp:sp>
    <dsp:sp modelId="{F0BC994F-CD01-426C-9765-DB32929DA287}">
      <dsp:nvSpPr>
        <dsp:cNvPr id="0" name=""/>
        <dsp:cNvSpPr/>
      </dsp:nvSpPr>
      <dsp:spPr>
        <a:xfrm>
          <a:off x="1693333" y="0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51981-BF8D-4550-A2E0-D94976F64F30}">
      <dsp:nvSpPr>
        <dsp:cNvPr id="0" name=""/>
        <dsp:cNvSpPr/>
      </dsp:nvSpPr>
      <dsp:spPr>
        <a:xfrm>
          <a:off x="1114236" y="389261"/>
          <a:ext cx="4071855" cy="141410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9E90-421A-4D32-ABCB-9BC55BA68066}">
      <dsp:nvSpPr>
        <dsp:cNvPr id="0" name=""/>
        <dsp:cNvSpPr/>
      </dsp:nvSpPr>
      <dsp:spPr>
        <a:xfrm>
          <a:off x="2761917" y="3851917"/>
          <a:ext cx="789119" cy="5050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17668-E3AE-437C-ADC9-AE8461D30378}">
      <dsp:nvSpPr>
        <dsp:cNvPr id="0" name=""/>
        <dsp:cNvSpPr/>
      </dsp:nvSpPr>
      <dsp:spPr>
        <a:xfrm>
          <a:off x="1262590" y="4255946"/>
          <a:ext cx="3787773" cy="946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/>
            <a:t>Բուժում, առողջության վերականգն</a:t>
          </a:r>
          <a:r>
            <a:rPr lang="ru-RU" sz="2000" kern="1200" dirty="0" err="1" smtClean="0"/>
            <a:t>ում</a:t>
          </a:r>
          <a:r>
            <a:rPr lang="ru-RU" sz="2000" kern="1200" dirty="0" smtClean="0"/>
            <a:t> և</a:t>
          </a:r>
          <a:r>
            <a:rPr lang="hy-AM" sz="2000" kern="1200" dirty="0" smtClean="0"/>
            <a:t> պահպանում</a:t>
          </a:r>
          <a:endParaRPr lang="ru-RU" sz="2000" kern="1200" dirty="0"/>
        </a:p>
      </dsp:txBody>
      <dsp:txXfrm>
        <a:off x="1262590" y="4255946"/>
        <a:ext cx="3787773" cy="946943"/>
      </dsp:txXfrm>
    </dsp:sp>
    <dsp:sp modelId="{FF4B9D82-2EC5-4BBC-832A-0647646AFC3F}">
      <dsp:nvSpPr>
        <dsp:cNvPr id="0" name=""/>
        <dsp:cNvSpPr/>
      </dsp:nvSpPr>
      <dsp:spPr>
        <a:xfrm>
          <a:off x="2594624" y="1912577"/>
          <a:ext cx="1420414" cy="1420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/>
            <a:t>Ապակենտրոնացում/կենտրոնացում</a:t>
          </a:r>
          <a:endParaRPr lang="ru-RU" sz="1600" kern="1200" dirty="0"/>
        </a:p>
      </dsp:txBody>
      <dsp:txXfrm>
        <a:off x="2802639" y="2120592"/>
        <a:ext cx="1004384" cy="1004384"/>
      </dsp:txXfrm>
    </dsp:sp>
    <dsp:sp modelId="{A74B966F-59AC-4E1E-BD9C-597370119A9F}">
      <dsp:nvSpPr>
        <dsp:cNvPr id="0" name=""/>
        <dsp:cNvSpPr/>
      </dsp:nvSpPr>
      <dsp:spPr>
        <a:xfrm>
          <a:off x="1361874" y="747834"/>
          <a:ext cx="1853144" cy="1618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200" kern="1200" dirty="0" smtClean="0"/>
            <a:t>Ստանդարտացում</a:t>
          </a:r>
          <a:endParaRPr lang="ru-RU" sz="1200" kern="1200" dirty="0"/>
        </a:p>
      </dsp:txBody>
      <dsp:txXfrm>
        <a:off x="1633261" y="984879"/>
        <a:ext cx="1310370" cy="1144557"/>
      </dsp:txXfrm>
    </dsp:sp>
    <dsp:sp modelId="{349E6C55-CFEA-4494-B86B-C97D6D922BE5}">
      <dsp:nvSpPr>
        <dsp:cNvPr id="0" name=""/>
        <dsp:cNvSpPr/>
      </dsp:nvSpPr>
      <dsp:spPr>
        <a:xfrm>
          <a:off x="3302824" y="494918"/>
          <a:ext cx="1420414" cy="1420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/>
            <a:t>Ծախս արդյունավետություն</a:t>
          </a:r>
          <a:endParaRPr lang="ru-RU" sz="1400" kern="1200" dirty="0"/>
        </a:p>
      </dsp:txBody>
      <dsp:txXfrm>
        <a:off x="3510839" y="702933"/>
        <a:ext cx="1004384" cy="1004384"/>
      </dsp:txXfrm>
    </dsp:sp>
    <dsp:sp modelId="{F0BC994F-CD01-426C-9765-DB32929DA287}">
      <dsp:nvSpPr>
        <dsp:cNvPr id="0" name=""/>
        <dsp:cNvSpPr/>
      </dsp:nvSpPr>
      <dsp:spPr>
        <a:xfrm>
          <a:off x="612552" y="184085"/>
          <a:ext cx="5087850" cy="35352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BBB63-C415-4755-BE7A-C3A3394D275D}">
      <dsp:nvSpPr>
        <dsp:cNvPr id="0" name=""/>
        <dsp:cNvSpPr/>
      </dsp:nvSpPr>
      <dsp:spPr>
        <a:xfrm>
          <a:off x="0" y="0"/>
          <a:ext cx="9681029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ՀԱՅԱՍՏԱՆ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Պետության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կողմից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իրականացվող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ծրագրեր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Բևերիջյան մոդել՝ կառավարությանն առընթեր ՊԱԳ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1999թ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&gt;&gt;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 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Համապարփակ Առողջության Ապահովագրություն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սոցիալական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՝ պետական հիմնադրամ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2024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թ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Պ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ետական բյուջե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147" y="0"/>
        <a:ext cx="7618881" cy="1259416"/>
      </dsp:txXfrm>
    </dsp:sp>
    <dsp:sp modelId="{5C9565AD-2770-4BC7-92F8-66728999C61D}">
      <dsp:nvSpPr>
        <dsp:cNvPr id="0" name=""/>
        <dsp:cNvSpPr/>
      </dsp:nvSpPr>
      <dsp:spPr>
        <a:xfrm>
          <a:off x="125941" y="125941"/>
          <a:ext cx="1936205" cy="10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A38AA-E683-4353-992F-E97A088D0F01}">
      <dsp:nvSpPr>
        <dsp:cNvPr id="0" name=""/>
        <dsp:cNvSpPr/>
      </dsp:nvSpPr>
      <dsp:spPr>
        <a:xfrm>
          <a:off x="0" y="1385358"/>
          <a:ext cx="9681029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ՍԼՈՎԱԿԻԱ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&gt;&gt;&gt;&gt;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Պարտադիր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Բժշկական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ապահովագրություն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Բիսմարկյան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՝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մի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քանի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այդ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թվում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մասնավոր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ապահովագրական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ընկերությունների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միջոցով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), 1999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թ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Առողջության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հարկ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պետական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բյուջե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147" y="1385358"/>
        <a:ext cx="7618881" cy="1259416"/>
      </dsp:txXfrm>
    </dsp:sp>
    <dsp:sp modelId="{5FBDF13C-E745-4D6D-8339-32428E243565}">
      <dsp:nvSpPr>
        <dsp:cNvPr id="0" name=""/>
        <dsp:cNvSpPr/>
      </dsp:nvSpPr>
      <dsp:spPr>
        <a:xfrm>
          <a:off x="125941" y="1511300"/>
          <a:ext cx="1936205" cy="10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C9B64-CF06-44D5-BC5B-F2A702496FCD}">
      <dsp:nvSpPr>
        <dsp:cNvPr id="0" name=""/>
        <dsp:cNvSpPr/>
      </dsp:nvSpPr>
      <dsp:spPr>
        <a:xfrm>
          <a:off x="0" y="2770716"/>
          <a:ext cx="9681029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ՀՈՒՆԳԱՐԻԱ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&gt;&gt;&gt;&gt;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Պարտադիր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Բժշկական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ապահովագրություն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Բիսմարկյան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՝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պետական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հիմնադրամ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2006թ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Առողջության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հարկ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պետական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բյուջե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147" y="2770716"/>
        <a:ext cx="7618881" cy="1259416"/>
      </dsp:txXfrm>
    </dsp:sp>
    <dsp:sp modelId="{309A5169-5DF2-420F-9DFB-2C615248F659}">
      <dsp:nvSpPr>
        <dsp:cNvPr id="0" name=""/>
        <dsp:cNvSpPr/>
      </dsp:nvSpPr>
      <dsp:spPr>
        <a:xfrm>
          <a:off x="125941" y="2896658"/>
          <a:ext cx="1936205" cy="10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A6329-7CE9-4E88-900B-5589A59BBF5E}">
      <dsp:nvSpPr>
        <dsp:cNvPr id="0" name=""/>
        <dsp:cNvSpPr/>
      </dsp:nvSpPr>
      <dsp:spPr>
        <a:xfrm>
          <a:off x="0" y="4156075"/>
          <a:ext cx="9681029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ԼԵՀԱՍՏԱՆ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Սեմաշկոյի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մոդել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&gt;&gt;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Պարտադիր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Բժշկական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ապահովագրություն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(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Բիսմարկյան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մոդել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`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տարածքային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ապահովագրական</a:t>
          </a: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ru-RU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ֆոնդեր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1999 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&gt;&gt;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&gt;&gt;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պետական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հիմնադրամ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2004</a:t>
          </a:r>
          <a:endParaRPr lang="ru-RU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Առողջության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հարկ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պետական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բյուջե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մասնավոր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ծախսեր</a:t>
          </a:r>
          <a:r>
            <a:rPr lang="hy-AM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2147" y="4156075"/>
        <a:ext cx="7618881" cy="1259416"/>
      </dsp:txXfrm>
    </dsp:sp>
    <dsp:sp modelId="{4C3D3545-224F-4033-9351-014F53D2B09A}">
      <dsp:nvSpPr>
        <dsp:cNvPr id="0" name=""/>
        <dsp:cNvSpPr/>
      </dsp:nvSpPr>
      <dsp:spPr>
        <a:xfrm>
          <a:off x="125941" y="4282016"/>
          <a:ext cx="1936205" cy="1007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0.11055</cdr:x>
      <cdr:y>0.02421</cdr:y>
    </cdr:from>
    <cdr:to>
      <cdr:x>0.96591</cdr:x>
      <cdr:y>0.86364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010840" y="154935"/>
          <a:ext cx="7821433" cy="5373028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0.24292</cdr:x>
      <cdr:y>0.85748</cdr:y>
    </cdr:from>
    <cdr:to>
      <cdr:x>0.25428</cdr:x>
      <cdr:y>0.87288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221274" y="5488566"/>
          <a:ext cx="103908" cy="985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0.75265</cdr:x>
      <cdr:y>0.03956</cdr:y>
    </cdr:from>
    <cdr:to>
      <cdr:x>1</cdr:x>
      <cdr:y>0.14054</cdr:y>
    </cdr:to>
    <cdr:sp macro="" textlink="">
      <cdr:nvSpPr>
        <cdr:cNvPr id="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29303" y="253235"/>
          <a:ext cx="2638697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r" eaLnBrk="1" hangingPunct="1"/>
          <a:r>
            <a:rPr lang="ru-RU" altLang="en-US" sz="1200" b="1" i="1" dirty="0" err="1" smtClean="0">
              <a:solidFill>
                <a:schemeClr val="tx2"/>
              </a:solidFill>
              <a:cs typeface="Times New Roman" panose="02020603050405020304" pitchFamily="18" charset="0"/>
            </a:rPr>
            <a:t>Աղբյուրը</a:t>
          </a:r>
          <a:r>
            <a:rPr lang="en-US" altLang="en-US" sz="1200" b="1" i="1" dirty="0" smtClean="0">
              <a:solidFill>
                <a:schemeClr val="tx2"/>
              </a:solidFill>
              <a:cs typeface="Times New Roman" panose="02020603050405020304" pitchFamily="18" charset="0"/>
            </a:rPr>
            <a:t>: </a:t>
          </a:r>
          <a:r>
            <a:rPr lang="ru-RU" altLang="en-US" sz="1200" b="1" i="1" dirty="0" err="1" smtClean="0">
              <a:solidFill>
                <a:schemeClr val="tx2"/>
              </a:solidFill>
              <a:cs typeface="Times New Roman" panose="02020603050405020304" pitchFamily="18" charset="0"/>
            </a:rPr>
            <a:t>Առողջապահության</a:t>
          </a:r>
          <a:r>
            <a:rPr lang="ru-RU" altLang="en-US" sz="1200" b="1" i="1" dirty="0" smtClean="0">
              <a:solidFill>
                <a:schemeClr val="tx2"/>
              </a:solidFill>
              <a:cs typeface="Times New Roman" panose="02020603050405020304" pitchFamily="18" charset="0"/>
            </a:rPr>
            <a:t> </a:t>
          </a:r>
          <a:r>
            <a:rPr lang="ru-RU" altLang="en-US" sz="1200" b="1" i="1" dirty="0" err="1" smtClean="0">
              <a:solidFill>
                <a:schemeClr val="tx2"/>
              </a:solidFill>
              <a:cs typeface="Times New Roman" panose="02020603050405020304" pitchFamily="18" charset="0"/>
            </a:rPr>
            <a:t>համակարգեր</a:t>
          </a:r>
          <a:endParaRPr lang="ru-RU" altLang="en-US" sz="1200" b="1" i="1" dirty="0" smtClean="0">
            <a:solidFill>
              <a:schemeClr val="tx2"/>
            </a:solidFill>
            <a:cs typeface="Times New Roman" panose="02020603050405020304" pitchFamily="18" charset="0"/>
          </a:endParaRPr>
        </a:p>
        <a:p xmlns:a="http://schemas.openxmlformats.org/drawingml/2006/main">
          <a:pPr algn="r" eaLnBrk="1" hangingPunct="1"/>
          <a:r>
            <a:rPr lang="ru-RU" altLang="en-US" sz="1200" b="1" i="1" dirty="0" smtClean="0">
              <a:solidFill>
                <a:schemeClr val="tx2"/>
              </a:solidFill>
              <a:cs typeface="Times New Roman" panose="02020603050405020304" pitchFamily="18" charset="0"/>
            </a:rPr>
            <a:t>և </a:t>
          </a:r>
          <a:r>
            <a:rPr lang="ru-RU" altLang="en-US" sz="1200" b="1" i="1" dirty="0" err="1" smtClean="0">
              <a:solidFill>
                <a:schemeClr val="tx2"/>
              </a:solidFill>
              <a:cs typeface="Times New Roman" panose="02020603050405020304" pitchFamily="18" charset="0"/>
            </a:rPr>
            <a:t>քաղաքականություն</a:t>
          </a:r>
          <a:r>
            <a:rPr lang="ru-RU" altLang="en-US" sz="1200" b="1" i="1" dirty="0" smtClean="0">
              <a:solidFill>
                <a:schemeClr val="tx2"/>
              </a:solidFill>
              <a:cs typeface="Times New Roman" panose="02020603050405020304" pitchFamily="18" charset="0"/>
            </a:rPr>
            <a:t>, ԱԱՀ</a:t>
          </a:r>
          <a:endParaRPr lang="en-US" altLang="en-US" sz="1200" b="1" i="1" dirty="0">
            <a:solidFill>
              <a:schemeClr val="tx2"/>
            </a:solidFill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860D-862B-4943-BE37-0B481C742AE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F4DB-A263-42DA-807C-50D5ED613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2016-2017թթ. ԱՀԿ աջակցությամբ հանրապետությունում իրականացված STEPS ազգային հետազոտության արդյունքների համաձայն,  18-69  տարեկան բնակչության 27,9%-ը ծխում է (տղամարդկանց 51,5%-ը, կանանց` 1,8%-ը), բնակչության յուրաքանչյուր երկրորդը (56,4%) տանը ենթարկվում է երկրորդային ծխի ազդեցությանը, իսկ 26,6%-ը` աշխատավայրի փակ տարածքներում,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Բնակչության 5,9%-ը չարաշահում է ալկոհոլի օգտագործումը (տղամարդկանց` 11,1%, կանանց` 0,1%):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Աղի օգտագործման չարաշահումը գրեթե 2 անգամ բարձր է ԱՀԿ կողմից սանմանված օրական 5 գրամ նորմից</a:t>
            </a:r>
          </a:p>
          <a:p>
            <a:pPr lvl="0"/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բնակչության հինգից մեկը (21,3%) ֆիզիկապես թերակտիվ է, յուրաքանչյուր երկրորդի մոտ առկա է (48,0%) ավելցուկային քաշ կամ ճարպակալում,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Հանրապետությունում չի իրականացվում շրջակա միջավայրի աղտոտման հետևանքով մարդու առողջության վրա վնասակար ազդեցության մշտադիտարկում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Չնայած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կ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լիմայի փոփոխությունը չի առաջացնում շրջակա միջավայրի գործոնների նոր ազդեցություններ, սակայն վատթարացնում է կլիմայի նկատմամբ զգայուն հիվանդությունների բեռը՝ վարակիչ և ոչ վարակիչ։ Չնայած, որ վ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երջին տարիներին զգալի դրական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տեղաշարժեր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են արձանագրվել խմելու ջրի հասանելիության առումով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սակայն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ջրամատակարարման տևողությունը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որոշ տարածքներում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ներկայումս շարունակում է մնալ ցածր մակարդակի վրա և բնութագրվում է տարածքային զգալի անհամաչափություններով: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Մթնոլորտային օդում հիմնական աղտոտիչների, առավելապես փոշու քանակությունը Հայաստանի քաղաքներում հաճախ գերազանցում է սահմանային թույլատրելի խտությունը, իսկ հանքարդյունաբերական շրջաններում առկա են էկոլոգիական և բնակչության առողջության համար լուրջ ռիսկեր՝ կապված ծանր մետաղների և այլ թունավոր քիմիական նյութերի՝ օդ, ջուր, հող և սնման շղթայի տարբեր օղակներ ներթափանցման հետ: Լիարժեք ձևով չեն կանոնակարգվում հատուկ թունավոր քիմիական նյութերի և վտանգավոր թափոնների ներկրման, պահպանման, վաճառքի ու օգտագործման խնդիրները, իսկ պիտանիությունը կորցրած այդ նյութերի համար բացակայում են վարակազերծման կետերը և թաղման համար հատուկ աղբավայրը: Չնայած վերջին տարիներին որոշակի առաջընթաց է գրանցվել կենցաղային թափոնների հավաքման, տեղափոխման, վերամշակման, վնասազերծման և ոչնչացման գործընթացներում, սակայն առկա են դեռևս չլուծված խնդիրներ, այդ թվում՝ բացակայում են նաև թափոնների վերամշակման ու վնասազերծման արդիական տեխնոլոգիաները և ձեռնարկությունները: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F4DB-A263-42DA-807C-50D5ED613B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0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6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800" dirty="0" smtClean="0"/>
              <a:t>կյանքի միջին տևողության երկարաձգմանը – 2025թ-ին՝ 78 տարեկան </a:t>
            </a:r>
            <a:r>
              <a:rPr lang="en-US" sz="1800" dirty="0" smtClean="0"/>
              <a:t>(</a:t>
            </a:r>
            <a:r>
              <a:rPr lang="ru-RU" sz="1800" dirty="0" smtClean="0"/>
              <a:t>2018-ին՝ 75,9</a:t>
            </a:r>
            <a:r>
              <a:rPr lang="en-US" sz="1800" dirty="0" smtClean="0"/>
              <a:t>)</a:t>
            </a:r>
            <a:endParaRPr lang="hy-AM" sz="1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F4DB-A263-42DA-807C-50D5ED613B1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7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ՈՎՀ-ների ամենամյա աճը ակնհայտորեն պայմանավորված է բնակչության շրջանում այդ հիվանդությունների զարգացմանը նպաստող ռիսկի գործոնների բարձր տարածվածությամբ,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18-69 տարեկանների շրջանում յուրաքանչյուր երրորդի (36,0%) մոտ առկա է ՈՎՀ զարգացմանը նպաստող 3-5 ռիսկի գործոն, իսկ 40-69 տարեկանների շրջանում յուրաքանչյուր վեցից մեկի մոտ (16,5%) բարձր է ԱՇՀՀ զարգացման կամ հաջորդ տաս տարվա ընթացքում այդ հիվանդությամբ պայմանավորված մահվան հավանականությունը,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F4DB-A263-42DA-807C-50D5ED613B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0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Եթե մինչ կենսաթոշակային տարիքի բնակչության ծավալուն միգրացիոն ներհոսք կամ ծնելիության կտրուկ աճ տեղի չունենա, ապա Հայաստանը կդառնա ծերացած երկիր, որն առաջ կբերի սոցիալ-տնտեսական համալիր հիմնախնդիրներ, այդ թվում՝ նաև առողջապահական,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32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3E6ED-9CEE-DA41-A7D6-AF450F9D69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9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կադրային ներուժ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ի միտումների դիտարկման համաձայն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վերջին երեք տարիների ընթացքում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դիտվում է 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բոլոր մասնագիտություններով շրջանավարտների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թվի նվազման միտում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Հ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ամաձայն 201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թ. տվյալների, ԱԱՊ օղակում բժիշկների թիվը կազմել է 51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(17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,43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 բնակչի հաշվով), միջին բուժանձնակազմի թիվը` 7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556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(25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,48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000), իսկ հիվանդանոցային օղակում օգնություն իրականացնող բուժհաստատություններում բժիշկների թիվը կազմել է` 4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490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 բնակչի հաշվով), միջին բուժանձնակազմի թիվը` 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5016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59,83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000): Երևանի և մարզերի բնակչության ապահովվածություն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ը</a:t>
            </a:r>
            <a:r>
              <a:rPr lang="af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բժիշկներով անհավասարաչափ է բաշխված,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F4DB-A263-42DA-807C-50D5ED613B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2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F4DB-A263-42DA-807C-50D5ED613B1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4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թ-ի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տվյալներով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մ</a:t>
            </a:r>
            <a:r>
              <a:rPr lang="hy-AM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ահճակալային ֆոնդի զբաղվածության հայաստանյան միջին ցուցանիշը կազմում է 73%, ընդ որում Երևանում` 80%, մարզերում` ընդամենը 59%, իսկ Շիրակում, Արագածոտնում, Տավուշում և Վայոց ձորում այն ցածր է 51%-ից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F4DB-A263-42DA-807C-50D5ED613B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5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/>
          <a:lstStyle/>
          <a:p>
            <a:pPr eaLnBrk="1" hangingPunct="1"/>
            <a:fld id="{5C8C7699-5B91-4486-8E75-F248DAED20FA}" type="slidenum">
              <a:rPr lang="en-US" sz="1800" b="0" smtClean="0">
                <a:solidFill>
                  <a:prstClr val="black"/>
                </a:solidFill>
                <a:cs typeface="Times New Roman" pitchFamily="18" charset="0"/>
              </a:rPr>
              <a:pPr eaLnBrk="1" hangingPunct="1"/>
              <a:t>19</a:t>
            </a:fld>
            <a:endParaRPr lang="en-US" sz="1800" b="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1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0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7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sz="4000" b="0" i="0" cap="none" baseline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0D8E988-6C0E-420E-BE45-97BA194494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96468-84F0-4088-9696-F0E2C7F81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" y="5894408"/>
            <a:ext cx="963292" cy="9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7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C355C2-926C-4828-B1AA-6D6FF8938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8" y="5934115"/>
            <a:ext cx="963292" cy="9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7787" y="274639"/>
            <a:ext cx="10234613" cy="12389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436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UA Logo Extra Folio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64" y="6500068"/>
            <a:ext cx="3488267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8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7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8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1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5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8E7117-09EB-4A44-B10D-C6577E31D33F}" type="datetimeFigureOut">
              <a:rPr lang="en-US" smtClean="0"/>
              <a:t>16-Jun-21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F48BA6-EA44-4376-A6AB-6AD49391BC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49128623"/>
              </p:ext>
            </p:extLst>
          </p:nvPr>
        </p:nvGraphicFramePr>
        <p:xfrm>
          <a:off x="844731" y="148046"/>
          <a:ext cx="9701349" cy="607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73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23888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Առողջ</a:t>
            </a:r>
            <a:r>
              <a:rPr lang="hy-AM" dirty="0" smtClean="0">
                <a:solidFill>
                  <a:schemeClr val="bg1"/>
                </a:solidFill>
              </a:rPr>
              <a:t>ապահական համակարգ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45" y="923888"/>
            <a:ext cx="6496012" cy="56544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Կառավարում</a:t>
            </a:r>
            <a:endParaRPr lang="en-US" dirty="0" smtClean="0"/>
          </a:p>
          <a:p>
            <a:pPr lvl="1"/>
            <a:r>
              <a:rPr lang="ru-RU" sz="1400" noProof="1" smtClean="0">
                <a:latin typeface="Arial" panose="020B0604020202020204" pitchFamily="34" charset="0"/>
                <a:cs typeface="Arial" panose="020B0604020202020204" pitchFamily="34" charset="0"/>
              </a:rPr>
              <a:t>Բժշկական </a:t>
            </a:r>
            <a:r>
              <a:rPr lang="ru-RU" sz="1400" noProof="1" smtClean="0">
                <a:latin typeface="Arial" panose="020B0604020202020204" pitchFamily="34" charset="0"/>
                <a:cs typeface="Arial" panose="020B0604020202020204" pitchFamily="34" charset="0"/>
              </a:rPr>
              <a:t>կազմակերպությունների կառավարում</a:t>
            </a:r>
          </a:p>
          <a:p>
            <a:pPr lvl="1"/>
            <a:r>
              <a:rPr lang="ru-RU" sz="1400" noProof="1" smtClean="0">
                <a:latin typeface="Arial" panose="020B0604020202020204" pitchFamily="34" charset="0"/>
                <a:cs typeface="Arial" panose="020B0604020202020204" pitchFamily="34" charset="0"/>
              </a:rPr>
              <a:t>Ա</a:t>
            </a:r>
            <a:r>
              <a:rPr lang="hy-AM" sz="1400" noProof="1">
                <a:latin typeface="Arial" panose="020B0604020202020204" pitchFamily="34" charset="0"/>
                <a:cs typeface="Arial" panose="020B0604020202020204" pitchFamily="34" charset="0"/>
              </a:rPr>
              <a:t>ռողջապահ</a:t>
            </a:r>
            <a:r>
              <a:rPr lang="ru-RU" sz="1400" noProof="1">
                <a:latin typeface="Arial" panose="020B0604020202020204" pitchFamily="34" charset="0"/>
                <a:cs typeface="Arial" panose="020B0604020202020204" pitchFamily="34" charset="0"/>
              </a:rPr>
              <a:t>ական տեղեկատվական համակարգ</a:t>
            </a:r>
            <a:endParaRPr lang="hy-AM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y-AM" sz="1400" noProof="1">
                <a:latin typeface="Arial" panose="020B0604020202020204" pitchFamily="34" charset="0"/>
                <a:cs typeface="Arial" panose="020B0604020202020204" pitchFamily="34" charset="0"/>
              </a:rPr>
              <a:t>Բժշկական ծառայությունների  որակ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ru-RU" dirty="0"/>
              <a:t>Ռ</a:t>
            </a:r>
            <a:r>
              <a:rPr lang="hy-AM" dirty="0" smtClean="0"/>
              <a:t>եսուրսներ</a:t>
            </a:r>
            <a:endParaRPr lang="en-US" dirty="0" smtClean="0"/>
          </a:p>
          <a:p>
            <a:pPr lvl="1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Կադրային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ներուժ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Շենքեր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շինություններ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սարքավորումներ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Ծառայությունների</a:t>
            </a:r>
            <a:r>
              <a:rPr lang="ru-RU" dirty="0"/>
              <a:t> </a:t>
            </a:r>
            <a:r>
              <a:rPr lang="hy-AM" dirty="0" smtClean="0"/>
              <a:t>մատուցում</a:t>
            </a:r>
          </a:p>
          <a:p>
            <a:pPr lvl="1"/>
            <a:r>
              <a:rPr lang="hy-AM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Ծառայությունների հասանելիություն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y-AM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անհետաձգելի և շտապ, ԱԱՊ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y-AM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y-AM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Ծառայությունների տարածքային հասանելիություն</a:t>
            </a:r>
          </a:p>
          <a:p>
            <a:pPr lvl="1"/>
            <a:endParaRPr lang="hy-AM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100" dirty="0" smtClean="0"/>
              <a:t>Ֆ</a:t>
            </a:r>
            <a:r>
              <a:rPr lang="hy-AM" sz="2100" dirty="0"/>
              <a:t>ինանսավորում</a:t>
            </a:r>
            <a:endParaRPr lang="ru-RU" sz="2100" dirty="0"/>
          </a:p>
          <a:p>
            <a:pPr lvl="1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Ֆինանսավորման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աղբյուրներ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Ֆինանսավորման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արդարություն</a:t>
            </a:r>
            <a:endParaRPr lang="hy-AM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y-AM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Ֆինանսական պաշտպանվածություն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y-AM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ru-RU" sz="21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3587984"/>
              </p:ext>
            </p:extLst>
          </p:nvPr>
        </p:nvGraphicFramePr>
        <p:xfrm>
          <a:off x="6361890" y="1009018"/>
          <a:ext cx="6312955" cy="541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Штриховая стрелка вправо 5"/>
          <p:cNvSpPr/>
          <p:nvPr/>
        </p:nvSpPr>
        <p:spPr>
          <a:xfrm>
            <a:off x="6248302" y="2592862"/>
            <a:ext cx="1320800" cy="7721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1996</a:t>
            </a:r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6702357" y="3171982"/>
            <a:ext cx="1320800" cy="7721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2006</a:t>
            </a:r>
            <a:endParaRPr lang="ru-RU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7223662" y="3813429"/>
            <a:ext cx="1320800" cy="7721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10637422" y="3813429"/>
            <a:ext cx="1320800" cy="7721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0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5072" y="690663"/>
            <a:ext cx="11896928" cy="6167337"/>
            <a:chOff x="0" y="0"/>
            <a:chExt cx="9433560" cy="6233160"/>
          </a:xfrm>
        </p:grpSpPr>
        <p:sp>
          <p:nvSpPr>
            <p:cNvPr id="3" name="Надпись 1"/>
            <p:cNvSpPr txBox="1"/>
            <p:nvPr/>
          </p:nvSpPr>
          <p:spPr>
            <a:xfrm>
              <a:off x="312420" y="220980"/>
              <a:ext cx="1424940" cy="4495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Կառավարություն</a:t>
              </a:r>
            </a:p>
          </p:txBody>
        </p:sp>
        <p:sp>
          <p:nvSpPr>
            <p:cNvPr id="4" name="Надпись 2"/>
            <p:cNvSpPr txBox="1"/>
            <p:nvPr/>
          </p:nvSpPr>
          <p:spPr>
            <a:xfrm>
              <a:off x="4747260" y="198120"/>
              <a:ext cx="1424940" cy="4495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Առողջապահության նախարարություն</a:t>
              </a:r>
            </a:p>
          </p:txBody>
        </p:sp>
        <p:sp>
          <p:nvSpPr>
            <p:cNvPr id="5" name="Блок-схема: несколько документов 4"/>
            <p:cNvSpPr/>
            <p:nvPr/>
          </p:nvSpPr>
          <p:spPr>
            <a:xfrm>
              <a:off x="350520" y="1310640"/>
              <a:ext cx="1744980" cy="1104900"/>
            </a:xfrm>
            <a:prstGeom prst="flowChartMulti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Ոստիկանություն, ՊՆ, ԱԱԾ, ՔԿԾ</a:t>
              </a:r>
              <a:r>
                <a:rPr lang="hy-AM" sz="11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բժշկական վարչություններ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Блок-схема: несколько документов 5"/>
            <p:cNvSpPr/>
            <p:nvPr/>
          </p:nvSpPr>
          <p:spPr>
            <a:xfrm>
              <a:off x="312420" y="2773680"/>
              <a:ext cx="1805940" cy="929640"/>
            </a:xfrm>
            <a:prstGeom prst="flowChartMultidocumen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Մարզերի</a:t>
              </a:r>
              <a:r>
                <a:rPr lang="hy-AM" sz="11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առողջապահության վարչություններ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Надпись 6"/>
            <p:cNvSpPr txBox="1"/>
            <p:nvPr/>
          </p:nvSpPr>
          <p:spPr>
            <a:xfrm>
              <a:off x="2133600" y="198120"/>
              <a:ext cx="1836420" cy="4953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Առողջապահության և աշխատանքի տեսչություն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526280" y="1028700"/>
              <a:ext cx="1912619" cy="3246120"/>
              <a:chOff x="0" y="0"/>
              <a:chExt cx="1735389" cy="3246120"/>
            </a:xfrm>
          </p:grpSpPr>
          <p:sp>
            <p:nvSpPr>
              <p:cNvPr id="77" name="Надпись 7"/>
              <p:cNvSpPr txBox="1"/>
              <p:nvPr/>
            </p:nvSpPr>
            <p:spPr>
              <a:xfrm>
                <a:off x="0" y="0"/>
                <a:ext cx="1684020" cy="251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Ֆինանսավորում 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ՊԱԳ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Надпись 8"/>
              <p:cNvSpPr txBox="1"/>
              <p:nvPr/>
            </p:nvSpPr>
            <p:spPr>
              <a:xfrm>
                <a:off x="0" y="320040"/>
                <a:ext cx="1684020" cy="2819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Լիցենզավորում </a:t>
                </a:r>
                <a:r>
                  <a:rPr lang="ru-RU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ԼԳ</a:t>
                </a:r>
                <a:r>
                  <a:rPr lang="ru-RU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Надпись 9"/>
              <p:cNvSpPr txBox="1"/>
              <p:nvPr/>
            </p:nvSpPr>
            <p:spPr>
              <a:xfrm>
                <a:off x="15240" y="647700"/>
                <a:ext cx="1684020" cy="4724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Դեղերի կառավարում </a:t>
                </a:r>
                <a:r>
                  <a:rPr lang="ru-RU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ԴԲՏՓԿ), </a:t>
                </a:r>
                <a:r>
                  <a:rPr lang="ru-RU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ԴԲՊԱԱԿ</a:t>
                </a:r>
                <a:r>
                  <a:rPr lang="ru-RU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0" name="Надпись 10"/>
              <p:cNvSpPr txBox="1"/>
              <p:nvPr/>
            </p:nvSpPr>
            <p:spPr>
              <a:xfrm>
                <a:off x="30480" y="1211580"/>
                <a:ext cx="1684020" cy="4724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Գիտություն և կրթություն (ԱԱԻ), </a:t>
                </a: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ԲՔ</a:t>
                </a: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1" name="Надпись 11"/>
              <p:cNvSpPr txBox="1"/>
              <p:nvPr/>
            </p:nvSpPr>
            <p:spPr>
              <a:xfrm>
                <a:off x="13268" y="1805940"/>
                <a:ext cx="1684020" cy="2819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ՀՎԿԱԿ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2" name="Надпись 12"/>
              <p:cNvSpPr txBox="1"/>
              <p:nvPr/>
            </p:nvSpPr>
            <p:spPr>
              <a:xfrm>
                <a:off x="27802" y="2209800"/>
                <a:ext cx="1684020" cy="2819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Դատաբժշկական ԳԿ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83" name="Надпись 13"/>
              <p:cNvSpPr txBox="1"/>
              <p:nvPr/>
            </p:nvSpPr>
            <p:spPr>
              <a:xfrm>
                <a:off x="51369" y="2628900"/>
                <a:ext cx="1684020" cy="6172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Մասնագիտացված բժշկական կենտրոններ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377440" y="1295400"/>
              <a:ext cx="1623060" cy="670560"/>
              <a:chOff x="0" y="0"/>
              <a:chExt cx="1623060" cy="670560"/>
            </a:xfrm>
          </p:grpSpPr>
          <p:sp>
            <p:nvSpPr>
              <p:cNvPr id="75" name="Надпись 15"/>
              <p:cNvSpPr txBox="1"/>
              <p:nvPr/>
            </p:nvSpPr>
            <p:spPr>
              <a:xfrm>
                <a:off x="0" y="0"/>
                <a:ext cx="1615440" cy="2971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Հոսպիտալներ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Надпись 16"/>
              <p:cNvSpPr txBox="1"/>
              <p:nvPr/>
            </p:nvSpPr>
            <p:spPr>
              <a:xfrm>
                <a:off x="7620" y="373380"/>
                <a:ext cx="1615440" cy="2971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Պոլիկլինիկաներ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2385060" y="2598420"/>
              <a:ext cx="1668780" cy="2072640"/>
              <a:chOff x="0" y="0"/>
              <a:chExt cx="1630680" cy="2072640"/>
            </a:xfrm>
          </p:grpSpPr>
          <p:sp>
            <p:nvSpPr>
              <p:cNvPr id="71" name="Надпись 17"/>
              <p:cNvSpPr txBox="1"/>
              <p:nvPr/>
            </p:nvSpPr>
            <p:spPr>
              <a:xfrm>
                <a:off x="0" y="0"/>
                <a:ext cx="1615440" cy="4953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Տարածաշրջանային բժշկական կենտրոն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Надпись 18"/>
              <p:cNvSpPr txBox="1"/>
              <p:nvPr/>
            </p:nvSpPr>
            <p:spPr>
              <a:xfrm>
                <a:off x="15240" y="601980"/>
                <a:ext cx="1607820" cy="2743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ԳԲԱ, ԱԱՊԿ, ԲՄԿ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Надпись 19"/>
              <p:cNvSpPr txBox="1"/>
              <p:nvPr/>
            </p:nvSpPr>
            <p:spPr>
              <a:xfrm>
                <a:off x="22860" y="990600"/>
                <a:ext cx="1607820" cy="2743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Պոլիկլինիկա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Надпись 21"/>
              <p:cNvSpPr txBox="1"/>
              <p:nvPr/>
            </p:nvSpPr>
            <p:spPr>
              <a:xfrm>
                <a:off x="22860" y="1402080"/>
                <a:ext cx="1607820" cy="6705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Մասնագիտացված բժշկական կենտրոններ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581900" y="38100"/>
              <a:ext cx="1851660" cy="6134100"/>
              <a:chOff x="0" y="0"/>
              <a:chExt cx="1851660" cy="6134100"/>
            </a:xfrm>
          </p:grpSpPr>
          <p:sp>
            <p:nvSpPr>
              <p:cNvPr id="62" name="Надпись 23"/>
              <p:cNvSpPr txBox="1"/>
              <p:nvPr/>
            </p:nvSpPr>
            <p:spPr>
              <a:xfrm>
                <a:off x="7620" y="0"/>
                <a:ext cx="1706880" cy="632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ապահովագրական ընկերություններ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Надпись 24"/>
              <p:cNvSpPr txBox="1"/>
              <p:nvPr/>
            </p:nvSpPr>
            <p:spPr>
              <a:xfrm>
                <a:off x="22860" y="739140"/>
                <a:ext cx="1706880" cy="632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տարածաշրջանային բժշկական կենտրոն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Надпись 25"/>
              <p:cNvSpPr txBox="1"/>
              <p:nvPr/>
            </p:nvSpPr>
            <p:spPr>
              <a:xfrm>
                <a:off x="7620" y="1501140"/>
                <a:ext cx="1706880" cy="632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մասնագիտացված բժշկական կենտրոն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Надпись 26"/>
              <p:cNvSpPr txBox="1"/>
              <p:nvPr/>
            </p:nvSpPr>
            <p:spPr>
              <a:xfrm>
                <a:off x="0" y="2270760"/>
                <a:ext cx="1706880" cy="4800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պոլիկլինիկա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Надпись 27"/>
              <p:cNvSpPr txBox="1"/>
              <p:nvPr/>
            </p:nvSpPr>
            <p:spPr>
              <a:xfrm>
                <a:off x="15240" y="3520440"/>
                <a:ext cx="1836420" cy="632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վերականգնողական կենտրոն և առողջարան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Надпись 28"/>
              <p:cNvSpPr txBox="1"/>
              <p:nvPr/>
            </p:nvSpPr>
            <p:spPr>
              <a:xfrm>
                <a:off x="45720" y="4282440"/>
                <a:ext cx="1706880" cy="632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լաբորատորիա և ախտորոշիչ կենտրոն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Надпись 29"/>
              <p:cNvSpPr txBox="1"/>
              <p:nvPr/>
            </p:nvSpPr>
            <p:spPr>
              <a:xfrm>
                <a:off x="45720" y="5044440"/>
                <a:ext cx="1706880" cy="6324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ստոմատոլոգիական կենտրոն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Надпись 30"/>
              <p:cNvSpPr txBox="1"/>
              <p:nvPr/>
            </p:nvSpPr>
            <p:spPr>
              <a:xfrm>
                <a:off x="60960" y="5829300"/>
                <a:ext cx="1706880" cy="30480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Մասնավոր դեղատներ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Надпись 5"/>
              <p:cNvSpPr txBox="1"/>
              <p:nvPr/>
            </p:nvSpPr>
            <p:spPr>
              <a:xfrm>
                <a:off x="0" y="2887980"/>
                <a:ext cx="1706880" cy="4800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hy-AM" sz="1100">
                    <a:effectLst/>
                    <a:latin typeface="Sylfaen" panose="010A0502050306030303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ԸԲ անհատական և խմբային պրակտիկա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Надпись 31"/>
            <p:cNvSpPr txBox="1"/>
            <p:nvPr/>
          </p:nvSpPr>
          <p:spPr>
            <a:xfrm>
              <a:off x="358140" y="4853940"/>
              <a:ext cx="1744980" cy="6553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y-AM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Աշխատանքի և սոցիալական հարցերի նախարարություն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Надпись 32"/>
            <p:cNvSpPr txBox="1"/>
            <p:nvPr/>
          </p:nvSpPr>
          <p:spPr>
            <a:xfrm>
              <a:off x="327660" y="5768340"/>
              <a:ext cx="1744980" cy="3200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y-AM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ԿԳՄՍ նախարարություն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33"/>
            <p:cNvSpPr txBox="1"/>
            <p:nvPr/>
          </p:nvSpPr>
          <p:spPr>
            <a:xfrm>
              <a:off x="2385060" y="4831080"/>
              <a:ext cx="1600200" cy="6324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y-AM" sz="110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Մասնագիտացված բժշկական կենտրոն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Надпись 34"/>
            <p:cNvSpPr txBox="1"/>
            <p:nvPr/>
          </p:nvSpPr>
          <p:spPr>
            <a:xfrm>
              <a:off x="2301240" y="5600700"/>
              <a:ext cx="1767840" cy="6324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y-AM" sz="11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Գիտություն և կրթություն, կլինիկական հիվանդանոց և պոլիկլինիկա </a:t>
              </a:r>
              <a:r>
                <a:rPr lang="en-US" sz="11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hy-AM" sz="11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ԵրՊԲՀ</a:t>
              </a:r>
              <a:r>
                <a:rPr lang="en-US" sz="1100" dirty="0">
                  <a:effectLst/>
                  <a:latin typeface="Sylfaen" panose="010A05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Надпись 35"/>
            <p:cNvSpPr txBox="1"/>
            <p:nvPr/>
          </p:nvSpPr>
          <p:spPr>
            <a:xfrm>
              <a:off x="320040" y="3886200"/>
              <a:ext cx="1744980" cy="6172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Երևան քաղաքի առողջապահական վարչություն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013460" y="0"/>
              <a:ext cx="0" cy="2133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0480" y="15240"/>
              <a:ext cx="15240" cy="5943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60960" y="1943100"/>
              <a:ext cx="30480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0" y="3368040"/>
              <a:ext cx="30480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76200" y="5181600"/>
              <a:ext cx="30480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5720" y="5951220"/>
              <a:ext cx="30480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3032760" y="7620"/>
              <a:ext cx="7620" cy="21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2103120" y="1463040"/>
              <a:ext cx="25908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110740" y="1729740"/>
              <a:ext cx="266700" cy="83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2133600" y="2857500"/>
              <a:ext cx="266700" cy="220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141220" y="3101340"/>
              <a:ext cx="266700" cy="2514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V="1">
              <a:off x="2072640" y="3726180"/>
              <a:ext cx="335280" cy="434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065020" y="4198620"/>
              <a:ext cx="32766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133600" y="5158740"/>
              <a:ext cx="30480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179820" y="426720"/>
              <a:ext cx="746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934200" y="441960"/>
              <a:ext cx="15240" cy="3528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6370320" y="118872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6400800" y="150114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H="1">
              <a:off x="6385560" y="192024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6400800" y="247650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6400800" y="298704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>
              <a:off x="6408420" y="338328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6400800" y="3962400"/>
              <a:ext cx="563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4274820" y="426720"/>
              <a:ext cx="46482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267200" y="434340"/>
              <a:ext cx="38100" cy="5554345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 flipV="1">
              <a:off x="3992880" y="142494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4023360" y="179832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4038600" y="281940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 flipV="1">
              <a:off x="4038600" y="328422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 flipV="1">
              <a:off x="4046220" y="373380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4061460" y="432816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 flipH="1" flipV="1">
              <a:off x="4000500" y="510540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4038600" y="5958840"/>
              <a:ext cx="25908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2080260" y="5935980"/>
              <a:ext cx="236220" cy="7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195060" y="320040"/>
              <a:ext cx="906780" cy="1524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7117080" y="350520"/>
              <a:ext cx="22860" cy="566166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7132320" y="109728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7132320" y="185928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7132320" y="256794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7124700" y="316992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7124700" y="386334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7147560" y="462534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7162800" y="537210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7147560" y="6019800"/>
              <a:ext cx="480060" cy="762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0480" y="7620"/>
              <a:ext cx="54025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6032120" y="6382930"/>
            <a:ext cx="3025140" cy="464820"/>
            <a:chOff x="0" y="0"/>
            <a:chExt cx="3025140" cy="464820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>
              <a:off x="0" y="68580"/>
              <a:ext cx="800100" cy="1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38100" y="281940"/>
              <a:ext cx="769620" cy="1524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1" name="Надпись 83"/>
            <p:cNvSpPr txBox="1"/>
            <p:nvPr/>
          </p:nvSpPr>
          <p:spPr>
            <a:xfrm>
              <a:off x="883920" y="0"/>
              <a:ext cx="2141220" cy="4648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Անմիջական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կառավարում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Գործառութային</a:t>
              </a:r>
              <a:r>
                <a: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կառավարում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Заголовок 1"/>
          <p:cNvSpPr txBox="1">
            <a:spLocks/>
          </p:cNvSpPr>
          <p:nvPr/>
        </p:nvSpPr>
        <p:spPr>
          <a:xfrm>
            <a:off x="15125" y="4249"/>
            <a:ext cx="11842258" cy="615245"/>
          </a:xfrm>
          <a:prstGeom prst="rect">
            <a:avLst/>
          </a:prstGeom>
          <a:solidFill>
            <a:schemeClr val="accent1"/>
          </a:solidFill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Առողջապահության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կառավարումը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հիմնականում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ապակենտրոն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է,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չնայած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ֆինանսավորման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լիցենզավորման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կրթության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գիտության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հիվանդությունների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վերահսկման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գործառույթներն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իրականացվում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են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կենտրոնացված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7117554" y="705742"/>
            <a:ext cx="24025" cy="180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5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Sylfaen" pitchFamily="18" charset="0"/>
              </a:rPr>
              <a:t>Հայաստանում մեկ անձի հաշվով բժիշկների և հիվանդանոցային տեղերի թիվը գերազանցում է Հայաստանի հետ համադրելի այլ երկրների համանուն ցուցանիշը </a:t>
            </a:r>
            <a:endParaRPr lang="en-GB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tx2"/>
                </a:solidFill>
              </a:rPr>
              <a:t>Hospital beds</a:t>
            </a:r>
            <a:endParaRPr lang="en-GB" b="0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ArmDOCSquadra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13930" b="-13930"/>
          <a:stretch>
            <a:fillRect/>
          </a:stretch>
        </p:blipFill>
        <p:spPr>
          <a:xfrm>
            <a:off x="1524000" y="1727735"/>
            <a:ext cx="4497388" cy="4398428"/>
          </a:xfrm>
        </p:spPr>
      </p:pic>
      <p:pic>
        <p:nvPicPr>
          <p:cNvPr id="10" name="Content Placeholder 9" descr="ArmBEDSquadran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-13905" b="-13905"/>
          <a:stretch>
            <a:fillRect/>
          </a:stretch>
        </p:blipFill>
        <p:spPr>
          <a:xfrm>
            <a:off x="6169025" y="1727911"/>
            <a:ext cx="4498975" cy="4398252"/>
          </a:xfrm>
        </p:spPr>
      </p:pic>
      <p:sp>
        <p:nvSpPr>
          <p:cNvPr id="7" name="TextBox 6"/>
          <p:cNvSpPr txBox="1"/>
          <p:nvPr/>
        </p:nvSpPr>
        <p:spPr>
          <a:xfrm>
            <a:off x="1676400" y="6581002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/>
              <a:t>Աղբյուրը՝ Համաշխարհային զարգացման ցուցանիշներ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35179" y="1906416"/>
            <a:ext cx="25717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Բժիշկներ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0314" y="1939815"/>
            <a:ext cx="39290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Հիվանդանոցային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տեղերի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rPr>
              <a:t>քանակ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285992"/>
            <a:ext cx="677108" cy="300039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800">
                <a:latin typeface="Sylfaen" pitchFamily="18" charset="0"/>
              </a:rPr>
              <a:t>Բժիշկների </a:t>
            </a:r>
            <a:r>
              <a:rPr lang="ru-RU" sz="800">
                <a:latin typeface="Sylfaen" pitchFamily="18" charset="0"/>
              </a:rPr>
              <a:t> թիվը՝ </a:t>
            </a:r>
            <a:r>
              <a:rPr lang="en-US" sz="800">
                <a:latin typeface="Sylfaen" pitchFamily="18" charset="0"/>
              </a:rPr>
              <a:t>1000 </a:t>
            </a:r>
            <a:r>
              <a:rPr lang="ru-RU" sz="800">
                <a:latin typeface="Sylfaen" pitchFamily="18" charset="0"/>
              </a:rPr>
              <a:t>անձի հաշվով, մեկ անձի հաշվով </a:t>
            </a:r>
            <a:r>
              <a:rPr lang="en-US" sz="800">
                <a:latin typeface="Sylfaen" pitchFamily="18" charset="0"/>
              </a:rPr>
              <a:t>Առողջապահահական ընդհանուր ծախսերի համեմատ </a:t>
            </a:r>
            <a:r>
              <a:rPr lang="ru-RU" sz="800">
                <a:latin typeface="Sylfaen" pitchFamily="18" charset="0"/>
              </a:rPr>
              <a:t>(</a:t>
            </a:r>
            <a:r>
              <a:rPr lang="en-US" sz="800">
                <a:latin typeface="Sylfaen" pitchFamily="18" charset="0"/>
              </a:rPr>
              <a:t>մնացորդային</a:t>
            </a:r>
            <a:r>
              <a:rPr lang="ru-RU" sz="800">
                <a:latin typeface="Sylfaen" pitchFamily="18" charset="0"/>
              </a:rPr>
              <a:t>)</a:t>
            </a:r>
            <a:endParaRPr lang="en-US" sz="800">
              <a:latin typeface="Sylfaen" pitchFamily="18" charset="0"/>
            </a:endParaRPr>
          </a:p>
          <a:p>
            <a:r>
              <a:rPr lang="en-US" sz="800" b="1">
                <a:latin typeface="Sylfaen" pitchFamily="18" charset="0"/>
              </a:rPr>
              <a:t>Միջինից ցածր		Միջինից բարձր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7438" y="2357430"/>
            <a:ext cx="677108" cy="300039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800">
                <a:latin typeface="Sylfaen" pitchFamily="18" charset="0"/>
              </a:rPr>
              <a:t>Հիվանդանոցային տեղերի թիվը՝ </a:t>
            </a:r>
            <a:r>
              <a:rPr lang="en-US" sz="800">
                <a:latin typeface="Sylfaen" pitchFamily="18" charset="0"/>
              </a:rPr>
              <a:t>1000 </a:t>
            </a:r>
            <a:r>
              <a:rPr lang="ru-RU" sz="800">
                <a:latin typeface="Sylfaen" pitchFamily="18" charset="0"/>
              </a:rPr>
              <a:t>անձի հաշվով, մեկ անձի հաշվով </a:t>
            </a:r>
            <a:r>
              <a:rPr lang="en-US" sz="800">
                <a:latin typeface="Sylfaen" pitchFamily="18" charset="0"/>
              </a:rPr>
              <a:t>Առողջապահահական ընդհանուր ծախսերի համեմատ </a:t>
            </a:r>
            <a:r>
              <a:rPr lang="ru-RU" sz="800">
                <a:latin typeface="Sylfaen" pitchFamily="18" charset="0"/>
              </a:rPr>
              <a:t>(</a:t>
            </a:r>
            <a:r>
              <a:rPr lang="en-US" sz="800">
                <a:latin typeface="Sylfaen" pitchFamily="18" charset="0"/>
              </a:rPr>
              <a:t>մնացորդային</a:t>
            </a:r>
            <a:r>
              <a:rPr lang="ru-RU" sz="800">
                <a:latin typeface="Sylfaen" pitchFamily="18" charset="0"/>
              </a:rPr>
              <a:t>)</a:t>
            </a:r>
            <a:endParaRPr lang="en-US" sz="800">
              <a:latin typeface="Sylfaen" pitchFamily="18" charset="0"/>
            </a:endParaRPr>
          </a:p>
          <a:p>
            <a:r>
              <a:rPr lang="en-US" sz="800" b="1">
                <a:latin typeface="Sylfaen" pitchFamily="18" charset="0"/>
              </a:rPr>
              <a:t>Միջինից ցածր		Միջինից բարձր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2662" y="5143512"/>
            <a:ext cx="3286148" cy="707886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sz="800" b="1">
                <a:latin typeface="Sylfaen" pitchFamily="18" charset="0"/>
              </a:rPr>
              <a:t>Միջինից ցածր 		Միջինից բարձր</a:t>
            </a:r>
            <a:endParaRPr lang="ru-RU" sz="800" b="1">
              <a:latin typeface="Sylfaen" pitchFamily="18" charset="0"/>
            </a:endParaRPr>
          </a:p>
          <a:p>
            <a:r>
              <a:rPr lang="en-US" sz="800">
                <a:latin typeface="Sylfaen" pitchFamily="18" charset="0"/>
              </a:rPr>
              <a:t>	</a:t>
            </a:r>
          </a:p>
          <a:p>
            <a:r>
              <a:rPr lang="ru-RU" sz="800">
                <a:latin typeface="Sylfaen" pitchFamily="18" charset="0"/>
              </a:rPr>
              <a:t>Բ</a:t>
            </a:r>
            <a:r>
              <a:rPr lang="en-US" sz="800">
                <a:latin typeface="Sylfaen" pitchFamily="18" charset="0"/>
              </a:rPr>
              <a:t>ժիշկների</a:t>
            </a:r>
            <a:r>
              <a:rPr lang="ru-RU" sz="800">
                <a:latin typeface="Sylfaen" pitchFamily="18" charset="0"/>
              </a:rPr>
              <a:t> թիվը՝ </a:t>
            </a:r>
            <a:r>
              <a:rPr lang="en-US" sz="800">
                <a:latin typeface="Sylfaen" pitchFamily="18" charset="0"/>
              </a:rPr>
              <a:t>1000 </a:t>
            </a:r>
            <a:r>
              <a:rPr lang="ru-RU" sz="800">
                <a:latin typeface="Sylfaen" pitchFamily="18" charset="0"/>
              </a:rPr>
              <a:t>անձի հաշվով, մեկ շնչի հաշվով  ՀՆԱ համեմատ </a:t>
            </a:r>
            <a:r>
              <a:rPr lang="en-US" sz="800">
                <a:latin typeface="Sylfaen" pitchFamily="18" charset="0"/>
              </a:rPr>
              <a:t>PPP$ (</a:t>
            </a:r>
            <a:r>
              <a:rPr lang="ru-RU" sz="800">
                <a:latin typeface="Sylfaen" pitchFamily="18" charset="0"/>
              </a:rPr>
              <a:t>մնացորդային</a:t>
            </a:r>
            <a:r>
              <a:rPr lang="en-US" sz="800">
                <a:latin typeface="Sylfaen" pitchFamily="18" charset="0"/>
              </a:rPr>
              <a:t>)</a:t>
            </a:r>
          </a:p>
          <a:p>
            <a:endParaRPr lang="en-US" sz="800" b="1"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0596" y="5092365"/>
            <a:ext cx="3286148" cy="707886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sz="800" b="1" dirty="0" err="1">
                <a:latin typeface="Sylfaen" pitchFamily="18" charset="0"/>
              </a:rPr>
              <a:t>Միջինից</a:t>
            </a:r>
            <a:r>
              <a:rPr lang="en-US" sz="800" b="1" dirty="0">
                <a:latin typeface="Sylfaen" pitchFamily="18" charset="0"/>
              </a:rPr>
              <a:t> </a:t>
            </a:r>
            <a:r>
              <a:rPr lang="en-US" sz="800" b="1" dirty="0" err="1">
                <a:latin typeface="Sylfaen" pitchFamily="18" charset="0"/>
              </a:rPr>
              <a:t>ցածր</a:t>
            </a:r>
            <a:r>
              <a:rPr lang="en-US" sz="800" b="1" dirty="0">
                <a:latin typeface="Sylfaen" pitchFamily="18" charset="0"/>
              </a:rPr>
              <a:t> 		</a:t>
            </a:r>
            <a:r>
              <a:rPr lang="en-US" sz="800" b="1" dirty="0" err="1">
                <a:latin typeface="Sylfaen" pitchFamily="18" charset="0"/>
              </a:rPr>
              <a:t>Միջինից</a:t>
            </a:r>
            <a:r>
              <a:rPr lang="en-US" sz="800" b="1" dirty="0">
                <a:latin typeface="Sylfaen" pitchFamily="18" charset="0"/>
              </a:rPr>
              <a:t> </a:t>
            </a:r>
            <a:r>
              <a:rPr lang="en-US" sz="800" b="1" dirty="0" err="1">
                <a:latin typeface="Sylfaen" pitchFamily="18" charset="0"/>
              </a:rPr>
              <a:t>բարձր</a:t>
            </a:r>
            <a:endParaRPr lang="ru-RU" sz="800" b="1" dirty="0">
              <a:latin typeface="Sylfaen" pitchFamily="18" charset="0"/>
            </a:endParaRPr>
          </a:p>
          <a:p>
            <a:r>
              <a:rPr lang="en-US" sz="800" dirty="0">
                <a:latin typeface="Sylfaen" pitchFamily="18" charset="0"/>
              </a:rPr>
              <a:t>	</a:t>
            </a:r>
          </a:p>
          <a:p>
            <a:r>
              <a:rPr lang="ru-RU" sz="800" dirty="0" err="1">
                <a:latin typeface="Sylfaen" pitchFamily="18" charset="0"/>
              </a:rPr>
              <a:t>Հիվանդանոցային</a:t>
            </a:r>
            <a:r>
              <a:rPr lang="ru-RU" sz="800" dirty="0">
                <a:latin typeface="Sylfaen" pitchFamily="18" charset="0"/>
              </a:rPr>
              <a:t> </a:t>
            </a:r>
            <a:r>
              <a:rPr lang="ru-RU" sz="800" dirty="0" err="1">
                <a:latin typeface="Sylfaen" pitchFamily="18" charset="0"/>
              </a:rPr>
              <a:t>տեղերի</a:t>
            </a:r>
            <a:r>
              <a:rPr lang="ru-RU" sz="800" dirty="0">
                <a:latin typeface="Sylfaen" pitchFamily="18" charset="0"/>
              </a:rPr>
              <a:t> </a:t>
            </a:r>
            <a:r>
              <a:rPr lang="ru-RU" sz="800" dirty="0" err="1">
                <a:latin typeface="Sylfaen" pitchFamily="18" charset="0"/>
              </a:rPr>
              <a:t>թիվը</a:t>
            </a:r>
            <a:r>
              <a:rPr lang="ru-RU" sz="800" dirty="0">
                <a:latin typeface="Sylfaen" pitchFamily="18" charset="0"/>
              </a:rPr>
              <a:t>՝ </a:t>
            </a:r>
            <a:r>
              <a:rPr lang="en-US" sz="800" dirty="0">
                <a:latin typeface="Sylfaen" pitchFamily="18" charset="0"/>
              </a:rPr>
              <a:t>1000 </a:t>
            </a:r>
            <a:r>
              <a:rPr lang="ru-RU" sz="800" dirty="0" err="1">
                <a:latin typeface="Sylfaen" pitchFamily="18" charset="0"/>
              </a:rPr>
              <a:t>անձի</a:t>
            </a:r>
            <a:r>
              <a:rPr lang="ru-RU" sz="800" dirty="0">
                <a:latin typeface="Sylfaen" pitchFamily="18" charset="0"/>
              </a:rPr>
              <a:t> </a:t>
            </a:r>
            <a:r>
              <a:rPr lang="ru-RU" sz="800" dirty="0" err="1">
                <a:latin typeface="Sylfaen" pitchFamily="18" charset="0"/>
              </a:rPr>
              <a:t>հաշվով</a:t>
            </a:r>
            <a:r>
              <a:rPr lang="ru-RU" sz="800" dirty="0">
                <a:latin typeface="Sylfaen" pitchFamily="18" charset="0"/>
              </a:rPr>
              <a:t>, </a:t>
            </a:r>
            <a:r>
              <a:rPr lang="ru-RU" sz="800" dirty="0" err="1">
                <a:latin typeface="Sylfaen" pitchFamily="18" charset="0"/>
              </a:rPr>
              <a:t>մեկ</a:t>
            </a:r>
            <a:r>
              <a:rPr lang="ru-RU" sz="800" dirty="0">
                <a:latin typeface="Sylfaen" pitchFamily="18" charset="0"/>
              </a:rPr>
              <a:t> </a:t>
            </a:r>
            <a:r>
              <a:rPr lang="ru-RU" sz="800" dirty="0" err="1">
                <a:latin typeface="Sylfaen" pitchFamily="18" charset="0"/>
              </a:rPr>
              <a:t>շնչի</a:t>
            </a:r>
            <a:r>
              <a:rPr lang="ru-RU" sz="800" dirty="0">
                <a:latin typeface="Sylfaen" pitchFamily="18" charset="0"/>
              </a:rPr>
              <a:t> </a:t>
            </a:r>
            <a:r>
              <a:rPr lang="ru-RU" sz="800" dirty="0" err="1">
                <a:latin typeface="Sylfaen" pitchFamily="18" charset="0"/>
              </a:rPr>
              <a:t>հաշվով</a:t>
            </a:r>
            <a:r>
              <a:rPr lang="ru-RU" sz="800" dirty="0">
                <a:latin typeface="Sylfaen" pitchFamily="18" charset="0"/>
              </a:rPr>
              <a:t>  ՀՆԱ </a:t>
            </a:r>
            <a:r>
              <a:rPr lang="ru-RU" sz="800" dirty="0" err="1">
                <a:latin typeface="Sylfaen" pitchFamily="18" charset="0"/>
              </a:rPr>
              <a:t>համեմատ</a:t>
            </a:r>
            <a:r>
              <a:rPr lang="ru-RU" sz="800" dirty="0">
                <a:latin typeface="Sylfaen" pitchFamily="18" charset="0"/>
              </a:rPr>
              <a:t> </a:t>
            </a:r>
            <a:r>
              <a:rPr lang="en-US" sz="800" dirty="0">
                <a:latin typeface="Sylfaen" pitchFamily="18" charset="0"/>
              </a:rPr>
              <a:t>PPP$ (</a:t>
            </a:r>
            <a:r>
              <a:rPr lang="ru-RU" sz="800" dirty="0" err="1">
                <a:latin typeface="Sylfaen" pitchFamily="18" charset="0"/>
              </a:rPr>
              <a:t>մնացորդային</a:t>
            </a:r>
            <a:r>
              <a:rPr lang="en-US" sz="800" dirty="0">
                <a:latin typeface="Sylfaen" pitchFamily="18" charset="0"/>
              </a:rPr>
              <a:t>)</a:t>
            </a:r>
          </a:p>
          <a:p>
            <a:endParaRPr lang="en-US" sz="800" b="1" dirty="0">
              <a:latin typeface="Sylfae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-14688"/>
            <a:ext cx="10018643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Առողջապահական համակարգը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18" y="669185"/>
            <a:ext cx="1199896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Հայաստանում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նաև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ավելի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մեծ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է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բուժաշխատողների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ինչպես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նաև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բուժքույրերի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և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մանկաբարձների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ընդհանուր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թիվը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՝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Հայաստանի</a:t>
            </a:r>
            <a:r>
              <a:rPr lang="en-US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հետ</a:t>
            </a:r>
            <a:r>
              <a:rPr lang="en-US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համադրելի</a:t>
            </a:r>
            <a:r>
              <a:rPr lang="en-US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այլ</a:t>
            </a:r>
            <a:r>
              <a:rPr lang="en-US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երկրների</a:t>
            </a:r>
            <a:r>
              <a:rPr lang="en-US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համանուն</a:t>
            </a:r>
            <a:r>
              <a:rPr lang="en-US" sz="20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Sylfaen" pitchFamily="18" charset="0"/>
              </a:rPr>
              <a:t>ցուցանիշ</a:t>
            </a:r>
            <a:r>
              <a:rPr lang="ru-RU" sz="2000" b="1" dirty="0">
                <a:solidFill>
                  <a:srgbClr val="FF0000"/>
                </a:solidFill>
                <a:latin typeface="Sylfaen" pitchFamily="18" charset="0"/>
              </a:rPr>
              <a:t>ի </a:t>
            </a:r>
            <a:r>
              <a:rPr lang="ru-RU" sz="2000" b="1" dirty="0" err="1">
                <a:solidFill>
                  <a:srgbClr val="FF0000"/>
                </a:solidFill>
                <a:latin typeface="Sylfaen" pitchFamily="18" charset="0"/>
              </a:rPr>
              <a:t>համեմատ</a:t>
            </a:r>
            <a:endParaRPr lang="en-US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15" y="1651133"/>
            <a:ext cx="4479262" cy="639762"/>
          </a:xfrm>
        </p:spPr>
        <p:txBody>
          <a:bodyPr>
            <a:noAutofit/>
          </a:bodyPr>
          <a:lstStyle/>
          <a:p>
            <a:r>
              <a:rPr lang="en-US" sz="1800" dirty="0" err="1"/>
              <a:t>Բուժաշխատողների</a:t>
            </a:r>
            <a:r>
              <a:rPr lang="en-US" sz="1800" dirty="0"/>
              <a:t> </a:t>
            </a:r>
            <a:r>
              <a:rPr lang="en-US" sz="1800" dirty="0" err="1"/>
              <a:t>ընդհանուր</a:t>
            </a:r>
            <a:r>
              <a:rPr lang="en-US" sz="1800" dirty="0"/>
              <a:t> </a:t>
            </a:r>
            <a:r>
              <a:rPr lang="en-US" sz="1800" dirty="0" err="1"/>
              <a:t>թիվը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9" y="2118152"/>
            <a:ext cx="4040188" cy="29354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4132" y="1569232"/>
            <a:ext cx="4041775" cy="639762"/>
          </a:xfrm>
        </p:spPr>
        <p:txBody>
          <a:bodyPr>
            <a:normAutofit/>
          </a:bodyPr>
          <a:lstStyle/>
          <a:p>
            <a:r>
              <a:rPr lang="ru-RU" sz="1800" dirty="0" err="1"/>
              <a:t>Բուժքույրեր</a:t>
            </a:r>
            <a:r>
              <a:rPr lang="ru-RU" sz="1800" dirty="0"/>
              <a:t> </a:t>
            </a:r>
            <a:r>
              <a:rPr lang="hy-AM" sz="1800" dirty="0" smtClean="0"/>
              <a:t>ԵՎ</a:t>
            </a:r>
            <a:r>
              <a:rPr lang="ru-RU" sz="1800" dirty="0" smtClean="0"/>
              <a:t> </a:t>
            </a:r>
            <a:r>
              <a:rPr lang="ru-RU" sz="1800" dirty="0" err="1"/>
              <a:t>մանկաբարձներ</a:t>
            </a:r>
            <a:endParaRPr lang="en-US" sz="18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52" y="2006115"/>
            <a:ext cx="4041775" cy="2936602"/>
          </a:xfrm>
        </p:spPr>
      </p:pic>
      <p:sp>
        <p:nvSpPr>
          <p:cNvPr id="8" name="TextBox 7"/>
          <p:cNvSpPr txBox="1"/>
          <p:nvPr/>
        </p:nvSpPr>
        <p:spPr>
          <a:xfrm>
            <a:off x="1972638" y="6400801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Աղբյուրը</a:t>
            </a:r>
            <a:r>
              <a:rPr lang="ru-RU" sz="1200" dirty="0"/>
              <a:t>՝ </a:t>
            </a:r>
            <a:r>
              <a:rPr lang="ru-RU" sz="1200" dirty="0" err="1"/>
              <a:t>Համաշխարհային</a:t>
            </a:r>
            <a:r>
              <a:rPr lang="ru-RU" sz="1200" dirty="0"/>
              <a:t> </a:t>
            </a:r>
            <a:r>
              <a:rPr lang="ru-RU" sz="1200" dirty="0" err="1"/>
              <a:t>զարգացման</a:t>
            </a:r>
            <a:r>
              <a:rPr lang="ru-RU" sz="1200" dirty="0"/>
              <a:t> </a:t>
            </a:r>
            <a:r>
              <a:rPr lang="ru-RU" sz="1200" dirty="0" err="1" smtClean="0"/>
              <a:t>ցուցանիշներ</a:t>
            </a:r>
            <a:r>
              <a:rPr lang="hy-AM" sz="1200" dirty="0" smtClean="0"/>
              <a:t>, </a:t>
            </a:r>
            <a:r>
              <a:rPr lang="en-US" sz="1200" dirty="0" smtClean="0"/>
              <a:t>ՀՀ </a:t>
            </a:r>
            <a:r>
              <a:rPr lang="hy-AM" sz="1200" dirty="0" smtClean="0"/>
              <a:t>Վ</a:t>
            </a:r>
            <a:r>
              <a:rPr lang="en-US" sz="1200" dirty="0" smtClean="0"/>
              <a:t>Կ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3718" y="2347731"/>
            <a:ext cx="492443" cy="192882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1000" dirty="0" err="1"/>
              <a:t>Բոլոր</a:t>
            </a:r>
            <a:r>
              <a:rPr lang="ru-RU" sz="1000" dirty="0"/>
              <a:t> </a:t>
            </a:r>
            <a:r>
              <a:rPr lang="ru-RU" sz="1000" dirty="0" err="1"/>
              <a:t>բուժաշխատողները</a:t>
            </a:r>
            <a:r>
              <a:rPr lang="ru-RU" sz="1000" dirty="0"/>
              <a:t>՝ </a:t>
            </a:r>
            <a:r>
              <a:rPr lang="en-US" sz="1000" dirty="0"/>
              <a:t>1000 </a:t>
            </a:r>
            <a:r>
              <a:rPr lang="ru-RU" sz="1000" dirty="0" err="1"/>
              <a:t>բնակչի</a:t>
            </a:r>
            <a:r>
              <a:rPr lang="ru-RU" sz="1000" dirty="0"/>
              <a:t> </a:t>
            </a:r>
            <a:r>
              <a:rPr lang="ru-RU" sz="1000" dirty="0" err="1"/>
              <a:t>հաշվով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933059" y="1790034"/>
            <a:ext cx="307777" cy="27860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ru-RU" sz="800">
                <a:latin typeface="Sylfaen" pitchFamily="18" charset="0"/>
              </a:rPr>
              <a:t>Բուժքույրերը և մանկաբարձները՝ </a:t>
            </a:r>
            <a:r>
              <a:rPr lang="en-US" sz="800">
                <a:latin typeface="Sylfaen" pitchFamily="18" charset="0"/>
              </a:rPr>
              <a:t>1000 </a:t>
            </a:r>
            <a:r>
              <a:rPr lang="ru-RU" sz="800">
                <a:latin typeface="Sylfaen" pitchFamily="18" charset="0"/>
              </a:rPr>
              <a:t>բնակչի հաշվով</a:t>
            </a:r>
            <a:endParaRPr lang="en-US" sz="800"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6206" y="4696496"/>
            <a:ext cx="22860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ylfaen" pitchFamily="18" charset="0"/>
              </a:rPr>
              <a:t>Մեկ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err="1">
                <a:latin typeface="Sylfaen" pitchFamily="18" charset="0"/>
              </a:rPr>
              <a:t>շնչի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err="1">
                <a:latin typeface="Sylfaen" pitchFamily="18" charset="0"/>
              </a:rPr>
              <a:t>հաշվով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smtClean="0">
                <a:latin typeface="Sylfaen" pitchFamily="18" charset="0"/>
              </a:rPr>
              <a:t>ՀՆ</a:t>
            </a:r>
            <a:r>
              <a:rPr lang="hy-AM" sz="1000" dirty="0" smtClean="0">
                <a:latin typeface="Sylfaen" pitchFamily="18" charset="0"/>
              </a:rPr>
              <a:t>Ա</a:t>
            </a:r>
            <a:r>
              <a:rPr lang="en-US" sz="1000" dirty="0" smtClean="0">
                <a:latin typeface="Sylfaen" pitchFamily="18" charset="0"/>
              </a:rPr>
              <a:t>, </a:t>
            </a:r>
            <a:r>
              <a:rPr lang="en-US" sz="1000" dirty="0">
                <a:latin typeface="Sylfaen" pitchFamily="18" charset="0"/>
              </a:rPr>
              <a:t>ԱՄՆ </a:t>
            </a:r>
            <a:r>
              <a:rPr lang="ru-RU" sz="1000" dirty="0">
                <a:latin typeface="Sylfaen" pitchFamily="18" charset="0"/>
              </a:rPr>
              <a:t>$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6430" y="4607914"/>
            <a:ext cx="22860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ylfaen" pitchFamily="18" charset="0"/>
              </a:rPr>
              <a:t>Մեկ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err="1">
                <a:latin typeface="Sylfaen" pitchFamily="18" charset="0"/>
              </a:rPr>
              <a:t>շնչի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err="1">
                <a:latin typeface="Sylfaen" pitchFamily="18" charset="0"/>
              </a:rPr>
              <a:t>հաշվով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smtClean="0">
                <a:latin typeface="Sylfaen" pitchFamily="18" charset="0"/>
              </a:rPr>
              <a:t>ՀՆ</a:t>
            </a:r>
            <a:r>
              <a:rPr lang="hy-AM" sz="1000" dirty="0" smtClean="0">
                <a:latin typeface="Sylfaen" pitchFamily="18" charset="0"/>
              </a:rPr>
              <a:t>Ա</a:t>
            </a:r>
            <a:r>
              <a:rPr lang="en-US" sz="1000" dirty="0" smtClean="0">
                <a:latin typeface="Sylfaen" pitchFamily="18" charset="0"/>
              </a:rPr>
              <a:t>, </a:t>
            </a:r>
            <a:r>
              <a:rPr lang="en-US" sz="1000" dirty="0">
                <a:latin typeface="Sylfaen" pitchFamily="18" charset="0"/>
              </a:rPr>
              <a:t>ԱՄՆ </a:t>
            </a:r>
            <a:r>
              <a:rPr lang="ru-RU" sz="1000" dirty="0">
                <a:latin typeface="Sylfaen" pitchFamily="18" charset="0"/>
              </a:rPr>
              <a:t>$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284" y="4782927"/>
            <a:ext cx="12049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ylfaen" pitchFamily="18" charset="0"/>
              </a:rPr>
              <a:t>Աղբյուրը</a:t>
            </a:r>
            <a:r>
              <a:rPr lang="en-US" sz="1000" dirty="0">
                <a:latin typeface="Sylfaen" pitchFamily="18" charset="0"/>
              </a:rPr>
              <a:t>՝ ՀԶՑ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5580" y="4641159"/>
            <a:ext cx="12049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ylfaen" pitchFamily="18" charset="0"/>
              </a:rPr>
              <a:t>Աղբյուրը</a:t>
            </a:r>
            <a:r>
              <a:rPr lang="en-US" sz="1000" dirty="0">
                <a:latin typeface="Sylfaen" pitchFamily="18" charset="0"/>
              </a:rPr>
              <a:t>՝ ՀԶՑ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4688"/>
            <a:ext cx="10018643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Առողջապահական համակարգը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1391"/>
              </p:ext>
            </p:extLst>
          </p:nvPr>
        </p:nvGraphicFramePr>
        <p:xfrm>
          <a:off x="4513423" y="1790034"/>
          <a:ext cx="3366340" cy="1796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823">
                  <a:extLst>
                    <a:ext uri="{9D8B030D-6E8A-4147-A177-3AD203B41FA5}">
                      <a16:colId xmlns:a16="http://schemas.microsoft.com/office/drawing/2014/main" val="1784977254"/>
                    </a:ext>
                  </a:extLst>
                </a:gridCol>
                <a:gridCol w="615544">
                  <a:extLst>
                    <a:ext uri="{9D8B030D-6E8A-4147-A177-3AD203B41FA5}">
                      <a16:colId xmlns:a16="http://schemas.microsoft.com/office/drawing/2014/main" val="2079467922"/>
                    </a:ext>
                  </a:extLst>
                </a:gridCol>
                <a:gridCol w="536403">
                  <a:extLst>
                    <a:ext uri="{9D8B030D-6E8A-4147-A177-3AD203B41FA5}">
                      <a16:colId xmlns:a16="http://schemas.microsoft.com/office/drawing/2014/main" val="125984317"/>
                    </a:ext>
                  </a:extLst>
                </a:gridCol>
                <a:gridCol w="616692">
                  <a:extLst>
                    <a:ext uri="{9D8B030D-6E8A-4147-A177-3AD203B41FA5}">
                      <a16:colId xmlns:a16="http://schemas.microsoft.com/office/drawing/2014/main" val="806221572"/>
                    </a:ext>
                  </a:extLst>
                </a:gridCol>
                <a:gridCol w="774878">
                  <a:extLst>
                    <a:ext uri="{9D8B030D-6E8A-4147-A177-3AD203B41FA5}">
                      <a16:colId xmlns:a16="http://schemas.microsoft.com/office/drawing/2014/main" val="3168690037"/>
                    </a:ext>
                  </a:extLst>
                </a:gridCol>
              </a:tblGrid>
              <a:tr h="288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Ծառայություններ մատուցողներ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Բժիշկներ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Բուժքույրեր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42371"/>
                  </a:ext>
                </a:extLst>
              </a:tr>
              <a:tr h="975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բթ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10.0 հազար բնակչի հաշվով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բթ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10.0 հազար բնակչի հաշվով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58934"/>
                  </a:ext>
                </a:extLst>
              </a:tr>
              <a:tr h="266141">
                <a:tc>
                  <a:txBody>
                    <a:bodyPr/>
                    <a:lstStyle/>
                    <a:p>
                      <a:pPr algn="ctr" fontAlgn="b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ԱԱՊ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5,170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17.43</a:t>
                      </a:r>
                      <a:endParaRPr lang="ru-RU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7,556</a:t>
                      </a:r>
                      <a:endParaRPr lang="ru-RU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25.48</a:t>
                      </a:r>
                      <a:endParaRPr lang="ru-RU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11401"/>
                  </a:ext>
                </a:extLst>
              </a:tr>
              <a:tr h="266141">
                <a:tc>
                  <a:txBody>
                    <a:bodyPr/>
                    <a:lstStyle/>
                    <a:p>
                      <a:pPr algn="ctr" fontAlgn="b"/>
                      <a:r>
                        <a:rPr lang="hy-AM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Հիվանդանոց</a:t>
                      </a:r>
                      <a:endParaRPr lang="hy-AM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4,490</a:t>
                      </a:r>
                      <a:endParaRPr lang="ru-RU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15.14</a:t>
                      </a:r>
                      <a:endParaRPr lang="ru-RU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5,016</a:t>
                      </a:r>
                      <a:endParaRPr lang="ru-RU" sz="1000" b="0" i="0" u="none" strike="noStrike" cap="none" spc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cap="none" spc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59.83</a:t>
                      </a:r>
                      <a:endParaRPr lang="ru-RU" sz="1000" b="0" i="0" u="none" strike="noStrike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207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59167" y="4778080"/>
            <a:ext cx="3768449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2011թ-ի </a:t>
            </a:r>
            <a:r>
              <a:rPr lang="en-US" dirty="0" err="1" smtClean="0"/>
              <a:t>համեմատ</a:t>
            </a:r>
            <a:r>
              <a:rPr lang="en-US" dirty="0" smtClean="0"/>
              <a:t> 2018թ-ին </a:t>
            </a:r>
            <a:r>
              <a:rPr lang="en-US" dirty="0" err="1" smtClean="0"/>
              <a:t>բժիշկների</a:t>
            </a:r>
            <a:r>
              <a:rPr lang="en-US" dirty="0" smtClean="0"/>
              <a:t> </a:t>
            </a:r>
            <a:r>
              <a:rPr lang="en-US" dirty="0" err="1" smtClean="0"/>
              <a:t>թիվը</a:t>
            </a:r>
            <a:r>
              <a:rPr lang="en-US" dirty="0" smtClean="0"/>
              <a:t> </a:t>
            </a:r>
            <a:r>
              <a:rPr lang="en-US" dirty="0" err="1" smtClean="0"/>
              <a:t>նվազել</a:t>
            </a:r>
            <a:r>
              <a:rPr lang="en-US" dirty="0" smtClean="0"/>
              <a:t> է 5, </a:t>
            </a:r>
            <a:r>
              <a:rPr lang="en-US" dirty="0" err="1" smtClean="0"/>
              <a:t>իսկ</a:t>
            </a:r>
            <a:r>
              <a:rPr lang="en-US" dirty="0" smtClean="0"/>
              <a:t> </a:t>
            </a:r>
            <a:r>
              <a:rPr lang="en-US" dirty="0" err="1" smtClean="0"/>
              <a:t>բուժքույրերինը</a:t>
            </a:r>
            <a:r>
              <a:rPr lang="en-US" dirty="0" smtClean="0"/>
              <a:t>՝ 12</a:t>
            </a:r>
            <a:r>
              <a:rPr lang="hy-AM" dirty="0" smtClean="0"/>
              <a:t>%</a:t>
            </a:r>
            <a:r>
              <a:rPr lang="en-US" dirty="0" smtClean="0"/>
              <a:t>-</a:t>
            </a:r>
            <a:r>
              <a:rPr lang="en-US" dirty="0" err="1" smtClean="0"/>
              <a:t>ով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5603132" y="3586485"/>
            <a:ext cx="640260" cy="1191595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 flipH="1">
            <a:off x="6243392" y="3586485"/>
            <a:ext cx="702157" cy="1191595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784" y="41715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Այլ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երկրների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համեմատ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Հայաստանի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հիվանդանոցներում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hy-AM" sz="1800" b="1" dirty="0" smtClean="0">
                <a:solidFill>
                  <a:srgbClr val="FF0000"/>
                </a:solidFill>
                <a:latin typeface="Sylfaen" pitchFamily="18" charset="0"/>
              </a:rPr>
              <a:t>մահճակալների</a:t>
            </a:r>
            <a:r>
              <a:rPr lang="en-US" sz="1800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քանակը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չափազան</a:t>
            </a:r>
            <a:r>
              <a:rPr lang="ru-RU" sz="1800" b="1" dirty="0">
                <a:solidFill>
                  <a:srgbClr val="FF0000"/>
                </a:solidFill>
                <a:latin typeface="Sylfaen" pitchFamily="18" charset="0"/>
              </a:rPr>
              <a:t>ց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շատ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է,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իսկ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օգտագործման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ցուցանիշը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՝ </a:t>
            </a:r>
            <a:r>
              <a:rPr lang="en-US" sz="1800" b="1" dirty="0" err="1">
                <a:solidFill>
                  <a:srgbClr val="FF0000"/>
                </a:solidFill>
                <a:latin typeface="Sylfaen" pitchFamily="18" charset="0"/>
              </a:rPr>
              <a:t>ցածր</a:t>
            </a:r>
            <a:r>
              <a:rPr lang="en-US" sz="1800" b="1" dirty="0">
                <a:solidFill>
                  <a:srgbClr val="FF0000"/>
                </a:solidFill>
                <a:latin typeface="Sylfaen" pitchFamily="18" charset="0"/>
              </a:rPr>
              <a:t> </a:t>
            </a:r>
            <a:br>
              <a:rPr lang="en-US" sz="1800" b="1" dirty="0">
                <a:solidFill>
                  <a:srgbClr val="FF0000"/>
                </a:solidFill>
                <a:latin typeface="Sylfaen" pitchFamily="18" charset="0"/>
              </a:rPr>
            </a:br>
            <a:endParaRPr lang="en-US" sz="18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28" y="1604872"/>
            <a:ext cx="7311112" cy="4525963"/>
          </a:xfrm>
        </p:spPr>
      </p:pic>
      <p:sp>
        <p:nvSpPr>
          <p:cNvPr id="5" name="TextBox 4"/>
          <p:cNvSpPr txBox="1"/>
          <p:nvPr/>
        </p:nvSpPr>
        <p:spPr>
          <a:xfrm>
            <a:off x="2286000" y="6553201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Աղբյուրը՝ ԱՀԿ-ի </a:t>
            </a:r>
            <a:r>
              <a:rPr lang="en-US" sz="1200">
                <a:latin typeface="Calibri"/>
                <a:cs typeface="Calibri"/>
              </a:rPr>
              <a:t>«</a:t>
            </a:r>
            <a:r>
              <a:rPr lang="en-US" sz="1200"/>
              <a:t>Euro Health</a:t>
            </a:r>
            <a:r>
              <a:rPr lang="en-US" sz="1200">
                <a:latin typeface="Calibri"/>
                <a:cs typeface="Calibri"/>
              </a:rPr>
              <a:t>»</a:t>
            </a:r>
            <a:r>
              <a:rPr lang="en-US" sz="1200"/>
              <a:t> տվյալների բազա բոլորի համար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00645" y="1991998"/>
            <a:ext cx="323165" cy="308559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hy-AM" sz="900" dirty="0"/>
              <a:t>Մահճակա</a:t>
            </a:r>
            <a:r>
              <a:rPr lang="en-US" sz="900" dirty="0" err="1"/>
              <a:t>ների</a:t>
            </a:r>
            <a:r>
              <a:rPr lang="en-US" sz="900" dirty="0"/>
              <a:t> </a:t>
            </a:r>
            <a:r>
              <a:rPr lang="en-US" sz="900" dirty="0" err="1"/>
              <a:t>թվաքանակն</a:t>
            </a:r>
            <a:r>
              <a:rPr lang="en-US" sz="900" dirty="0"/>
              <a:t> </a:t>
            </a:r>
            <a:r>
              <a:rPr lang="en-US" sz="900" dirty="0" err="1"/>
              <a:t>ըստ</a:t>
            </a:r>
            <a:r>
              <a:rPr lang="en-US" sz="900" dirty="0"/>
              <a:t> </a:t>
            </a:r>
            <a:r>
              <a:rPr lang="en-US" sz="900" dirty="0" err="1"/>
              <a:t>բնակչության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453058" y="5929331"/>
            <a:ext cx="28575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Sylfaen" pitchFamily="18" charset="0"/>
              </a:rPr>
              <a:t>Մահճակալների</a:t>
            </a:r>
            <a:r>
              <a:rPr lang="en-US" sz="1000" dirty="0">
                <a:latin typeface="Sylfaen" pitchFamily="18" charset="0"/>
              </a:rPr>
              <a:t> </a:t>
            </a:r>
            <a:r>
              <a:rPr lang="en-US" sz="1000" dirty="0" err="1" smtClean="0">
                <a:latin typeface="Sylfaen" pitchFamily="18" charset="0"/>
              </a:rPr>
              <a:t>զբաղվածության</a:t>
            </a:r>
            <a:r>
              <a:rPr lang="en-US" sz="1000" dirty="0" smtClean="0">
                <a:latin typeface="Sylfaen" pitchFamily="18" charset="0"/>
              </a:rPr>
              <a:t> </a:t>
            </a:r>
            <a:r>
              <a:rPr lang="en-US" sz="1000" dirty="0" err="1" smtClean="0">
                <a:latin typeface="Sylfaen" pitchFamily="18" charset="0"/>
              </a:rPr>
              <a:t>գործակից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4688"/>
            <a:ext cx="10018643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Առողջապահական համակարգը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20" y="1420206"/>
            <a:ext cx="71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y-AM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6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001375" cy="71360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hy-AM" sz="2000" b="1" dirty="0" smtClean="0">
                <a:solidFill>
                  <a:schemeClr val="bg1"/>
                </a:solidFill>
              </a:rPr>
              <a:t>Հայաստանի ներսում </a:t>
            </a:r>
            <a:r>
              <a:rPr lang="hy-AM" sz="2000" b="1" dirty="0">
                <a:solidFill>
                  <a:schemeClr val="bg1"/>
                </a:solidFill>
              </a:rPr>
              <a:t>նույնպես առկա է ծանրաբեռնվածության </a:t>
            </a:r>
            <a:r>
              <a:rPr lang="hy-AM" sz="2000" b="1" dirty="0" smtClean="0">
                <a:solidFill>
                  <a:schemeClr val="bg1"/>
                </a:solidFill>
              </a:rPr>
              <a:t>զգալի տարբերություն </a:t>
            </a:r>
            <a:r>
              <a:rPr lang="hy-AM" sz="2000" b="1" dirty="0" smtClean="0">
                <a:solidFill>
                  <a:schemeClr val="bg1"/>
                </a:solidFill>
              </a:rPr>
              <a:t>ըստ առանձին </a:t>
            </a:r>
            <a:r>
              <a:rPr lang="hy-AM" sz="2000" b="1" dirty="0" smtClean="0">
                <a:solidFill>
                  <a:schemeClr val="bg1"/>
                </a:solidFill>
              </a:rPr>
              <a:t>բժշկական </a:t>
            </a:r>
            <a:r>
              <a:rPr lang="hy-AM" sz="2000" b="1" dirty="0" smtClean="0">
                <a:solidFill>
                  <a:schemeClr val="bg1"/>
                </a:solidFill>
              </a:rPr>
              <a:t>կազմակերպությունների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914401"/>
            <a:ext cx="11977687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3" y="6375939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Աղբյուրը</a:t>
            </a:r>
            <a:r>
              <a:rPr lang="en-US" sz="1200" dirty="0" smtClean="0"/>
              <a:t>՝ ՀՀ ԱՆ ԱԱԻ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14313" y="1528763"/>
            <a:ext cx="369332" cy="406336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hy-AM" sz="1200" dirty="0" smtClean="0"/>
              <a:t>Մահճակա</a:t>
            </a:r>
            <a:r>
              <a:rPr lang="en-US" sz="1200" dirty="0" err="1" smtClean="0"/>
              <a:t>ների</a:t>
            </a:r>
            <a:r>
              <a:rPr lang="en-US" sz="1200" dirty="0" smtClean="0"/>
              <a:t> </a:t>
            </a:r>
            <a:r>
              <a:rPr lang="en-US" sz="1200" dirty="0" err="1" smtClean="0"/>
              <a:t>թվաքանակն</a:t>
            </a:r>
            <a:r>
              <a:rPr lang="en-US" sz="1200" dirty="0" smtClean="0"/>
              <a:t> </a:t>
            </a:r>
            <a:r>
              <a:rPr lang="en-US" sz="1200" dirty="0" err="1" smtClean="0"/>
              <a:t>ըստ</a:t>
            </a:r>
            <a:r>
              <a:rPr lang="en-US" sz="1200" dirty="0" smtClean="0"/>
              <a:t> </a:t>
            </a:r>
            <a:r>
              <a:rPr lang="en-US" sz="1200" dirty="0" err="1" smtClean="0"/>
              <a:t>բնակչության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598711" y="6214647"/>
            <a:ext cx="40719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y-AM" sz="1600" dirty="0" smtClean="0"/>
              <a:t>Մահճակալի զբաղվածությ</a:t>
            </a:r>
            <a:r>
              <a:rPr lang="en-US" sz="1600" dirty="0" smtClean="0"/>
              <a:t>ա</a:t>
            </a:r>
            <a:r>
              <a:rPr lang="hy-AM" sz="1600" dirty="0" smtClean="0"/>
              <a:t>ն</a:t>
            </a:r>
            <a:r>
              <a:rPr lang="en-US" sz="1600" dirty="0" smtClean="0"/>
              <a:t> </a:t>
            </a:r>
            <a:r>
              <a:rPr lang="en-US" sz="1600" dirty="0" err="1" smtClean="0"/>
              <a:t>գործակից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3478" y="914401"/>
            <a:ext cx="1053548" cy="367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5" y="4249"/>
            <a:ext cx="11842258" cy="615245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Sylfaen" pitchFamily="18" charset="0"/>
              </a:rPr>
              <a:t>Պ</a:t>
            </a:r>
            <a:r>
              <a:rPr lang="en-US" sz="2000" b="1" dirty="0">
                <a:solidFill>
                  <a:schemeClr val="bg1"/>
                </a:solidFill>
                <a:latin typeface="Sylfaen" pitchFamily="18" charset="0"/>
              </a:rPr>
              <a:t>Ա</a:t>
            </a:r>
            <a:r>
              <a:rPr lang="ru-RU" sz="2000" b="1" dirty="0">
                <a:solidFill>
                  <a:schemeClr val="bg1"/>
                </a:solidFill>
                <a:latin typeface="Sylfaen" pitchFamily="18" charset="0"/>
              </a:rPr>
              <a:t>Գ</a:t>
            </a:r>
            <a:r>
              <a:rPr lang="en-US" sz="2000" b="1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շնորհիվ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ylfaen" pitchFamily="18" charset="0"/>
              </a:rPr>
              <a:t>Հայաստանը</a:t>
            </a:r>
            <a:r>
              <a:rPr lang="en-US" sz="2000" b="1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ylfaen" pitchFamily="18" charset="0"/>
              </a:rPr>
              <a:t>ունի</a:t>
            </a:r>
            <a:r>
              <a:rPr lang="en-US" sz="2000" b="1" dirty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միասնական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գնորդի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Sylfaen" pitchFamily="18" charset="0"/>
              </a:rPr>
              <a:t>և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վճարողի</a:t>
            </a:r>
            <a:r>
              <a:rPr lang="en-US" sz="2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ylfaen" pitchFamily="18" charset="0"/>
              </a:rPr>
              <a:t>ինստիտուտ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68967" y="878531"/>
            <a:ext cx="10475842" cy="5289411"/>
            <a:chOff x="0" y="0"/>
            <a:chExt cx="7040880" cy="7254240"/>
          </a:xfrm>
        </p:grpSpPr>
        <p:sp>
          <p:nvSpPr>
            <p:cNvPr id="58" name="Прямоугольник с двумя усеченными противолежащими углами 57"/>
            <p:cNvSpPr/>
            <p:nvPr/>
          </p:nvSpPr>
          <p:spPr>
            <a:xfrm>
              <a:off x="5067300" y="3619500"/>
              <a:ext cx="1630680" cy="166116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y-AM" sz="1000">
                  <a:ea typeface="Calibri" panose="020F0502020204030204" pitchFamily="34" charset="0"/>
                  <a:cs typeface="Times New Roman" panose="02020603050405020304" pitchFamily="18" charset="0"/>
                </a:rPr>
                <a:t>Գերատեսչական ենթակայության հոսպիտալներ, հիվանդանոցներ, պոլիկլինիկաներ, մասնագիտացված </a:t>
              </a:r>
              <a:r>
                <a:rPr lang="hy-AM" sz="1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կենտրոններ</a:t>
              </a:r>
              <a:endParaRPr lang="ru-RU" sz="1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2583180" y="4076700"/>
              <a:ext cx="1188720" cy="1150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y-AM" sz="1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Ապահովագրական ընկերություններ</a:t>
              </a:r>
              <a:endParaRPr lang="ru-RU" sz="1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0" y="0"/>
              <a:ext cx="7040880" cy="7254240"/>
              <a:chOff x="0" y="0"/>
              <a:chExt cx="7040880" cy="725424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693420" y="0"/>
                <a:ext cx="1287780" cy="579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Պետական բյուջե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2811780" y="7620"/>
                <a:ext cx="1470660" cy="579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Ֆինանսների նախարարություն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4968240" y="937260"/>
                <a:ext cx="1501140" cy="579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Առողջապահության նախարարություն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Блок-схема: несколько документов 63"/>
              <p:cNvSpPr/>
              <p:nvPr/>
            </p:nvSpPr>
            <p:spPr>
              <a:xfrm>
                <a:off x="5052060" y="2171700"/>
                <a:ext cx="1645920" cy="1066800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Ուժային գերատեսչական մարմիններ </a:t>
                </a:r>
                <a:r>
                  <a:rPr lang="ru-RU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ՊՆ, Ոստիկան, ԱԱԾ, ՔԿՀ</a:t>
                </a:r>
                <a:r>
                  <a:rPr lang="ru-RU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480060" y="876300"/>
                <a:ext cx="1630680" cy="838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Միջազգային, դոնոր կազմակերպություններ, բարեգործական կազմակերպություններ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1264920" y="541020"/>
                <a:ext cx="0" cy="3276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 стрелкой 66"/>
              <p:cNvCxnSpPr/>
              <p:nvPr/>
            </p:nvCxnSpPr>
            <p:spPr>
              <a:xfrm flipV="1">
                <a:off x="2125980" y="1242060"/>
                <a:ext cx="2819400" cy="152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/>
              <p:nvPr/>
            </p:nvCxnSpPr>
            <p:spPr>
              <a:xfrm flipV="1">
                <a:off x="1981200" y="266700"/>
                <a:ext cx="822960" cy="152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4297680" y="281940"/>
                <a:ext cx="23469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>
                <a:off x="5684520" y="297180"/>
                <a:ext cx="7620" cy="6553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/>
              <p:cNvCxnSpPr/>
              <p:nvPr/>
            </p:nvCxnSpPr>
            <p:spPr>
              <a:xfrm>
                <a:off x="6667500" y="274320"/>
                <a:ext cx="0" cy="18745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Блок-схема: магнитный диск 71"/>
              <p:cNvSpPr/>
              <p:nvPr/>
            </p:nvSpPr>
            <p:spPr>
              <a:xfrm>
                <a:off x="350520" y="2766060"/>
                <a:ext cx="1920240" cy="160782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Քաղաքացու վճարումներ՝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Եկամտային հարկ, Տուրք, Ապահովագրավճար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Ուղղակի գրպանից դուրս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Блок-схема: магнитный диск 72"/>
              <p:cNvSpPr/>
              <p:nvPr/>
            </p:nvSpPr>
            <p:spPr>
              <a:xfrm>
                <a:off x="2697480" y="1676400"/>
                <a:ext cx="1744980" cy="126492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Պետական առողջապահական գործակալություն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Блок-схема: магнитный диск 73"/>
              <p:cNvSpPr/>
              <p:nvPr/>
            </p:nvSpPr>
            <p:spPr>
              <a:xfrm>
                <a:off x="358140" y="4610100"/>
                <a:ext cx="1912620" cy="192786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Կազմակերպության վճարումներ՝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Հարկ, Տուրք, Ապահովագրավճար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ՈՒղղակի վճարումներ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Прямоугольник с двумя усеченными противолежащими углами 74"/>
              <p:cNvSpPr/>
              <p:nvPr/>
            </p:nvSpPr>
            <p:spPr>
              <a:xfrm>
                <a:off x="4259580" y="5478780"/>
                <a:ext cx="2499360" cy="1775460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Տարածաշրջանային բժշկական կենտրոններ, պոլիկլինիկաներ, գյուղական ամբուլատորիաներ, մասնագիտացված կենտրոններ, ստոմ. կենտրոններ,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hy-AM" sz="1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լաբորատոր կենտրոններ, դեղատներ</a:t>
                </a:r>
                <a:endParaRPr lang="ru-RU" sz="10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Прямая со стрелкой 75"/>
              <p:cNvCxnSpPr/>
              <p:nvPr/>
            </p:nvCxnSpPr>
            <p:spPr>
              <a:xfrm flipH="1">
                <a:off x="4457700" y="1524000"/>
                <a:ext cx="1264920" cy="8077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H="1">
                <a:off x="7033260" y="1234440"/>
                <a:ext cx="0" cy="37947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/>
              <p:cNvCxnSpPr/>
              <p:nvPr/>
            </p:nvCxnSpPr>
            <p:spPr>
              <a:xfrm flipH="1">
                <a:off x="6690360" y="5036820"/>
                <a:ext cx="3276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 стрелкой 78"/>
              <p:cNvCxnSpPr/>
              <p:nvPr/>
            </p:nvCxnSpPr>
            <p:spPr>
              <a:xfrm flipH="1">
                <a:off x="6675120" y="4663440"/>
                <a:ext cx="365760" cy="76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 стрелкой 79"/>
              <p:cNvCxnSpPr/>
              <p:nvPr/>
            </p:nvCxnSpPr>
            <p:spPr>
              <a:xfrm flipH="1">
                <a:off x="6667500" y="4434840"/>
                <a:ext cx="373380" cy="76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6713220" y="2560320"/>
                <a:ext cx="259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6972300" y="2575560"/>
                <a:ext cx="15240" cy="20269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flipH="1">
                <a:off x="6652260" y="4602480"/>
                <a:ext cx="3124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flipH="1">
                <a:off x="6667500" y="4236720"/>
                <a:ext cx="304800" cy="76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3840480" y="2964180"/>
                <a:ext cx="38100" cy="38023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7620" y="381000"/>
                <a:ext cx="15240" cy="5234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86"/>
              <p:cNvCxnSpPr/>
              <p:nvPr/>
            </p:nvCxnSpPr>
            <p:spPr>
              <a:xfrm flipH="1">
                <a:off x="3246120" y="2956560"/>
                <a:ext cx="342900" cy="10972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3208020" y="5265420"/>
                <a:ext cx="7620" cy="1638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8"/>
              <p:cNvCxnSpPr/>
              <p:nvPr/>
            </p:nvCxnSpPr>
            <p:spPr>
              <a:xfrm>
                <a:off x="3215640" y="6918960"/>
                <a:ext cx="10134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>
                <a:off x="3230880" y="6789420"/>
                <a:ext cx="10134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 стрелкой 90"/>
              <p:cNvCxnSpPr/>
              <p:nvPr/>
            </p:nvCxnSpPr>
            <p:spPr>
              <a:xfrm>
                <a:off x="3208020" y="6385560"/>
                <a:ext cx="10134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 стрелкой 91"/>
              <p:cNvCxnSpPr/>
              <p:nvPr/>
            </p:nvCxnSpPr>
            <p:spPr>
              <a:xfrm>
                <a:off x="3223260" y="5806440"/>
                <a:ext cx="10134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 стрелкой 92"/>
              <p:cNvCxnSpPr/>
              <p:nvPr/>
            </p:nvCxnSpPr>
            <p:spPr>
              <a:xfrm>
                <a:off x="3878580" y="6606540"/>
                <a:ext cx="381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3870960" y="6225540"/>
                <a:ext cx="381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 стрелкой 94"/>
              <p:cNvCxnSpPr/>
              <p:nvPr/>
            </p:nvCxnSpPr>
            <p:spPr>
              <a:xfrm>
                <a:off x="3863340" y="5981700"/>
                <a:ext cx="381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 стрелкой 95"/>
              <p:cNvCxnSpPr/>
              <p:nvPr/>
            </p:nvCxnSpPr>
            <p:spPr>
              <a:xfrm flipH="1">
                <a:off x="15240" y="5593080"/>
                <a:ext cx="3124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 стрелкой 96"/>
              <p:cNvCxnSpPr/>
              <p:nvPr/>
            </p:nvCxnSpPr>
            <p:spPr>
              <a:xfrm flipV="1">
                <a:off x="2263140" y="5135880"/>
                <a:ext cx="586740" cy="6248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 стрелкой 97"/>
              <p:cNvCxnSpPr/>
              <p:nvPr/>
            </p:nvCxnSpPr>
            <p:spPr>
              <a:xfrm>
                <a:off x="2240280" y="5890260"/>
                <a:ext cx="20421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 стрелкой 98"/>
              <p:cNvCxnSpPr/>
              <p:nvPr/>
            </p:nvCxnSpPr>
            <p:spPr>
              <a:xfrm>
                <a:off x="0" y="350520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flipV="1">
                <a:off x="152400" y="403860"/>
                <a:ext cx="15240" cy="32613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 стрелкой 100"/>
              <p:cNvCxnSpPr/>
              <p:nvPr/>
            </p:nvCxnSpPr>
            <p:spPr>
              <a:xfrm>
                <a:off x="182880" y="426720"/>
                <a:ext cx="4953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/>
              <p:cNvCxnSpPr/>
              <p:nvPr/>
            </p:nvCxnSpPr>
            <p:spPr>
              <a:xfrm flipH="1">
                <a:off x="121920" y="3649980"/>
                <a:ext cx="220980" cy="76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 стрелкой 102"/>
              <p:cNvCxnSpPr/>
              <p:nvPr/>
            </p:nvCxnSpPr>
            <p:spPr>
              <a:xfrm>
                <a:off x="2278380" y="3817620"/>
                <a:ext cx="914400" cy="2362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2499360" y="3985260"/>
                <a:ext cx="45720" cy="3009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 стрелкой 104"/>
              <p:cNvCxnSpPr/>
              <p:nvPr/>
            </p:nvCxnSpPr>
            <p:spPr>
              <a:xfrm flipV="1">
                <a:off x="2286000" y="4000500"/>
                <a:ext cx="236220" cy="76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 стрелкой 105"/>
              <p:cNvCxnSpPr/>
              <p:nvPr/>
            </p:nvCxnSpPr>
            <p:spPr>
              <a:xfrm>
                <a:off x="2514600" y="7010400"/>
                <a:ext cx="17754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 стрелкой 106"/>
              <p:cNvCxnSpPr/>
              <p:nvPr/>
            </p:nvCxnSpPr>
            <p:spPr>
              <a:xfrm>
                <a:off x="2552700" y="6720840"/>
                <a:ext cx="16992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 стрелкой 107"/>
              <p:cNvCxnSpPr/>
              <p:nvPr/>
            </p:nvCxnSpPr>
            <p:spPr>
              <a:xfrm>
                <a:off x="2529840" y="6522720"/>
                <a:ext cx="16992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 стрелкой 108"/>
              <p:cNvCxnSpPr/>
              <p:nvPr/>
            </p:nvCxnSpPr>
            <p:spPr>
              <a:xfrm>
                <a:off x="2529840" y="6316980"/>
                <a:ext cx="16992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 стрелкой 109"/>
              <p:cNvCxnSpPr/>
              <p:nvPr/>
            </p:nvCxnSpPr>
            <p:spPr>
              <a:xfrm>
                <a:off x="2552700" y="6149340"/>
                <a:ext cx="16992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 стрелкой 110"/>
              <p:cNvCxnSpPr/>
              <p:nvPr/>
            </p:nvCxnSpPr>
            <p:spPr>
              <a:xfrm>
                <a:off x="2545080" y="6073140"/>
                <a:ext cx="16992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 стрелкой 111"/>
              <p:cNvCxnSpPr/>
              <p:nvPr/>
            </p:nvCxnSpPr>
            <p:spPr>
              <a:xfrm>
                <a:off x="6484620" y="1249680"/>
                <a:ext cx="5410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0735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505097"/>
          </a:xfrm>
          <a:solidFill>
            <a:schemeClr val="accent2"/>
          </a:solidFill>
        </p:spPr>
        <p:txBody>
          <a:bodyPr anchor="t">
            <a:noAutofit/>
          </a:bodyPr>
          <a:lstStyle/>
          <a:p>
            <a:pPr lvl="0"/>
            <a:r>
              <a:rPr lang="en-US" sz="2800" dirty="0" err="1"/>
              <a:t>Առողջապահական</a:t>
            </a:r>
            <a:r>
              <a:rPr lang="en-US" sz="2800" dirty="0"/>
              <a:t> </a:t>
            </a:r>
            <a:r>
              <a:rPr lang="en-US" sz="2800" dirty="0" err="1" smtClean="0"/>
              <a:t>համակարգ</a:t>
            </a:r>
            <a:r>
              <a:rPr lang="en-US" sz="2800" dirty="0" smtClean="0"/>
              <a:t>, </a:t>
            </a:r>
            <a:r>
              <a:rPr lang="en-US" sz="2800" dirty="0" err="1" smtClean="0"/>
              <a:t>ֆինանսավորում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9234492"/>
              </p:ext>
            </p:extLst>
          </p:nvPr>
        </p:nvGraphicFramePr>
        <p:xfrm>
          <a:off x="2436392" y="687889"/>
          <a:ext cx="96810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05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90830"/>
              </p:ext>
            </p:extLst>
          </p:nvPr>
        </p:nvGraphicFramePr>
        <p:xfrm>
          <a:off x="326776" y="721359"/>
          <a:ext cx="11641704" cy="5828970"/>
        </p:xfrm>
        <a:graphic>
          <a:graphicData uri="http://schemas.openxmlformats.org/drawingml/2006/table">
            <a:tbl>
              <a:tblPr firstRow="1" bandRow="1"/>
              <a:tblGrid>
                <a:gridCol w="5339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Երկիր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Առողջության</a:t>
                      </a:r>
                      <a:r>
                        <a:rPr lang="en-US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արկի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տոկոս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Գործատու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աշխատող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Խորվաթի</a:t>
                      </a: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0:100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Չեխիա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66:33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Բուլղարիա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50:50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Էստոնիա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100:0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Վրաստան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մինչև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2004)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75:25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Հունգարիա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53:47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Լիտվա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6.0%-9.0%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0:100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Մոլդովա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50:50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Լեհաստան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0:100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Ղրղզստան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100:0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Ռումինիա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49:51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Ռուսաստան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100:0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Սլովակիա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71:29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y-AM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Սլովենիա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51:49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42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Բարձր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եկամուտ</a:t>
                      </a:r>
                      <a:r>
                        <a:rPr lang="hy-AM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ունեցող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երկրներ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26.0%</a:t>
                      </a: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3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27" marR="65627" marT="32814" marB="32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5104" y="6492875"/>
            <a:ext cx="3869695" cy="365125"/>
          </a:xfrm>
        </p:spPr>
        <p:txBody>
          <a:bodyPr/>
          <a:lstStyle/>
          <a:p>
            <a:pPr algn="l">
              <a:defRPr/>
            </a:pPr>
            <a:r>
              <a:rPr lang="hy-AM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Աղբյուրը՝ Ռիշել և Մաքքի, 2009, Լանցետ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96017" y="0"/>
            <a:ext cx="106735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Առողջապահության</a:t>
            </a:r>
            <a:r>
              <a:rPr lang="ru-RU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ֆինանսավորման</a:t>
            </a:r>
            <a:r>
              <a:rPr lang="ru-RU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աղբյուրներ</a:t>
            </a:r>
            <a:r>
              <a:rPr lang="hy-AM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ի </a:t>
            </a:r>
            <a:r>
              <a:rPr lang="hy-AM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մասնաբաժինը</a:t>
            </a:r>
            <a:r>
              <a:rPr lang="en-US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(2017</a:t>
            </a:r>
            <a:r>
              <a:rPr lang="hy-AM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թ</a:t>
            </a:r>
            <a:r>
              <a:rPr lang="en-US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,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հնարավոր</a:t>
            </a:r>
            <a:r>
              <a:rPr lang="ru-RU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հասանելի</a:t>
            </a:r>
            <a:r>
              <a:rPr lang="ru-RU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տվյալներ</a:t>
            </a:r>
            <a:r>
              <a:rPr lang="en-US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) </a:t>
            </a:r>
            <a:endParaRPr lang="en-US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0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/>
          <p:nvPr>
            <p:extLst>
              <p:ext uri="{D42A27DB-BD31-4B8C-83A1-F6EECF244321}">
                <p14:modId xmlns:p14="http://schemas.microsoft.com/office/powerpoint/2010/main" val="3596385709"/>
              </p:ext>
            </p:extLst>
          </p:nvPr>
        </p:nvGraphicFramePr>
        <p:xfrm>
          <a:off x="0" y="488374"/>
          <a:ext cx="10668000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932225" y="0"/>
            <a:ext cx="9227127" cy="80021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US" altLang="en-US" sz="280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       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Առողջապահության</a:t>
            </a:r>
            <a:r>
              <a:rPr lang="ru-RU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ֆինանսավորման</a:t>
            </a:r>
            <a:r>
              <a:rPr lang="ru-RU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hy-AM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հիմնական </a:t>
            </a:r>
            <a:r>
              <a:rPr lang="ru-RU" altLang="en-US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աղբյուրները</a:t>
            </a:r>
            <a:endParaRPr lang="en-US" altLang="en-US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  <a:p>
            <a:pPr algn="ctr" defTabSz="457200"/>
            <a:r>
              <a:rPr lang="en-US" altLang="en-US" sz="160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            (2007-2017, </a:t>
            </a:r>
            <a:r>
              <a:rPr lang="ru-RU" altLang="en-US" sz="1600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հնարավոր</a:t>
            </a:r>
            <a:r>
              <a:rPr lang="ru-RU" altLang="en-US" sz="160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sz="1600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հասանելի</a:t>
            </a:r>
            <a:r>
              <a:rPr lang="ru-RU" altLang="en-US" sz="160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en-US" sz="1600" dirty="0" err="1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տվյալներ</a:t>
            </a:r>
            <a:r>
              <a:rPr lang="en-US" altLang="en-US" sz="1600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)</a:t>
            </a:r>
            <a:r>
              <a:rPr lang="en-US" altLang="en-US" dirty="0" smtClean="0">
                <a:solidFill>
                  <a:schemeClr val="bg1"/>
                </a:solidFill>
                <a:latin typeface="Arial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551708" y="353291"/>
            <a:ext cx="3629893" cy="346363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512805" y="3044536"/>
            <a:ext cx="3679686" cy="34207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065590" y="5569751"/>
            <a:ext cx="3354533" cy="101195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endParaRPr lang="en-US" alt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73763" y="682998"/>
            <a:ext cx="266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  <a:spcBef>
                <a:spcPct val="50000"/>
              </a:spcBef>
            </a:pPr>
            <a:r>
              <a:rPr lang="ru-RU" altLang="en-US" sz="200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Ա </a:t>
            </a:r>
            <a:r>
              <a:rPr lang="ru-RU" altLang="en-US" sz="2000" dirty="0" err="1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Խումբ</a:t>
            </a:r>
            <a:r>
              <a:rPr lang="en-US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: </a:t>
            </a:r>
            <a:r>
              <a:rPr lang="ru-RU" altLang="en-US" sz="2000" b="0" dirty="0" err="1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Գերակշիռ</a:t>
            </a:r>
            <a:r>
              <a:rPr lang="ru-RU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 է ՊԲԱ-ն</a:t>
            </a:r>
            <a:endParaRPr lang="en-US" altLang="en-US" sz="2000" b="0" dirty="0">
              <a:solidFill>
                <a:srgbClr val="4BACC6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10740" y="3148643"/>
            <a:ext cx="227009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  <a:spcBef>
                <a:spcPct val="50000"/>
              </a:spcBef>
            </a:pPr>
            <a:r>
              <a:rPr lang="ru-RU" altLang="en-US" sz="2000" dirty="0" err="1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Խումբ</a:t>
            </a:r>
            <a:r>
              <a:rPr lang="ru-RU" altLang="en-US" sz="200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 Բ</a:t>
            </a:r>
            <a:r>
              <a:rPr lang="en-US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:</a:t>
            </a:r>
            <a:endParaRPr lang="en-US" altLang="en-US" sz="2000" b="0" dirty="0">
              <a:solidFill>
                <a:srgbClr val="4BACC6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</a:endParaRPr>
          </a:p>
          <a:p>
            <a:pPr algn="ctr" defTabSz="457200">
              <a:lnSpc>
                <a:spcPct val="90000"/>
              </a:lnSpc>
              <a:spcBef>
                <a:spcPct val="50000"/>
              </a:spcBef>
            </a:pPr>
            <a:r>
              <a:rPr lang="ru-RU" altLang="en-US" sz="2000" b="0" dirty="0" err="1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Գերակշիռ</a:t>
            </a:r>
            <a:r>
              <a:rPr lang="ru-RU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 է Պ</a:t>
            </a:r>
            <a:r>
              <a:rPr lang="en-US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Ծ</a:t>
            </a:r>
            <a:endParaRPr lang="en-US" altLang="en-US" sz="2000" b="0" dirty="0">
              <a:solidFill>
                <a:srgbClr val="4BACC6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44848" y="3816922"/>
            <a:ext cx="2421924" cy="8002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lnSpc>
                <a:spcPct val="90000"/>
              </a:lnSpc>
              <a:spcBef>
                <a:spcPct val="50000"/>
              </a:spcBef>
            </a:pPr>
            <a:r>
              <a:rPr lang="ru-RU" altLang="en-US" sz="2000" dirty="0" err="1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Խումբ</a:t>
            </a:r>
            <a:r>
              <a:rPr lang="ru-RU" altLang="en-US" sz="200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 Գ</a:t>
            </a:r>
            <a:r>
              <a:rPr lang="en-US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: </a:t>
            </a:r>
            <a:endParaRPr lang="en-US" altLang="en-US" sz="2000" b="0" dirty="0">
              <a:solidFill>
                <a:srgbClr val="4BACC6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</a:endParaRPr>
          </a:p>
          <a:p>
            <a:pPr algn="ctr" defTabSz="457200">
              <a:lnSpc>
                <a:spcPct val="90000"/>
              </a:lnSpc>
              <a:spcBef>
                <a:spcPct val="50000"/>
              </a:spcBef>
            </a:pPr>
            <a:r>
              <a:rPr lang="ru-RU" altLang="en-US" sz="2000" b="0" dirty="0" err="1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Գերակշիռ</a:t>
            </a:r>
            <a:r>
              <a:rPr lang="ru-RU" altLang="en-US" sz="2000" b="0" dirty="0" smtClean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</a:rPr>
              <a:t> է ԳԴԾ</a:t>
            </a:r>
            <a:endParaRPr lang="en-US" altLang="en-US" sz="2000" b="0" dirty="0">
              <a:solidFill>
                <a:srgbClr val="4BACC6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93C927-0642-45A7-91E0-892D9DC911CA}"/>
              </a:ext>
            </a:extLst>
          </p:cNvPr>
          <p:cNvGrpSpPr/>
          <p:nvPr/>
        </p:nvGrpSpPr>
        <p:grpSpPr>
          <a:xfrm>
            <a:off x="1524001" y="4516837"/>
            <a:ext cx="2268702" cy="1460543"/>
            <a:chOff x="214938" y="4309886"/>
            <a:chExt cx="2268702" cy="1460543"/>
          </a:xfrm>
        </p:grpSpPr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E1E81691-957E-464A-8269-F1CE71458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329" y="4309886"/>
              <a:ext cx="1276311" cy="10772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83.5% </a:t>
              </a:r>
              <a:r>
                <a:rPr lang="ru-RU" sz="1600" dirty="0" smtClean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ԳԴԾ</a:t>
              </a:r>
              <a:endParaRPr lang="en-US" sz="1600" dirty="0">
                <a:solidFill>
                  <a:srgbClr val="FFFF00"/>
                </a:solidFill>
                <a:latin typeface="Arial"/>
                <a:cs typeface="Times New Roman" pitchFamily="18" charset="0"/>
              </a:endParaRPr>
            </a:p>
            <a:p>
              <a:pPr defTabSz="457200"/>
              <a:r>
                <a:rPr lang="en-US" sz="1600" dirty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14.6% </a:t>
              </a:r>
              <a:r>
                <a:rPr lang="ru-RU" sz="1600" dirty="0" smtClean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Պ</a:t>
              </a:r>
              <a:r>
                <a:rPr lang="en-US" sz="1600" dirty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Ծ</a:t>
              </a:r>
            </a:p>
            <a:p>
              <a:pPr defTabSz="457200"/>
              <a:r>
                <a:rPr lang="en-US" sz="1600" dirty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  1.1% </a:t>
              </a:r>
              <a:r>
                <a:rPr lang="ru-RU" sz="1600" dirty="0" smtClean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ԿԲԱ</a:t>
              </a:r>
              <a:endParaRPr lang="en-US" sz="1600" dirty="0">
                <a:solidFill>
                  <a:srgbClr val="FFFF00"/>
                </a:solidFill>
                <a:latin typeface="Arial"/>
                <a:cs typeface="Times New Roman" pitchFamily="18" charset="0"/>
              </a:endParaRPr>
            </a:p>
            <a:p>
              <a:pPr defTabSz="457200"/>
              <a:r>
                <a:rPr lang="en-US" sz="1600" dirty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  0.8% </a:t>
              </a:r>
              <a:r>
                <a:rPr lang="ru-RU" sz="1600" dirty="0" err="1" smtClean="0">
                  <a:solidFill>
                    <a:srgbClr val="FFFF00"/>
                  </a:solidFill>
                  <a:latin typeface="Arial"/>
                  <a:cs typeface="Times New Roman" pitchFamily="18" charset="0"/>
                </a:rPr>
                <a:t>Այլ</a:t>
              </a:r>
              <a:endParaRPr lang="en-US" sz="1600" dirty="0">
                <a:solidFill>
                  <a:srgbClr val="FFFF00"/>
                </a:solidFill>
                <a:latin typeface="Arial"/>
                <a:cs typeface="Times New Roman" pitchFamily="18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032CCAE2-C3EF-4E9F-8D26-19E090B39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938" y="5426795"/>
              <a:ext cx="990599" cy="3436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Arial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9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-1" y="6371"/>
            <a:ext cx="5446643" cy="1450757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hy-AM" sz="3200" dirty="0" smtClean="0">
                <a:solidFill>
                  <a:schemeClr val="bg1"/>
                </a:solidFill>
              </a:rPr>
              <a:t>Տվյալներ Հայաստանի մասին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821410"/>
            <a:ext cx="3659772" cy="35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08722" y="1877121"/>
            <a:ext cx="5893677" cy="361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hy-AM" sz="2100" dirty="0" smtClean="0"/>
          </a:p>
          <a:p>
            <a:pPr algn="ctr" eaLnBrk="1" hangingPunct="1">
              <a:spcBef>
                <a:spcPts val="600"/>
              </a:spcBef>
            </a:pPr>
            <a:r>
              <a:rPr lang="hy-AM" sz="2100" dirty="0" smtClean="0"/>
              <a:t>Տարածքը՝ շուրջ 29,0 հազար քկմ</a:t>
            </a:r>
          </a:p>
          <a:p>
            <a:pPr algn="ctr" eaLnBrk="1" hangingPunct="1">
              <a:spcBef>
                <a:spcPts val="600"/>
              </a:spcBef>
            </a:pPr>
            <a:r>
              <a:rPr lang="hy-AM" sz="2100" dirty="0" smtClean="0"/>
              <a:t>Բնակչությունը՝ 2,9 մլն</a:t>
            </a:r>
            <a:endParaRPr lang="en-US" sz="2100" dirty="0" smtClean="0"/>
          </a:p>
          <a:p>
            <a:pPr algn="ctr" eaLnBrk="1" hangingPunct="1">
              <a:spcBef>
                <a:spcPts val="600"/>
              </a:spcBef>
            </a:pPr>
            <a:r>
              <a:rPr lang="hy-AM" sz="2100" dirty="0" smtClean="0"/>
              <a:t>Վարչատարածքային բաժանումը</a:t>
            </a:r>
            <a:r>
              <a:rPr lang="en-US" sz="2100" dirty="0" smtClean="0"/>
              <a:t>՝</a:t>
            </a:r>
            <a:endParaRPr lang="hy-AM" sz="2100" dirty="0" smtClean="0"/>
          </a:p>
          <a:p>
            <a:pPr algn="ctr" eaLnBrk="1" hangingPunct="1">
              <a:spcBef>
                <a:spcPts val="600"/>
              </a:spcBef>
            </a:pPr>
            <a:r>
              <a:rPr lang="hy-AM" sz="2100" dirty="0" smtClean="0"/>
              <a:t>10 մարզ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100" dirty="0" err="1" smtClean="0"/>
              <a:t>Մայրաքաղաքը</a:t>
            </a:r>
            <a:r>
              <a:rPr lang="en-US" sz="2100" dirty="0" smtClean="0"/>
              <a:t>՝ </a:t>
            </a:r>
            <a:r>
              <a:rPr lang="hy-AM" sz="2100" dirty="0" smtClean="0"/>
              <a:t>Երևան</a:t>
            </a:r>
            <a:endParaRPr lang="en-US" sz="2100" dirty="0"/>
          </a:p>
          <a:p>
            <a:pPr algn="ctr" eaLnBrk="1" hangingPunct="1">
              <a:spcBef>
                <a:spcPts val="600"/>
              </a:spcBef>
            </a:pPr>
            <a:r>
              <a:rPr lang="en-US" sz="2100" dirty="0" smtClean="0"/>
              <a:t>915 </a:t>
            </a:r>
            <a:r>
              <a:rPr lang="hy-AM" sz="2100" dirty="0" smtClean="0"/>
              <a:t>համայնք, որոնցից</a:t>
            </a:r>
            <a:endParaRPr lang="en-US" sz="2100" dirty="0"/>
          </a:p>
          <a:p>
            <a:pPr algn="ctr" eaLnBrk="1" hangingPunct="1">
              <a:spcBef>
                <a:spcPts val="600"/>
              </a:spcBef>
            </a:pPr>
            <a:r>
              <a:rPr lang="en-US" sz="2100" dirty="0" smtClean="0"/>
              <a:t>4</a:t>
            </a:r>
            <a:r>
              <a:rPr lang="hy-AM" sz="2100" dirty="0" smtClean="0"/>
              <a:t>9 քաղաքային</a:t>
            </a:r>
            <a:endParaRPr lang="en-US" sz="2100" dirty="0"/>
          </a:p>
          <a:p>
            <a:pPr algn="ctr" eaLnBrk="1" hangingPunct="1">
              <a:spcBef>
                <a:spcPts val="600"/>
              </a:spcBef>
            </a:pPr>
            <a:r>
              <a:rPr lang="en-US" sz="2100" dirty="0" smtClean="0"/>
              <a:t>866</a:t>
            </a:r>
            <a:r>
              <a:rPr lang="ru-RU" sz="2100" dirty="0" smtClean="0"/>
              <a:t> </a:t>
            </a:r>
            <a:r>
              <a:rPr lang="hy-AM" sz="2100" dirty="0" smtClean="0"/>
              <a:t>գյուղական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746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2F0FF3F-B4A7-40C9-914D-6D27FDB5BEA5}"/>
              </a:ext>
            </a:extLst>
          </p:cNvPr>
          <p:cNvSpPr txBox="1">
            <a:spLocks/>
          </p:cNvSpPr>
          <p:nvPr/>
        </p:nvSpPr>
        <p:spPr>
          <a:xfrm>
            <a:off x="112358" y="92013"/>
            <a:ext cx="11774842" cy="9334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  <a:defRPr/>
            </a:pP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Առողջապահական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ծառայություններից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խուսափում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է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օգտվել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բնակչության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մեծ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մասը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՝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հատկապես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ցածր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եկամուտներ</a:t>
            </a:r>
            <a:r>
              <a:rPr lang="en-US" sz="2800" b="1" kern="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Calibri"/>
              </a:rPr>
              <a:t>ունեցողները</a:t>
            </a:r>
            <a:endParaRPr lang="en-US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628FD4-1BB1-4FD5-8DEC-0CA3050C18CD}"/>
              </a:ext>
            </a:extLst>
          </p:cNvPr>
          <p:cNvSpPr txBox="1"/>
          <p:nvPr/>
        </p:nvSpPr>
        <p:spPr>
          <a:xfrm>
            <a:off x="6267450" y="2719000"/>
            <a:ext cx="228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0299A4-DC1F-499E-9695-D880A20FC3C2}"/>
              </a:ext>
            </a:extLst>
          </p:cNvPr>
          <p:cNvSpPr txBox="1"/>
          <p:nvPr/>
        </p:nvSpPr>
        <p:spPr>
          <a:xfrm>
            <a:off x="6267450" y="2857500"/>
            <a:ext cx="241898" cy="30008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" y="1680254"/>
            <a:ext cx="6347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առողջության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առաջնային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պահպանման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ծառայություններին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չդիմելու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հիմնական</a:t>
            </a:r>
            <a:r>
              <a:rPr lang="ru-RU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ru-RU" dirty="0" err="1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պատճառներ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112358" y="2247900"/>
          <a:ext cx="6288442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480502"/>
              </p:ext>
            </p:extLst>
          </p:nvPr>
        </p:nvGraphicFramePr>
        <p:xfrm>
          <a:off x="6509348" y="1556413"/>
          <a:ext cx="4860616" cy="286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6969414" y="4571700"/>
          <a:ext cx="4400550" cy="22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7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vember | 2011 | The (not so) Special Moth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3" y="1381992"/>
            <a:ext cx="1524000" cy="148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022" y="164594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6,7% - </a:t>
            </a:r>
            <a:r>
              <a:rPr lang="en-US" dirty="0" err="1" smtClean="0"/>
              <a:t>Հայաստան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4060" y="2490546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2.2-3.5</a:t>
            </a:r>
            <a:r>
              <a:rPr lang="hy-AM" dirty="0" smtClean="0"/>
              <a:t>% - </a:t>
            </a:r>
            <a:r>
              <a:rPr lang="en-US" dirty="0" smtClean="0"/>
              <a:t> </a:t>
            </a:r>
            <a:r>
              <a:rPr lang="en-US" dirty="0" err="1" smtClean="0"/>
              <a:t>Աշխարհ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62" y="860520"/>
            <a:ext cx="1003529" cy="1016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6175" y="1876752"/>
            <a:ext cx="434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Ո</a:t>
            </a:r>
            <a:r>
              <a:rPr lang="hy-AM" dirty="0" smtClean="0">
                <a:solidFill>
                  <a:srgbClr val="FF0000"/>
                </a:solidFill>
              </a:rPr>
              <a:t>չ </a:t>
            </a:r>
            <a:r>
              <a:rPr lang="hy-AM" dirty="0">
                <a:solidFill>
                  <a:srgbClr val="FF0000"/>
                </a:solidFill>
              </a:rPr>
              <a:t>վարակիչ </a:t>
            </a:r>
            <a:r>
              <a:rPr lang="hy-AM" dirty="0" smtClean="0">
                <a:solidFill>
                  <a:srgbClr val="FF0000"/>
                </a:solidFill>
              </a:rPr>
              <a:t>հիվանդություններից մահացությունը</a:t>
            </a:r>
          </a:p>
          <a:p>
            <a:r>
              <a:rPr lang="en-US" dirty="0" smtClean="0"/>
              <a:t>93</a:t>
            </a:r>
            <a:r>
              <a:rPr lang="ru-RU" dirty="0" smtClean="0"/>
              <a:t>%</a:t>
            </a:r>
            <a:r>
              <a:rPr lang="hy-AM" dirty="0" smtClean="0"/>
              <a:t> - Հայաստան</a:t>
            </a:r>
            <a:endParaRPr lang="ru-RU" dirty="0" smtClean="0"/>
          </a:p>
          <a:p>
            <a:r>
              <a:rPr lang="ru-RU" dirty="0" smtClean="0"/>
              <a:t>74% - </a:t>
            </a:r>
            <a:r>
              <a:rPr lang="hy-AM" dirty="0" smtClean="0"/>
              <a:t>Աշխարհ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464820" y="34632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4474" y="4413464"/>
            <a:ext cx="240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1.4% - </a:t>
            </a:r>
            <a:r>
              <a:rPr lang="ru-RU" dirty="0" err="1"/>
              <a:t>Հայաստան</a:t>
            </a:r>
            <a:endParaRPr lang="ru-RU" dirty="0"/>
          </a:p>
          <a:p>
            <a:r>
              <a:rPr lang="en-US" dirty="0" smtClean="0"/>
              <a:t>7.6</a:t>
            </a:r>
            <a:r>
              <a:rPr lang="hy-AM" dirty="0" smtClean="0"/>
              <a:t>% - </a:t>
            </a:r>
            <a:r>
              <a:rPr lang="en-US" dirty="0" smtClean="0"/>
              <a:t> </a:t>
            </a:r>
            <a:r>
              <a:rPr lang="en-US" dirty="0" err="1" smtClean="0"/>
              <a:t>Աշխարհ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09053" y="821276"/>
            <a:ext cx="326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>
                <a:solidFill>
                  <a:srgbClr val="FF0000"/>
                </a:solidFill>
              </a:rPr>
              <a:t>Հաշմանդամություն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" y="3315219"/>
            <a:ext cx="525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Պետական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առողջապահական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ծախսեր</a:t>
            </a:r>
            <a:r>
              <a:rPr lang="ru-RU" dirty="0" smtClean="0">
                <a:solidFill>
                  <a:srgbClr val="FF0000"/>
                </a:solidFill>
              </a:rPr>
              <a:t>, ՀՆԱ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14688"/>
            <a:ext cx="10018643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Առողջապահական համակարգը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4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808"/>
            <a:ext cx="11857382" cy="105640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hy-AM" sz="3600" dirty="0">
                <a:solidFill>
                  <a:schemeClr val="bg1"/>
                </a:solidFill>
              </a:rPr>
              <a:t>Հայաստանում ընդհանուր առողջապահական ծախսերը միջինից բարձր են</a:t>
            </a:r>
            <a:endParaRPr lang="en-GB" sz="3600" b="1" strike="sngStrike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694" y="2034495"/>
            <a:ext cx="3868340" cy="823912"/>
          </a:xfrm>
        </p:spPr>
        <p:txBody>
          <a:bodyPr>
            <a:normAutofit/>
          </a:bodyPr>
          <a:lstStyle/>
          <a:p>
            <a:r>
              <a:rPr lang="hy-AM" sz="2000" b="0" dirty="0">
                <a:solidFill>
                  <a:schemeClr val="tx2"/>
                </a:solidFill>
              </a:rPr>
              <a:t>Մասնաբաժինը ՀՆԱ-ում</a:t>
            </a:r>
            <a:r>
              <a:rPr lang="en-GB" sz="2000" b="0" dirty="0">
                <a:solidFill>
                  <a:schemeClr val="tx2"/>
                </a:solidFill>
              </a:rPr>
              <a:t>, </a:t>
            </a:r>
            <a:r>
              <a:rPr lang="en-GB" sz="2000" b="0" dirty="0" smtClean="0">
                <a:solidFill>
                  <a:schemeClr val="tx2"/>
                </a:solidFill>
              </a:rPr>
              <a:t>201</a:t>
            </a:r>
            <a:r>
              <a:rPr lang="ru-RU" sz="2000" b="0" dirty="0" smtClean="0">
                <a:solidFill>
                  <a:schemeClr val="tx2"/>
                </a:solidFill>
              </a:rPr>
              <a:t>7</a:t>
            </a:r>
            <a:endParaRPr lang="en-GB" sz="2000" b="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0610" y="1952807"/>
            <a:ext cx="3887391" cy="823912"/>
          </a:xfrm>
        </p:spPr>
        <p:txBody>
          <a:bodyPr>
            <a:normAutofit/>
          </a:bodyPr>
          <a:lstStyle/>
          <a:p>
            <a:r>
              <a:rPr lang="hy-AM" sz="2000" b="0" dirty="0">
                <a:solidFill>
                  <a:schemeClr val="tx2"/>
                </a:solidFill>
              </a:rPr>
              <a:t>Մեկ շնչի հաշվով</a:t>
            </a:r>
            <a:r>
              <a:rPr lang="en-GB" sz="2000" b="0" dirty="0">
                <a:solidFill>
                  <a:schemeClr val="tx2"/>
                </a:solidFill>
              </a:rPr>
              <a:t>, </a:t>
            </a:r>
            <a:r>
              <a:rPr lang="en-GB" sz="2000" b="0" dirty="0" smtClean="0">
                <a:solidFill>
                  <a:schemeClr val="tx2"/>
                </a:solidFill>
              </a:rPr>
              <a:t>201</a:t>
            </a:r>
            <a:r>
              <a:rPr lang="ru-RU" sz="2000" b="0" dirty="0" smtClean="0">
                <a:solidFill>
                  <a:schemeClr val="tx2"/>
                </a:solidFill>
              </a:rPr>
              <a:t>7</a:t>
            </a:r>
            <a:endParaRPr lang="en-GB" sz="2000" b="0" dirty="0">
              <a:solidFill>
                <a:schemeClr val="tx2"/>
              </a:solidFill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7EEB1D-D939-4B1B-9ED8-BBF441932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6" y="2858407"/>
            <a:ext cx="4499776" cy="3879850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D48AB54F-A0EF-4858-89F6-D3E2C10D7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10" y="2762613"/>
            <a:ext cx="4533754" cy="3807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6638F-716E-4F5E-990F-C365A3D2C674}"/>
              </a:ext>
            </a:extLst>
          </p:cNvPr>
          <p:cNvSpPr txBox="1"/>
          <p:nvPr/>
        </p:nvSpPr>
        <p:spPr>
          <a:xfrm>
            <a:off x="853010" y="6300213"/>
            <a:ext cx="35707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ՀՆԱ </a:t>
            </a:r>
            <a:r>
              <a:rPr lang="ru-RU" sz="900" dirty="0" err="1" smtClean="0"/>
              <a:t>ըստ</a:t>
            </a:r>
            <a:r>
              <a:rPr lang="ru-RU" sz="900" dirty="0" smtClean="0"/>
              <a:t> </a:t>
            </a:r>
            <a:r>
              <a:rPr lang="ru-RU" sz="900" dirty="0" err="1" smtClean="0"/>
              <a:t>մարդաշնչի</a:t>
            </a:r>
            <a:r>
              <a:rPr lang="ru-RU" sz="900" dirty="0" smtClean="0"/>
              <a:t>, </a:t>
            </a:r>
            <a:r>
              <a:rPr lang="ru-RU" sz="900" dirty="0" err="1" smtClean="0"/>
              <a:t>հաստատուն</a:t>
            </a:r>
            <a:r>
              <a:rPr lang="ru-RU" sz="900" dirty="0" smtClean="0"/>
              <a:t> 2017թ-ի ԱՄՆ </a:t>
            </a:r>
            <a:r>
              <a:rPr lang="ru-RU" sz="900" dirty="0" err="1" smtClean="0"/>
              <a:t>դոլարով</a:t>
            </a:r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6638F-716E-4F5E-990F-C365A3D2C674}"/>
              </a:ext>
            </a:extLst>
          </p:cNvPr>
          <p:cNvSpPr txBox="1"/>
          <p:nvPr/>
        </p:nvSpPr>
        <p:spPr>
          <a:xfrm>
            <a:off x="6625185" y="6140432"/>
            <a:ext cx="35707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ՀՆԱ </a:t>
            </a:r>
            <a:r>
              <a:rPr lang="ru-RU" sz="900" dirty="0" err="1" smtClean="0"/>
              <a:t>ըստ</a:t>
            </a:r>
            <a:r>
              <a:rPr lang="ru-RU" sz="900" dirty="0" smtClean="0"/>
              <a:t> </a:t>
            </a:r>
            <a:r>
              <a:rPr lang="ru-RU" sz="900" dirty="0" err="1" smtClean="0"/>
              <a:t>մարդաշնչի</a:t>
            </a:r>
            <a:r>
              <a:rPr lang="ru-RU" sz="900" dirty="0" smtClean="0"/>
              <a:t>, </a:t>
            </a:r>
            <a:r>
              <a:rPr lang="ru-RU" sz="900" dirty="0" err="1" smtClean="0"/>
              <a:t>հաստատուն</a:t>
            </a:r>
            <a:r>
              <a:rPr lang="ru-RU" sz="900" dirty="0" smtClean="0"/>
              <a:t> 2017թ-ի ԱՄՆ </a:t>
            </a:r>
            <a:r>
              <a:rPr lang="ru-RU" sz="900" dirty="0" err="1" smtClean="0"/>
              <a:t>դոլարով</a:t>
            </a:r>
            <a:endParaRPr lang="en-US" sz="900" dirty="0"/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194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hy-AM" sz="3600" dirty="0">
                <a:solidFill>
                  <a:schemeClr val="bg1"/>
                </a:solidFill>
              </a:rPr>
              <a:t>Բայց, պետական առողջապահական  ծախսերը միջինից ցածր են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213" y="1989381"/>
            <a:ext cx="5157787" cy="823912"/>
          </a:xfrm>
        </p:spPr>
        <p:txBody>
          <a:bodyPr/>
          <a:lstStyle/>
          <a:p>
            <a:r>
              <a:rPr lang="hy-AM" b="0" dirty="0">
                <a:solidFill>
                  <a:schemeClr val="tx2"/>
                </a:solidFill>
              </a:rPr>
              <a:t>Մասնաբաժինը ՀՆԱ-ում</a:t>
            </a:r>
            <a:r>
              <a:rPr lang="en-GB" b="0" dirty="0">
                <a:solidFill>
                  <a:schemeClr val="tx2"/>
                </a:solidFill>
              </a:rPr>
              <a:t>, </a:t>
            </a:r>
            <a:r>
              <a:rPr lang="en-GB" b="0" dirty="0" smtClean="0">
                <a:solidFill>
                  <a:schemeClr val="tx2"/>
                </a:solidFill>
              </a:rPr>
              <a:t>201</a:t>
            </a:r>
            <a:r>
              <a:rPr lang="ru-RU" b="0" dirty="0" smtClean="0">
                <a:solidFill>
                  <a:schemeClr val="tx2"/>
                </a:solidFill>
              </a:rPr>
              <a:t>7</a:t>
            </a:r>
            <a:endParaRPr lang="en-GB" b="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0113" y="1989381"/>
            <a:ext cx="3887391" cy="763863"/>
          </a:xfrm>
        </p:spPr>
        <p:txBody>
          <a:bodyPr/>
          <a:lstStyle/>
          <a:p>
            <a:r>
              <a:rPr lang="hy-AM" b="0" dirty="0">
                <a:solidFill>
                  <a:schemeClr val="tx2"/>
                </a:solidFill>
              </a:rPr>
              <a:t>Մեկ շնչի հաշվով</a:t>
            </a:r>
            <a:r>
              <a:rPr lang="en-GB" b="0" dirty="0">
                <a:solidFill>
                  <a:schemeClr val="tx2"/>
                </a:solidFill>
              </a:rPr>
              <a:t>, </a:t>
            </a:r>
            <a:r>
              <a:rPr lang="en-GB" b="0" dirty="0" smtClean="0">
                <a:solidFill>
                  <a:schemeClr val="tx2"/>
                </a:solidFill>
              </a:rPr>
              <a:t>201</a:t>
            </a:r>
            <a:r>
              <a:rPr lang="ru-RU" b="0" dirty="0" smtClean="0">
                <a:solidFill>
                  <a:schemeClr val="tx2"/>
                </a:solidFill>
              </a:rPr>
              <a:t>7</a:t>
            </a:r>
            <a:endParaRPr lang="en-GB" b="0" dirty="0">
              <a:solidFill>
                <a:schemeClr val="tx2"/>
              </a:solidFill>
            </a:endParaRP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5C4F93C3-6120-4432-8863-EF0707B1B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40" y="2707242"/>
            <a:ext cx="5168582" cy="375631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775001B-D9DD-490D-AB94-50646EBC8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4" y="2707242"/>
            <a:ext cx="5330190" cy="3873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96638F-716E-4F5E-990F-C365A3D2C674}"/>
              </a:ext>
            </a:extLst>
          </p:cNvPr>
          <p:cNvSpPr txBox="1"/>
          <p:nvPr/>
        </p:nvSpPr>
        <p:spPr>
          <a:xfrm>
            <a:off x="938213" y="6152945"/>
            <a:ext cx="35707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ՀՆԱ </a:t>
            </a:r>
            <a:r>
              <a:rPr lang="ru-RU" sz="900" dirty="0" err="1" smtClean="0"/>
              <a:t>ըստ</a:t>
            </a:r>
            <a:r>
              <a:rPr lang="ru-RU" sz="900" dirty="0" smtClean="0"/>
              <a:t> </a:t>
            </a:r>
            <a:r>
              <a:rPr lang="ru-RU" sz="900" dirty="0" err="1" smtClean="0"/>
              <a:t>մարդաշնչի</a:t>
            </a:r>
            <a:r>
              <a:rPr lang="ru-RU" sz="900" dirty="0" smtClean="0"/>
              <a:t>, </a:t>
            </a:r>
            <a:r>
              <a:rPr lang="ru-RU" sz="900" dirty="0" err="1" smtClean="0"/>
              <a:t>հաստատուն</a:t>
            </a:r>
            <a:r>
              <a:rPr lang="ru-RU" sz="900" dirty="0" smtClean="0"/>
              <a:t> 2017թ-ի ԱՄՆ </a:t>
            </a:r>
            <a:r>
              <a:rPr lang="ru-RU" sz="900" dirty="0" err="1" smtClean="0"/>
              <a:t>դոլարով</a:t>
            </a:r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F42D0-6CAD-49A4-80C2-4893C1610CC6}"/>
              </a:ext>
            </a:extLst>
          </p:cNvPr>
          <p:cNvSpPr txBox="1"/>
          <p:nvPr/>
        </p:nvSpPr>
        <p:spPr>
          <a:xfrm>
            <a:off x="6497217" y="5325320"/>
            <a:ext cx="3259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GDP per capita, 2016 US$</a:t>
            </a:r>
          </a:p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0E84C-EB79-43EB-9889-E9AFF70E9D81}"/>
              </a:ext>
            </a:extLst>
          </p:cNvPr>
          <p:cNvSpPr txBox="1"/>
          <p:nvPr/>
        </p:nvSpPr>
        <p:spPr>
          <a:xfrm>
            <a:off x="1689196" y="6581002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200" dirty="0"/>
              <a:t>Աղբյուր՝</a:t>
            </a:r>
            <a:r>
              <a:rPr lang="en-US" sz="1200" dirty="0"/>
              <a:t> World Development Indicators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6638F-716E-4F5E-990F-C365A3D2C674}"/>
              </a:ext>
            </a:extLst>
          </p:cNvPr>
          <p:cNvSpPr txBox="1"/>
          <p:nvPr/>
        </p:nvSpPr>
        <p:spPr>
          <a:xfrm>
            <a:off x="6646682" y="6030247"/>
            <a:ext cx="35707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ՀՆԱ </a:t>
            </a:r>
            <a:r>
              <a:rPr lang="ru-RU" sz="900" dirty="0" err="1" smtClean="0"/>
              <a:t>ըստ</a:t>
            </a:r>
            <a:r>
              <a:rPr lang="ru-RU" sz="900" dirty="0" smtClean="0"/>
              <a:t> </a:t>
            </a:r>
            <a:r>
              <a:rPr lang="ru-RU" sz="900" dirty="0" err="1" smtClean="0"/>
              <a:t>մարդաշնչի</a:t>
            </a:r>
            <a:r>
              <a:rPr lang="ru-RU" sz="900" dirty="0" smtClean="0"/>
              <a:t>, </a:t>
            </a:r>
            <a:r>
              <a:rPr lang="ru-RU" sz="900" dirty="0" err="1" smtClean="0"/>
              <a:t>հաստատուն</a:t>
            </a:r>
            <a:r>
              <a:rPr lang="ru-RU" sz="900" dirty="0" smtClean="0"/>
              <a:t> 2017թ-ի ԱՄՆ </a:t>
            </a:r>
            <a:r>
              <a:rPr lang="ru-RU" sz="900" dirty="0" err="1" smtClean="0"/>
              <a:t>դոլարով</a:t>
            </a:r>
            <a:endParaRPr lang="en-US" sz="900" dirty="0"/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4187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833652" cy="145075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y-AM" dirty="0" smtClean="0">
                <a:solidFill>
                  <a:schemeClr val="bg1"/>
                </a:solidFill>
              </a:rPr>
              <a:t>Ապագային միտված ռազմավարության հիմնարար սկզբունքները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y-AM" sz="2000" dirty="0" smtClean="0"/>
              <a:t>«Մարդակենտրոն» առողջապահություն</a:t>
            </a:r>
          </a:p>
          <a:p>
            <a:pPr>
              <a:lnSpc>
                <a:spcPct val="150000"/>
              </a:lnSpc>
            </a:pPr>
            <a:r>
              <a:rPr lang="hy-AM" sz="2000" dirty="0" smtClean="0"/>
              <a:t>Մարդու իրավունքների գերակայություն</a:t>
            </a:r>
          </a:p>
          <a:p>
            <a:pPr>
              <a:lnSpc>
                <a:spcPct val="150000"/>
              </a:lnSpc>
            </a:pPr>
            <a:r>
              <a:rPr lang="hy-AM" sz="2000" dirty="0" smtClean="0"/>
              <a:t>Արդյունավետ քաղաքականություն և համարժեք կառավարում</a:t>
            </a:r>
          </a:p>
          <a:p>
            <a:pPr>
              <a:lnSpc>
                <a:spcPct val="150000"/>
              </a:lnSpc>
            </a:pPr>
            <a:r>
              <a:rPr lang="hy-AM" sz="2000" dirty="0" smtClean="0"/>
              <a:t>Մասնակցային կառավարում</a:t>
            </a:r>
          </a:p>
          <a:p>
            <a:pPr>
              <a:lnSpc>
                <a:spcPct val="150000"/>
              </a:lnSpc>
            </a:pPr>
            <a:r>
              <a:rPr lang="hy-AM" sz="2000" dirty="0" smtClean="0"/>
              <a:t>Սոցիալական համերաշխություն</a:t>
            </a:r>
          </a:p>
          <a:p>
            <a:pPr>
              <a:lnSpc>
                <a:spcPct val="150000"/>
              </a:lnSpc>
            </a:pPr>
            <a:r>
              <a:rPr lang="hy-AM" sz="2000" dirty="0" smtClean="0"/>
              <a:t>Բոլորի համար հավասար իրավունքներ և հնարավորություններ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6469" y="6500191"/>
            <a:ext cx="773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Հայաստանի առողջապահության ռազմավարական ծրագիր, 2021-2025թթ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19"/>
            <a:ext cx="10058400" cy="965200"/>
          </a:xfrm>
          <a:solidFill>
            <a:schemeClr val="accent1"/>
          </a:solidFill>
        </p:spPr>
        <p:txBody>
          <a:bodyPr/>
          <a:lstStyle/>
          <a:p>
            <a:r>
              <a:rPr lang="hy-AM" dirty="0" smtClean="0">
                <a:solidFill>
                  <a:schemeClr val="bg1"/>
                </a:solidFill>
              </a:rPr>
              <a:t>Բարեփոխումների նպատակը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1902460"/>
            <a:ext cx="11358880" cy="421386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y-AM" sz="1900" dirty="0" smtClean="0"/>
              <a:t>Սահմանել առաջիկա տարիների համար ոլորտի զարգացման ուղենիշները` ուղղված Հայաստանի Հանրապետությունում՝</a:t>
            </a:r>
          </a:p>
          <a:p>
            <a:pPr lvl="1">
              <a:lnSpc>
                <a:spcPct val="170000"/>
              </a:lnSpc>
            </a:pPr>
            <a:r>
              <a:rPr lang="hy-AM" sz="1800" dirty="0" smtClean="0"/>
              <a:t>բնակչության առողջության պահպանմանը,</a:t>
            </a:r>
          </a:p>
          <a:p>
            <a:pPr lvl="1">
              <a:lnSpc>
                <a:spcPct val="170000"/>
              </a:lnSpc>
            </a:pPr>
            <a:r>
              <a:rPr lang="hy-AM" sz="1800" dirty="0" smtClean="0"/>
              <a:t>հիվանդացության, հաշմանդամության և վաղաժամ մահացության նվազեցմանը,</a:t>
            </a:r>
          </a:p>
          <a:p>
            <a:pPr lvl="1">
              <a:lnSpc>
                <a:spcPct val="170000"/>
              </a:lnSpc>
            </a:pPr>
            <a:r>
              <a:rPr lang="hy-AM" sz="1800" dirty="0" smtClean="0"/>
              <a:t>կյանքի որակի բարելավմանը,</a:t>
            </a:r>
          </a:p>
          <a:p>
            <a:pPr lvl="1">
              <a:lnSpc>
                <a:spcPct val="170000"/>
              </a:lnSpc>
            </a:pPr>
            <a:r>
              <a:rPr lang="hy-AM" sz="1800" dirty="0" smtClean="0"/>
              <a:t>կյանքի միջին տևողության երկարաձգմանը – 2025թ-ին՝ 78 տարեկան </a:t>
            </a:r>
            <a:r>
              <a:rPr lang="en-US" sz="1800" dirty="0" smtClean="0"/>
              <a:t>(</a:t>
            </a:r>
            <a:r>
              <a:rPr lang="ru-RU" sz="1800" dirty="0" smtClean="0"/>
              <a:t>2018-ին՝ 75,9</a:t>
            </a:r>
            <a:r>
              <a:rPr lang="en-US" sz="1800" dirty="0" smtClean="0"/>
              <a:t>)</a:t>
            </a:r>
            <a:endParaRPr lang="hy-AM" sz="1800" dirty="0" smtClean="0"/>
          </a:p>
        </p:txBody>
      </p:sp>
    </p:spTree>
    <p:extLst>
      <p:ext uri="{BB962C8B-B14F-4D97-AF65-F5344CB8AC3E}">
        <p14:creationId xmlns:p14="http://schemas.microsoft.com/office/powerpoint/2010/main" val="26813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19"/>
            <a:ext cx="7559040" cy="843280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hy-AM" sz="3200" dirty="0">
                <a:solidFill>
                  <a:schemeClr val="bg1"/>
                </a:solidFill>
              </a:rPr>
              <a:t>Ռազմավարության հիմնական </a:t>
            </a:r>
            <a:r>
              <a:rPr lang="hy-AM" sz="3200" dirty="0" smtClean="0">
                <a:solidFill>
                  <a:schemeClr val="bg1"/>
                </a:solidFill>
              </a:rPr>
              <a:t>խնդիրները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76847"/>
            <a:ext cx="11001375" cy="4766854"/>
          </a:xfrm>
        </p:spPr>
        <p:txBody>
          <a:bodyPr>
            <a:normAutofit fontScale="70000" lnSpcReduction="20000"/>
          </a:bodyPr>
          <a:lstStyle/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Նվազեցնել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ոչ վարակիչ հիվանդություններով </a:t>
            </a: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հիվանդացությունը, մահացությունը, առողջության վրա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ռիսկի գործոնների</a:t>
            </a: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 բացասական ազդեցությունը և բարելավել հոգեկան առողջությունը:</a:t>
            </a:r>
          </a:p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Նվազեցնել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վարակիչ հիվանդություններով </a:t>
            </a: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հիվանդացությունը և մահացությունը:</a:t>
            </a:r>
          </a:p>
          <a:p>
            <a:pPr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Բարելավել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մոր, մանկան և վերարտադրողական առողջությունը</a:t>
            </a: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 և նվազեցնել նորածնային մահացությունը</a:t>
            </a:r>
            <a:r>
              <a:rPr lang="hy-AM" altLang="en-US" sz="2400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Ապահովել մարդու կենսագոծունեության համար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առողջ և անվտանգ միջավայր: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Ապահովել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համակարգի արդյունավետ և համաչափ կառավարումը և ռեսուրսների համաչափ օգտագործումը: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Ապահովել </a:t>
            </a:r>
            <a:r>
              <a:rPr lang="hy-AM" altLang="en-US" sz="2400" b="1" noProof="1">
                <a:latin typeface="Arial" panose="020B0604020202020204" pitchFamily="34" charset="0"/>
                <a:cs typeface="Arial" panose="020B0604020202020204" pitchFamily="34" charset="0"/>
              </a:rPr>
              <a:t>որակյալ և անվտանգ բժշկական օգնության</a:t>
            </a: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 տրամադրումը: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hy-AM" alt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Ապահովել առողջապահական </a:t>
            </a:r>
            <a:r>
              <a:rPr lang="hy-AM" altLang="en-US" sz="2400" noProof="1" smtClean="0">
                <a:latin typeface="Arial" panose="020B0604020202020204" pitchFamily="34" charset="0"/>
                <a:cs typeface="Arial" panose="020B0604020202020204" pitchFamily="34" charset="0"/>
              </a:rPr>
              <a:t>համակարգ</a:t>
            </a:r>
            <a:r>
              <a:rPr lang="ru-RU" altLang="en-US" sz="2400" noProof="1" smtClean="0">
                <a:latin typeface="Arial" panose="020B0604020202020204" pitchFamily="34" charset="0"/>
                <a:cs typeface="Arial" panose="020B0604020202020204" pitchFamily="34" charset="0"/>
              </a:rPr>
              <a:t>ի</a:t>
            </a:r>
            <a:r>
              <a:rPr lang="hy-AM" altLang="en-US" sz="2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2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ֆինանսավորման կայուն համակարգի ստեղծումը</a:t>
            </a:r>
            <a:r>
              <a:rPr lang="hy-AM" altLang="en-US" sz="2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endParaRPr lang="hy-AM" altLang="en-US" sz="2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endParaRPr lang="hy-AM" altLang="en-US" sz="2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"/>
            <a:ext cx="8260080" cy="77216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hy-AM" sz="3200" noProof="1" smtClean="0">
                <a:solidFill>
                  <a:schemeClr val="bg1"/>
                </a:solidFill>
              </a:rPr>
              <a:t>Առողջության </a:t>
            </a:r>
            <a:r>
              <a:rPr lang="hy-AM" sz="3200" noProof="1">
                <a:solidFill>
                  <a:schemeClr val="bg1"/>
                </a:solidFill>
              </a:rPr>
              <a:t>հետ կապված </a:t>
            </a:r>
            <a:r>
              <a:rPr lang="hy-AM" sz="3200" noProof="1" smtClean="0">
                <a:solidFill>
                  <a:schemeClr val="bg1"/>
                </a:solidFill>
              </a:rPr>
              <a:t>հիմնախնդիրները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353" y="2427891"/>
            <a:ext cx="9317420" cy="4130564"/>
          </a:xfrm>
        </p:spPr>
        <p:txBody>
          <a:bodyPr>
            <a:normAutofit/>
          </a:bodyPr>
          <a:lstStyle/>
          <a:p>
            <a:r>
              <a:rPr lang="hy-AM" sz="2200" noProof="1"/>
              <a:t>Ոչ վարակիչ հիվանդություններ (ՈՎՀ) և ռիսկի գործոններ</a:t>
            </a:r>
          </a:p>
          <a:p>
            <a:r>
              <a:rPr lang="hy-AM" sz="2200" noProof="1"/>
              <a:t>Վարակիչ հիվանդություններ</a:t>
            </a:r>
          </a:p>
          <a:p>
            <a:r>
              <a:rPr lang="hy-AM" sz="2200" noProof="1"/>
              <a:t>Մոր, մանկան և վերարտադրողական առողջություն</a:t>
            </a:r>
          </a:p>
          <a:p>
            <a:pPr lvl="1"/>
            <a:r>
              <a:rPr lang="en-US" sz="2200" noProof="1"/>
              <a:t>Երեխաների և դեռահասների </a:t>
            </a:r>
            <a:r>
              <a:rPr lang="hy-AM" sz="2200" noProof="1"/>
              <a:t>առողջություն</a:t>
            </a:r>
          </a:p>
          <a:p>
            <a:pPr lvl="1"/>
            <a:r>
              <a:rPr lang="hy-AM" sz="2200" noProof="1"/>
              <a:t>Մայրական և վերարտադրողական առողջություն</a:t>
            </a:r>
          </a:p>
          <a:p>
            <a:r>
              <a:rPr lang="hy-AM" sz="2200" noProof="1"/>
              <a:t>Տարեցների առողջություն</a:t>
            </a:r>
          </a:p>
          <a:p>
            <a:r>
              <a:rPr lang="hy-AM" sz="2200" dirty="0"/>
              <a:t>Հոգեկան առողջություն</a:t>
            </a:r>
          </a:p>
          <a:p>
            <a:r>
              <a:rPr lang="hy-AM" sz="2200" dirty="0"/>
              <a:t>Ապահով շրջակա միջավայր</a:t>
            </a:r>
            <a:endParaRPr lang="hy-AM" sz="2200" noProof="1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4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20"/>
            <a:ext cx="9062720" cy="975360"/>
          </a:xfrm>
          <a:solidFill>
            <a:schemeClr val="accent1"/>
          </a:solidFill>
        </p:spPr>
        <p:txBody>
          <a:bodyPr anchor="ctr"/>
          <a:lstStyle/>
          <a:p>
            <a:pPr lvl="0"/>
            <a:r>
              <a:rPr lang="hy-AM" sz="3200" noProof="1" smtClean="0">
                <a:solidFill>
                  <a:schemeClr val="bg1"/>
                </a:solidFill>
              </a:rPr>
              <a:t>Առողջապահական </a:t>
            </a:r>
            <a:r>
              <a:rPr lang="hy-AM" sz="3200" noProof="1">
                <a:solidFill>
                  <a:schemeClr val="bg1"/>
                </a:solidFill>
              </a:rPr>
              <a:t>համակարգի </a:t>
            </a:r>
            <a:r>
              <a:rPr lang="hy-AM" sz="3200" noProof="1" smtClean="0">
                <a:solidFill>
                  <a:schemeClr val="bg1"/>
                </a:solidFill>
              </a:rPr>
              <a:t>հիմնախնդիրները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198880"/>
            <a:ext cx="11836400" cy="5059680"/>
          </a:xfrm>
        </p:spPr>
        <p:txBody>
          <a:bodyPr>
            <a:normAutofit fontScale="92500" lnSpcReduction="20000"/>
          </a:bodyPr>
          <a:lstStyle/>
          <a:p>
            <a:r>
              <a:rPr lang="hy-AM" sz="2400" noProof="1">
                <a:latin typeface="Arial" panose="020B0604020202020204" pitchFamily="34" charset="0"/>
                <a:cs typeface="Arial" panose="020B0604020202020204" pitchFamily="34" charset="0"/>
              </a:rPr>
              <a:t>Առողջապահական համակարգի </a:t>
            </a:r>
            <a:r>
              <a:rPr lang="hy-AM" sz="2400" noProof="1" smtClean="0">
                <a:latin typeface="Arial" panose="020B0604020202020204" pitchFamily="34" charset="0"/>
                <a:cs typeface="Arial" panose="020B0604020202020204" pitchFamily="34" charset="0"/>
              </a:rPr>
              <a:t>կառավարումը</a:t>
            </a:r>
          </a:p>
          <a:p>
            <a:endParaRPr lang="hy-AM" sz="2400" noProof="1">
              <a:latin typeface="GHEA Grapalat" pitchFamily="50" charset="0"/>
            </a:endParaRPr>
          </a:p>
          <a:p>
            <a:pPr lvl="1">
              <a:lnSpc>
                <a:spcPct val="150000"/>
              </a:lnSpc>
            </a:pPr>
            <a:r>
              <a:rPr lang="ru-RU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Զ</a:t>
            </a:r>
            <a:r>
              <a:rPr lang="hy-AM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արգացնել առողջապահության </a:t>
            </a:r>
            <a:r>
              <a:rPr lang="ru-RU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տեղեկատվական համակարգ</a:t>
            </a:r>
            <a:r>
              <a:rPr lang="hy-AM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ը, այն դարձնել ավելի ճկուն և կիրառելի համակարգի մասնակիցների կողմից</a:t>
            </a:r>
            <a:endParaRPr lang="hy-AM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y-AM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Բժշկական ծառայությունների  որակի վերահսկման մոդելի ստեղծում, որակի ստանդարտների ապահովման գործիքակազմի կիրառում՝ կլինիկական գործելակարգեր, սխեմաներ, գնահատման մեթոդաբանություն</a:t>
            </a:r>
            <a:r>
              <a:rPr lang="ru-RU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, ակրեդիտավորման համակարգի ներդնում և լիցենզավորման կանոնների վերանայում</a:t>
            </a:r>
            <a:endParaRPr lang="en-US" sz="20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ru-RU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Իրականացնել առողջապահության համակարգի հիմնական գործառույթների կառավարման տարանջատում՝ ֆինանսավորում, ծառայությունների մատուցում, քաղաքականության մշակում</a:t>
            </a:r>
          </a:p>
          <a:p>
            <a:pPr lvl="1">
              <a:lnSpc>
                <a:spcPct val="150000"/>
              </a:lnSpc>
            </a:pPr>
            <a:r>
              <a:rPr lang="ru-RU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Կիրառել բժշկական կազմակերպությունների կառավարման նոր մոդելների ներդրում, հավատարմագրային կառավարում պետական մասնաբաժին ունեցող կազմակերպություններում</a:t>
            </a:r>
            <a:endParaRPr lang="en-US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20"/>
            <a:ext cx="9062720" cy="975360"/>
          </a:xfrm>
          <a:solidFill>
            <a:schemeClr val="accent1"/>
          </a:solidFill>
        </p:spPr>
        <p:txBody>
          <a:bodyPr anchor="ctr"/>
          <a:lstStyle/>
          <a:p>
            <a:pPr lvl="0"/>
            <a:r>
              <a:rPr lang="hy-AM" sz="3200" noProof="1" smtClean="0">
                <a:solidFill>
                  <a:schemeClr val="bg1"/>
                </a:solidFill>
              </a:rPr>
              <a:t>Առողջապահական </a:t>
            </a:r>
            <a:r>
              <a:rPr lang="hy-AM" sz="3200" noProof="1">
                <a:solidFill>
                  <a:schemeClr val="bg1"/>
                </a:solidFill>
              </a:rPr>
              <a:t>համակարգի </a:t>
            </a:r>
            <a:r>
              <a:rPr lang="hy-AM" sz="3200" noProof="1" smtClean="0">
                <a:solidFill>
                  <a:schemeClr val="bg1"/>
                </a:solidFill>
              </a:rPr>
              <a:t>հիմնախնդիրները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198880"/>
            <a:ext cx="11836400" cy="5466080"/>
          </a:xfrm>
        </p:spPr>
        <p:txBody>
          <a:bodyPr>
            <a:normAutofit fontScale="92500" lnSpcReduction="20000"/>
          </a:bodyPr>
          <a:lstStyle/>
          <a:p>
            <a:r>
              <a:rPr lang="ru-RU" sz="2400" noProof="1" smtClean="0">
                <a:latin typeface="Arial" panose="020B0604020202020204" pitchFamily="34" charset="0"/>
                <a:cs typeface="Arial" panose="020B0604020202020204" pitchFamily="34" charset="0"/>
              </a:rPr>
              <a:t>Ռեսուրսներ</a:t>
            </a:r>
            <a:endParaRPr lang="hy-AM" sz="24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y-AM" sz="2400" noProof="1">
              <a:latin typeface="GHEA Grapalat" pitchFamily="50" charset="0"/>
            </a:endParaRPr>
          </a:p>
          <a:p>
            <a:pPr lvl="1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Ն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պատակային ընդունելության, ինչպես նաև հետբուհական ուսուցման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կազմակերպում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ըստ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գնահատված կարիքների,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Բուժաշխատողների 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անհատական լիցենզավորման համակարգի ներդ</a:t>
            </a: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ր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ում,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Հ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անրապետության տարածքում առողջապահական կադրերի </a:t>
            </a: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առկա պահանջարկի գնահատում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 և պ</a:t>
            </a: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լանավորում,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y-AM" sz="2000" dirty="0">
                <a:latin typeface="Arial" panose="020B0604020202020204" pitchFamily="34" charset="0"/>
                <a:cs typeface="Arial" panose="020B0604020202020204" pitchFamily="34" charset="0"/>
              </a:rPr>
              <a:t>Առողջապահական մ</a:t>
            </a:r>
            <a:r>
              <a:rPr lang="af-ZA" sz="2000" dirty="0">
                <a:latin typeface="Arial" panose="020B0604020202020204" pitchFamily="34" charset="0"/>
                <a:cs typeface="Arial" panose="020B0604020202020204" pitchFamily="34" charset="0"/>
              </a:rPr>
              <a:t>արդկային ներուժի տեղեկատվական միասնական և համապարփակ տվյալների շտեմարանի ձևավորում,</a:t>
            </a:r>
            <a:endParaRPr lang="hy-AM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y-AM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Բժշկական կազմակերպությունների կարողությունների՝ շենքային պայմաններ, սարքավորումներ, համապատասխանեցում նորացված լիցենզիոն և ակրեդիտացիոն պահանջներին</a:t>
            </a:r>
          </a:p>
          <a:p>
            <a:pPr lvl="1">
              <a:lnSpc>
                <a:spcPct val="150000"/>
              </a:lnSpc>
            </a:pPr>
            <a:r>
              <a:rPr lang="hy-AM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Բժշկական սարքավորումների, լաբորատոր և ախտորոշիչ սարքերի նկատմամբ ներկայացվող պահանջների սահմանում, դրանց էլեկտրոնային ռեեստրի ձևավորում և վարում </a:t>
            </a:r>
            <a:r>
              <a:rPr lang="ru-RU" sz="20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noProof="1"/>
          </a:p>
        </p:txBody>
      </p:sp>
    </p:spTree>
    <p:extLst>
      <p:ext uri="{BB962C8B-B14F-4D97-AF65-F5344CB8AC3E}">
        <p14:creationId xmlns:p14="http://schemas.microsoft.com/office/powerpoint/2010/main" val="13005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3406" y="-95839"/>
            <a:ext cx="10058400" cy="1449387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ԱՌՈՂՋՈՒԹՅՈՒՆՆ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ԱՄԵՆ ԻՆՉ ՉԷ, ԲԱՅՑ ԱՌԱՆՑ ԱՌՈՂՋՈՒԹՅԱՆ ԱՄԵՆ ԻՆՉ ՈՉԻՆՉ Է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7734457"/>
              </p:ext>
            </p:extLst>
          </p:nvPr>
        </p:nvGraphicFramePr>
        <p:xfrm>
          <a:off x="330926" y="970370"/>
          <a:ext cx="1085088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317079" y="3629899"/>
            <a:ext cx="8825658" cy="8614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8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1" y="1117600"/>
            <a:ext cx="11499010" cy="4975716"/>
          </a:xfrm>
        </p:spPr>
        <p:txBody>
          <a:bodyPr>
            <a:noAutofit/>
          </a:bodyPr>
          <a:lstStyle/>
          <a:p>
            <a:r>
              <a:rPr lang="hy-AM" b="1" i="1" dirty="0" smtClean="0"/>
              <a:t>Ծառայությունների տրամադրում</a:t>
            </a:r>
          </a:p>
          <a:p>
            <a:endParaRPr lang="hy-AM" dirty="0"/>
          </a:p>
          <a:p>
            <a:pPr>
              <a:buFont typeface="Courier New" panose="02070309020205020404" pitchFamily="49" charset="0"/>
              <a:buChar char="o"/>
            </a:pPr>
            <a:r>
              <a:rPr lang="hy-AM" dirty="0" smtClean="0"/>
              <a:t>Հայաստանի </a:t>
            </a:r>
            <a:r>
              <a:rPr lang="hy-AM" dirty="0"/>
              <a:t>հիվանդանոցային </a:t>
            </a:r>
            <a:r>
              <a:rPr lang="hy-AM" dirty="0" smtClean="0"/>
              <a:t>և ԱԱՊ </a:t>
            </a:r>
            <a:r>
              <a:rPr lang="hy-AM" dirty="0"/>
              <a:t>հաստատությունների </a:t>
            </a:r>
            <a:r>
              <a:rPr lang="hy-AM" dirty="0" smtClean="0"/>
              <a:t>կառուցվածքի </a:t>
            </a:r>
            <a:r>
              <a:rPr lang="hy-AM" dirty="0"/>
              <a:t>մասթեր-պլանի և ծառայությունների մատուցման ինտեգրացված մոդելի մշակում և </a:t>
            </a:r>
            <a:r>
              <a:rPr lang="hy-AM" dirty="0" smtClean="0"/>
              <a:t>ներդրում,</a:t>
            </a:r>
            <a:endParaRPr lang="ru-RU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hy-AM" dirty="0" smtClean="0"/>
              <a:t>Ընտանեկան </a:t>
            </a:r>
            <a:r>
              <a:rPr lang="hy-AM" dirty="0" smtClean="0"/>
              <a:t>բժշկության զարգացում՝ մասնավոր և խմբային պրակտիկաների ձևավորում, նեղ մասնագետների մասնավոր պրակտիկաների ձևավորում,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hy-AM" dirty="0" smtClean="0"/>
              <a:t>Բժշկական ծառայություն իրականացնող կազմակերպությունների տեսակների սահմանում ըստ տարածքային հասանելիության և հիմնական ծառայությունների հասանելիության</a:t>
            </a:r>
            <a:endParaRPr lang="ru-RU" dirty="0"/>
          </a:p>
          <a:p>
            <a:pPr>
              <a:buFont typeface="Courier New" panose="02070309020205020404" pitchFamily="49" charset="0"/>
              <a:buChar char="o"/>
            </a:pPr>
            <a:r>
              <a:rPr lang="hy-AM" dirty="0" smtClean="0"/>
              <a:t>Մասնագիտացված ծառայությունների ապակենտրոնացման շարունակական ռազմավարության իրականացում</a:t>
            </a:r>
            <a:endParaRPr lang="ru-R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0320"/>
            <a:ext cx="9062720" cy="9753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noProof="1" smtClean="0">
                <a:solidFill>
                  <a:schemeClr val="bg1"/>
                </a:solidFill>
              </a:rPr>
              <a:t>Առողջապահական համակարգի հիմնախնդիրները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z="2800" noProof="1" smtClean="0"/>
              <a:t>Ֆինանսավորում</a:t>
            </a:r>
            <a:br>
              <a:rPr lang="hy-AM" sz="2800" noProof="1" smtClean="0"/>
            </a:b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" y="1818641"/>
            <a:ext cx="11877040" cy="472405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y-AM" sz="2000" dirty="0" smtClean="0"/>
              <a:t>Ապահովել պետական </a:t>
            </a:r>
            <a:r>
              <a:rPr lang="hy-AM" sz="2000" dirty="0"/>
              <a:t>առողջապահական ծախսերի շարունակական </a:t>
            </a:r>
            <a:r>
              <a:rPr lang="hy-AM" sz="2000" dirty="0" smtClean="0"/>
              <a:t>աճ՝ </a:t>
            </a:r>
            <a:r>
              <a:rPr lang="hy-AM" sz="2000" dirty="0"/>
              <a:t>դրա մասնաբաժինը բյուջետային ծախսերում </a:t>
            </a:r>
            <a:r>
              <a:rPr lang="hy-AM" sz="2000" dirty="0" smtClean="0"/>
              <a:t>հասցնելով </a:t>
            </a:r>
            <a:r>
              <a:rPr lang="hy-AM" sz="2000" dirty="0"/>
              <a:t>առնվազն 10%, իսկ ՀՆԱ-ում` 2,5</a:t>
            </a:r>
            <a:r>
              <a:rPr lang="hy-AM" sz="2000" dirty="0" smtClean="0"/>
              <a:t>%,</a:t>
            </a:r>
            <a:endParaRPr lang="en-US" sz="20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y-AM" dirty="0" smtClean="0"/>
              <a:t>Առողջության </a:t>
            </a:r>
            <a:r>
              <a:rPr lang="hy-AM" dirty="0"/>
              <a:t>համընդհանուր ապահովագրության ներդրում, ինչը ենթադրում է պետական/հանրային  հիմնադրամի տեսքով միասնական գնորդի համակարգի ձևավորում, որը կապահովի բնակչության բոլոր խմբերին հիմնական ծառայությունների փաթեթով,</a:t>
            </a:r>
            <a:endParaRPr lang="ru-RU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 err="1"/>
              <a:t>Հիմնական</a:t>
            </a:r>
            <a:r>
              <a:rPr lang="ru-RU" dirty="0"/>
              <a:t> ծ</a:t>
            </a:r>
            <a:r>
              <a:rPr lang="hy-AM" dirty="0"/>
              <a:t>առայությունների փաթեթի ձևավորում` ելնելով հիվանդությունների հիմնական</a:t>
            </a:r>
            <a:r>
              <a:rPr lang="ru-RU" dirty="0"/>
              <a:t> </a:t>
            </a:r>
            <a:r>
              <a:rPr lang="hy-AM" dirty="0"/>
              <a:t>բեռի և մահացության ցուցանիշներից, ինչպես նաև աղետալի ծախսեր պահանջող ծառայությունների տեսակներից,</a:t>
            </a:r>
            <a:endParaRPr lang="ru-RU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y-AM" dirty="0"/>
              <a:t>Վճարովի ծառայությունների և ապահովագրական փաթեթում ընդգրկված ծառայությունների գների հաշվարկների  իրականացում միասնական մեթոդաբանության հիման վրա, որը հաշվի կառնի առողջապահության տեխնոլոգիական զարգացումը և իրական ծախսերի փոփոխությունները, </a:t>
            </a:r>
            <a:endParaRPr lang="ru-RU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y-AM" dirty="0"/>
              <a:t>Ծառայությունների գնման և փոխհատուցման արդյունավետ մեխանիզմների կիրառում, որոնք հիմնված են բժշկական կազմակերպությունների կողմից մատուցվող ծառայությունների քանակական և որակական ցուցանիշների և դրանց գնահատման արդյունքների վրա:</a:t>
            </a:r>
            <a:endParaRPr lang="ru-RU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20320"/>
            <a:ext cx="9062720" cy="9753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noProof="1" smtClean="0">
                <a:solidFill>
                  <a:schemeClr val="bg1"/>
                </a:solidFill>
              </a:rPr>
              <a:t>Առողջապահական համակարգի հիմնախնդիրները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 smtClean="0"/>
              <a:t>Շնորհակալություն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75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hy-AM" sz="44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Հարցեր և քննարկում</a:t>
            </a:r>
            <a:endParaRPr lang="en-US" sz="44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1ED0E3-CF0B-4E3B-9127-FF424E8F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783" y="1355816"/>
            <a:ext cx="533172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2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23888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Առողջության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վրա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ազդող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գործոններ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4" y="1436914"/>
            <a:ext cx="4793672" cy="44321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en-US" dirty="0" err="1" smtClean="0"/>
              <a:t>Ծխախոտի</a:t>
            </a:r>
            <a:r>
              <a:rPr lang="en-US" dirty="0" smtClean="0"/>
              <a:t> </a:t>
            </a:r>
            <a:r>
              <a:rPr lang="en-US" dirty="0" err="1" smtClean="0"/>
              <a:t>օգտագործում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en-US" dirty="0" err="1" smtClean="0"/>
              <a:t>Ալկոհոլի</a:t>
            </a:r>
            <a:r>
              <a:rPr lang="en-US" dirty="0" smtClean="0"/>
              <a:t> </a:t>
            </a:r>
            <a:r>
              <a:rPr lang="en-US" dirty="0" err="1" smtClean="0"/>
              <a:t>չարաշահում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en-US" dirty="0" err="1" smtClean="0"/>
              <a:t>Աղի</a:t>
            </a:r>
            <a:r>
              <a:rPr lang="en-US" dirty="0" smtClean="0"/>
              <a:t> </a:t>
            </a:r>
            <a:r>
              <a:rPr lang="hy-AM" dirty="0" smtClean="0"/>
              <a:t>չարաշահ</a:t>
            </a:r>
            <a:r>
              <a:rPr lang="en-US" dirty="0" err="1" smtClean="0"/>
              <a:t>ում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en-US" dirty="0" err="1" smtClean="0"/>
              <a:t>Ավելորդ</a:t>
            </a:r>
            <a:r>
              <a:rPr lang="en-US" dirty="0" smtClean="0"/>
              <a:t> </a:t>
            </a:r>
            <a:r>
              <a:rPr lang="en-US" dirty="0" err="1" smtClean="0"/>
              <a:t>քաշ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en-US" dirty="0" err="1" smtClean="0"/>
              <a:t>Հանքարդյունաբերություն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 smtClean="0"/>
              <a:t>  </a:t>
            </a:r>
            <a:r>
              <a:rPr lang="en-US" dirty="0" err="1" smtClean="0"/>
              <a:t>Շրջակա</a:t>
            </a:r>
            <a:r>
              <a:rPr lang="en-US" dirty="0" smtClean="0"/>
              <a:t> </a:t>
            </a:r>
            <a:r>
              <a:rPr lang="en-US" dirty="0" err="1" smtClean="0"/>
              <a:t>միջավայր</a:t>
            </a:r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6205277"/>
              </p:ext>
            </p:extLst>
          </p:nvPr>
        </p:nvGraphicFramePr>
        <p:xfrm>
          <a:off x="4313382" y="9238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33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08" y="3287264"/>
            <a:ext cx="7355160" cy="479793"/>
          </a:xfrm>
        </p:spPr>
        <p:txBody>
          <a:bodyPr>
            <a:normAutofit/>
          </a:bodyPr>
          <a:lstStyle/>
          <a:p>
            <a:pPr algn="ctr"/>
            <a:r>
              <a:rPr lang="hy-AM" sz="1600" b="1" dirty="0" smtClean="0">
                <a:solidFill>
                  <a:schemeClr val="tx1"/>
                </a:solidFill>
                <a:latin typeface="Sylfaen" pitchFamily="18" charset="0"/>
              </a:rPr>
              <a:t>ՈՎՀ մահացության բեռը</a:t>
            </a:r>
            <a:endParaRPr lang="ru-RU" sz="16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44866"/>
              </p:ext>
            </p:extLst>
          </p:nvPr>
        </p:nvGraphicFramePr>
        <p:xfrm>
          <a:off x="47465" y="3412350"/>
          <a:ext cx="5858675" cy="274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957775"/>
              </p:ext>
            </p:extLst>
          </p:nvPr>
        </p:nvGraphicFramePr>
        <p:xfrm>
          <a:off x="6838123" y="3538330"/>
          <a:ext cx="5018334" cy="316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761765" y="4386746"/>
            <a:ext cx="1919018" cy="100195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-14688"/>
            <a:ext cx="10018643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Առողջությունը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013681"/>
              </p:ext>
            </p:extLst>
          </p:nvPr>
        </p:nvGraphicFramePr>
        <p:xfrm>
          <a:off x="1306167" y="777474"/>
          <a:ext cx="5067300" cy="307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43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5360" y="1051939"/>
            <a:ext cx="10972800" cy="792162"/>
          </a:xfrm>
        </p:spPr>
        <p:txBody>
          <a:bodyPr>
            <a:normAutofit/>
          </a:bodyPr>
          <a:lstStyle/>
          <a:p>
            <a:r>
              <a:rPr lang="hy-AM" sz="1400" dirty="0"/>
              <a:t>Կյանքի սպասվելիք միջին տևողությունը ծնվելիս </a:t>
            </a:r>
            <a:r>
              <a:rPr lang="hy-AM" sz="1400" dirty="0" smtClean="0"/>
              <a:t>(ըստ տարիների)</a:t>
            </a:r>
            <a:r>
              <a:rPr lang="en-US" sz="1400" b="1" dirty="0" smtClean="0">
                <a:solidFill>
                  <a:srgbClr val="C00000"/>
                </a:solidFill>
              </a:rPr>
              <a:t/>
            </a:r>
            <a:br>
              <a:rPr lang="en-US" sz="1400" b="1" dirty="0" smtClean="0">
                <a:solidFill>
                  <a:srgbClr val="C00000"/>
                </a:solidFill>
              </a:rPr>
            </a:br>
            <a:endParaRPr lang="ru-RU" sz="1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3316" name="Object 7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06841"/>
              </p:ext>
            </p:extLst>
          </p:nvPr>
        </p:nvGraphicFramePr>
        <p:xfrm>
          <a:off x="156754" y="1776549"/>
          <a:ext cx="11800115" cy="440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Лист" r:id="rId4" imgW="6088203" imgH="2834735" progId="Excel.Sheet.8">
                  <p:embed/>
                </p:oleObj>
              </mc:Choice>
              <mc:Fallback>
                <p:oleObj name="Лист" r:id="rId4" imgW="6088203" imgH="28347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54" y="1776549"/>
                        <a:ext cx="11800115" cy="4406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35360" y="5475643"/>
            <a:ext cx="10439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1990</a:t>
            </a:r>
            <a:r>
              <a:rPr lang="en-US" b="1" dirty="0" smtClean="0"/>
              <a:t> </a:t>
            </a:r>
            <a:r>
              <a:rPr lang="ru-RU" dirty="0"/>
              <a:t>	</a:t>
            </a:r>
            <a:r>
              <a:rPr lang="en-US" dirty="0"/>
              <a:t>	</a:t>
            </a:r>
            <a:r>
              <a:rPr lang="en-US" b="1" i="1" dirty="0"/>
              <a:t>70.7  </a:t>
            </a:r>
            <a:r>
              <a:rPr lang="en-US" dirty="0" smtClean="0"/>
              <a:t>	</a:t>
            </a:r>
          </a:p>
          <a:p>
            <a:r>
              <a:rPr lang="ru-RU" b="1" dirty="0" smtClean="0"/>
              <a:t>201</a:t>
            </a:r>
            <a:r>
              <a:rPr lang="hy-AM" b="1" dirty="0" smtClean="0"/>
              <a:t>8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dirty="0"/>
              <a:t>		</a:t>
            </a:r>
            <a:r>
              <a:rPr lang="en-US" i="1" dirty="0" smtClean="0"/>
              <a:t>75.</a:t>
            </a:r>
            <a:r>
              <a:rPr lang="hy-AM" i="1" dirty="0" smtClean="0"/>
              <a:t>9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335360" y="6182957"/>
            <a:ext cx="1124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2021</a:t>
            </a:r>
            <a:r>
              <a:rPr lang="hy-AM" dirty="0"/>
              <a:t>թ</a:t>
            </a:r>
            <a:r>
              <a:rPr lang="hy-AM" dirty="0" smtClean="0"/>
              <a:t>-ից</a:t>
            </a:r>
            <a:r>
              <a:rPr lang="ru-RU" dirty="0" smtClean="0"/>
              <a:t> </a:t>
            </a:r>
            <a:r>
              <a:rPr lang="hy-AM" dirty="0"/>
              <a:t>Հայաստանի Հանրապետությունը </a:t>
            </a:r>
            <a:r>
              <a:rPr lang="ru-RU" dirty="0" err="1" smtClean="0"/>
              <a:t>անցել</a:t>
            </a:r>
            <a:r>
              <a:rPr lang="ru-RU" dirty="0" smtClean="0"/>
              <a:t> է</a:t>
            </a:r>
            <a:r>
              <a:rPr lang="hy-AM" dirty="0" smtClean="0"/>
              <a:t> ծերացող երկրների շարքը, </a:t>
            </a:r>
            <a:r>
              <a:rPr lang="hy-AM" dirty="0"/>
              <a:t>որն առաջ կբերի </a:t>
            </a:r>
            <a:r>
              <a:rPr lang="hy-AM" dirty="0" smtClean="0"/>
              <a:t>սոցիալ-տնտեսական, ինչպես նաև առողջապահական համալիր խնդիրներ 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9817"/>
            <a:ext cx="7136296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Առողջությունը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959417"/>
              </p:ext>
            </p:extLst>
          </p:nvPr>
        </p:nvGraphicFramePr>
        <p:xfrm>
          <a:off x="557349" y="1968137"/>
          <a:ext cx="11225347" cy="394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Лист" r:id="rId3" imgW="4914799" imgH="2676510" progId="Excel.Sheet.8">
                  <p:embed/>
                </p:oleObj>
              </mc:Choice>
              <mc:Fallback>
                <p:oleObj name="Лист" r:id="rId3" imgW="4914799" imgH="26765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49" y="1968137"/>
                        <a:ext cx="11225347" cy="3947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557349" y="1706250"/>
            <a:ext cx="10972800" cy="523774"/>
          </a:xfrm>
        </p:spPr>
        <p:txBody>
          <a:bodyPr>
            <a:normAutofit/>
          </a:bodyPr>
          <a:lstStyle/>
          <a:p>
            <a:r>
              <a:rPr lang="hy-AM" sz="1400" b="1" dirty="0" smtClean="0">
                <a:solidFill>
                  <a:schemeClr val="tx1"/>
                </a:solidFill>
              </a:rPr>
              <a:t>Մայրական մահացություն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215809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Առողջությունը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1670" y="521741"/>
            <a:ext cx="10972800" cy="639763"/>
          </a:xfrm>
        </p:spPr>
        <p:txBody>
          <a:bodyPr>
            <a:normAutofit/>
          </a:bodyPr>
          <a:lstStyle/>
          <a:p>
            <a:r>
              <a:rPr lang="hy-AM" sz="1400" b="1" dirty="0" smtClean="0">
                <a:solidFill>
                  <a:schemeClr val="tx1"/>
                </a:solidFill>
              </a:rPr>
              <a:t>Մանկական մահացություն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76" y="4472609"/>
            <a:ext cx="253558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y-AM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Մ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ինչև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hy-AM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տ երեխանե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ր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1990թ.</a:t>
            </a:r>
            <a:r>
              <a:rPr lang="en-US" sz="1400" b="1" dirty="0">
                <a:latin typeface="+mn-lt"/>
                <a:cs typeface="+mn-cs"/>
              </a:rPr>
              <a:t> 	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1446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դեպք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+mn-cs"/>
              </a:rPr>
              <a:t>(18.5)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latin typeface="+mn-lt"/>
                <a:cs typeface="+mn-cs"/>
              </a:rPr>
              <a:t>2000</a:t>
            </a:r>
            <a:r>
              <a:rPr lang="en-US" sz="1400" b="1" dirty="0">
                <a:latin typeface="+mn-lt"/>
                <a:cs typeface="+mn-cs"/>
              </a:rPr>
              <a:t>թ.	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540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դեպք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+mn-cs"/>
              </a:rPr>
              <a:t>(15.6)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2015թ. 	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370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դեպք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+mn-lt"/>
                <a:cs typeface="+mn-cs"/>
              </a:rPr>
              <a:t>(8.8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2018թ.        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261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դեպք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(7.1)</a:t>
            </a:r>
            <a:endParaRPr lang="en-US" sz="1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5,5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hy-AM" sz="1400" b="1" dirty="0" smtClean="0">
                <a:solidFill>
                  <a:srgbClr val="C00000"/>
                </a:solidFill>
                <a:latin typeface="+mn-lt"/>
                <a:cs typeface="+mn-cs"/>
              </a:rPr>
              <a:t>անգամ 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hy-AM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կրճատում</a:t>
            </a: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9767957" y="4472609"/>
            <a:ext cx="43688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y-AM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Մ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ինչև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տ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երեխաներ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400" b="1" dirty="0"/>
              <a:t>1990թ.</a:t>
            </a:r>
            <a:r>
              <a:rPr lang="en-US" sz="1400" b="1" dirty="0"/>
              <a:t> 	</a:t>
            </a:r>
            <a:r>
              <a:rPr lang="en-US" sz="1400" b="1" dirty="0">
                <a:solidFill>
                  <a:srgbClr val="C00000"/>
                </a:solidFill>
              </a:rPr>
              <a:t>1899 </a:t>
            </a:r>
            <a:r>
              <a:rPr lang="hy-AM" sz="1400" b="1" dirty="0" smtClean="0">
                <a:solidFill>
                  <a:srgbClr val="C00000"/>
                </a:solidFill>
              </a:rPr>
              <a:t>դեպք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(23.8)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400" b="1" dirty="0"/>
              <a:t>2000</a:t>
            </a:r>
            <a:r>
              <a:rPr lang="en-US" sz="1400" b="1" dirty="0"/>
              <a:t>թ.	</a:t>
            </a:r>
            <a:r>
              <a:rPr lang="en-US" sz="1400" b="1" dirty="0">
                <a:solidFill>
                  <a:srgbClr val="C00000"/>
                </a:solidFill>
              </a:rPr>
              <a:t>683 </a:t>
            </a:r>
            <a:r>
              <a:rPr lang="hy-AM" sz="1400" b="1" dirty="0" smtClean="0">
                <a:solidFill>
                  <a:srgbClr val="C00000"/>
                </a:solidFill>
              </a:rPr>
              <a:t>դեպք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(19.9)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1" dirty="0"/>
              <a:t>2015թ. 	</a:t>
            </a:r>
            <a:r>
              <a:rPr lang="en-US" sz="1400" b="1" dirty="0">
                <a:solidFill>
                  <a:srgbClr val="C00000"/>
                </a:solidFill>
              </a:rPr>
              <a:t>435 </a:t>
            </a:r>
            <a:r>
              <a:rPr lang="hy-AM" sz="1400" b="1" dirty="0" smtClean="0">
                <a:solidFill>
                  <a:srgbClr val="C00000"/>
                </a:solidFill>
              </a:rPr>
              <a:t>դեպք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(10.4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2018</a:t>
            </a:r>
            <a:r>
              <a:rPr lang="hy-AM" sz="1400" b="1" dirty="0" smtClean="0">
                <a:solidFill>
                  <a:srgbClr val="C00000"/>
                </a:solidFill>
              </a:rPr>
              <a:t>թ.</a:t>
            </a:r>
            <a:r>
              <a:rPr lang="en-US" sz="1400" b="1" dirty="0">
                <a:solidFill>
                  <a:srgbClr val="C00000"/>
                </a:solidFill>
              </a:rPr>
              <a:t>    </a:t>
            </a:r>
            <a:r>
              <a:rPr lang="en-US" sz="1400" b="1" dirty="0" smtClean="0">
                <a:solidFill>
                  <a:srgbClr val="C00000"/>
                </a:solidFill>
              </a:rPr>
              <a:t>     316 </a:t>
            </a:r>
            <a:r>
              <a:rPr lang="hy-AM" sz="1400" b="1" dirty="0" smtClean="0">
                <a:solidFill>
                  <a:srgbClr val="C00000"/>
                </a:solidFill>
              </a:rPr>
              <a:t>դեպք</a:t>
            </a:r>
            <a:r>
              <a:rPr lang="en-US" sz="1400" b="1" dirty="0" smtClean="0">
                <a:solidFill>
                  <a:srgbClr val="C00000"/>
                </a:solidFill>
              </a:rPr>
              <a:t> (8,7)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C00000"/>
                </a:solidFill>
              </a:rPr>
              <a:t>4,4 </a:t>
            </a:r>
            <a:r>
              <a:rPr lang="hy-AM" sz="1400" b="1" dirty="0">
                <a:solidFill>
                  <a:srgbClr val="C00000"/>
                </a:solidFill>
              </a:rPr>
              <a:t>անգամ </a:t>
            </a:r>
            <a:r>
              <a:rPr lang="en-US" sz="1400" b="1" dirty="0">
                <a:solidFill>
                  <a:srgbClr val="C00000"/>
                </a:solidFill>
              </a:rPr>
              <a:t>  </a:t>
            </a:r>
            <a:r>
              <a:rPr lang="hy-AM" sz="1400" b="1" dirty="0">
                <a:solidFill>
                  <a:schemeClr val="tx2">
                    <a:lumMod val="75000"/>
                  </a:schemeClr>
                </a:solidFill>
              </a:rPr>
              <a:t>կրճատում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Char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24"/>
          <a:stretch>
            <a:fillRect/>
          </a:stretch>
        </p:blipFill>
        <p:spPr bwMode="auto">
          <a:xfrm>
            <a:off x="146876" y="1161504"/>
            <a:ext cx="11968924" cy="3434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215809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 smtClean="0">
                <a:solidFill>
                  <a:schemeClr val="bg1"/>
                </a:solidFill>
              </a:rPr>
              <a:t>Առողջությունը բնութագրող ցուցանիշներ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9081" y="4688732"/>
            <a:ext cx="24221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y-AM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Նեոնատալ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 smtClean="0"/>
              <a:t>2000</a:t>
            </a:r>
            <a:r>
              <a:rPr lang="en-US" sz="1200" b="1" dirty="0"/>
              <a:t>թ.	</a:t>
            </a:r>
            <a:r>
              <a:rPr lang="ru-RU" sz="1200" b="1" dirty="0" smtClean="0">
                <a:solidFill>
                  <a:srgbClr val="C00000"/>
                </a:solidFill>
              </a:rPr>
              <a:t>9</a:t>
            </a:r>
            <a:r>
              <a:rPr lang="hy-AM" sz="1200" b="1" dirty="0" smtClean="0">
                <a:solidFill>
                  <a:srgbClr val="C00000"/>
                </a:solidFill>
              </a:rPr>
              <a:t>,5</a:t>
            </a:r>
            <a:endParaRPr lang="en-US" sz="1200" b="1" dirty="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b="1" dirty="0"/>
              <a:t>2015թ. 	</a:t>
            </a:r>
            <a:r>
              <a:rPr lang="ru-RU" sz="1200" b="1" dirty="0" smtClean="0">
                <a:solidFill>
                  <a:srgbClr val="C00000"/>
                </a:solidFill>
              </a:rPr>
              <a:t>6</a:t>
            </a:r>
            <a:r>
              <a:rPr lang="hy-AM" sz="1200" b="1" dirty="0" smtClean="0">
                <a:solidFill>
                  <a:srgbClr val="C00000"/>
                </a:solidFill>
              </a:rPr>
              <a:t>,1</a:t>
            </a:r>
            <a:endParaRPr lang="en-US" sz="1200" b="1" dirty="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C00000"/>
                </a:solidFill>
              </a:rPr>
              <a:t>2018թ.        </a:t>
            </a:r>
            <a:r>
              <a:rPr lang="hy-AM" sz="1200" b="1" dirty="0" smtClean="0">
                <a:solidFill>
                  <a:srgbClr val="C00000"/>
                </a:solidFill>
              </a:rPr>
              <a:t>    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hy-AM" sz="1200" b="1" dirty="0" smtClean="0">
                <a:solidFill>
                  <a:srgbClr val="C00000"/>
                </a:solidFill>
              </a:rPr>
              <a:t>6,2</a:t>
            </a:r>
            <a:endParaRPr lang="en-US" sz="1200" b="1" dirty="0">
              <a:solidFill>
                <a:srgbClr val="C0000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y-AM" sz="1200" b="1" dirty="0" smtClean="0">
                <a:solidFill>
                  <a:srgbClr val="C00000"/>
                </a:solidFill>
              </a:rPr>
              <a:t>1/3-ով </a:t>
            </a:r>
            <a:r>
              <a:rPr lang="en-US" sz="1200" b="1" dirty="0" smtClean="0">
                <a:solidFill>
                  <a:srgbClr val="C00000"/>
                </a:solidFill>
              </a:rPr>
              <a:t>  </a:t>
            </a:r>
            <a:r>
              <a:rPr lang="hy-AM" sz="1200" b="1" dirty="0">
                <a:solidFill>
                  <a:schemeClr val="tx2">
                    <a:lumMod val="75000"/>
                  </a:schemeClr>
                </a:solidFill>
              </a:rPr>
              <a:t>կրճատում</a:t>
            </a:r>
            <a:r>
              <a:rPr lang="ru-RU" sz="1200" b="1" dirty="0">
                <a:solidFill>
                  <a:srgbClr val="C00000"/>
                </a:solidFill>
              </a:rPr>
              <a:t>	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35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8E40-1189-0547-B711-928FB65406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470640" cy="105555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hy-AM" sz="2400" b="1" dirty="0" smtClean="0">
                <a:solidFill>
                  <a:schemeClr val="bg1"/>
                </a:solidFill>
              </a:rPr>
              <a:t>Արդյո՞ք Հայաստանի բնակչությունը ունի </a:t>
            </a:r>
            <a:r>
              <a:rPr lang="en-US" sz="2400" b="1" dirty="0" err="1" smtClean="0">
                <a:solidFill>
                  <a:schemeClr val="bg1"/>
                </a:solidFill>
              </a:rPr>
              <a:t>ՙՙ</a:t>
            </a:r>
            <a:r>
              <a:rPr lang="hy-AM" sz="2400" b="1" dirty="0" smtClean="0">
                <a:solidFill>
                  <a:schemeClr val="bg1"/>
                </a:solidFill>
              </a:rPr>
              <a:t>առողջ կյանքի</a:t>
            </a:r>
            <a:r>
              <a:rPr lang="en-US" sz="2400" b="1" dirty="0" err="1" smtClean="0">
                <a:solidFill>
                  <a:schemeClr val="bg1"/>
                </a:solidFill>
              </a:rPr>
              <a:t>ՙՙ</a:t>
            </a:r>
            <a:r>
              <a:rPr lang="hy-AM" sz="2400" b="1" dirty="0" smtClean="0">
                <a:solidFill>
                  <a:schemeClr val="bg1"/>
                </a:solidFill>
              </a:rPr>
              <a:t> երաշխիք: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hy-AM" sz="2400" b="1" dirty="0" smtClean="0">
                <a:solidFill>
                  <a:schemeClr val="bg1"/>
                </a:solidFill>
              </a:rPr>
              <a:t>Ծերացող բնակչություն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hy-AM" sz="2400" b="1" dirty="0" smtClean="0">
                <a:solidFill>
                  <a:schemeClr val="bg1"/>
                </a:solidFill>
              </a:rPr>
              <a:t>ավելի երկար, բայց հիվանդ կյանք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hy-AM" sz="2400" b="1" dirty="0" smtClean="0">
                <a:solidFill>
                  <a:schemeClr val="bg1"/>
                </a:solidFill>
              </a:rPr>
              <a:t>ցածր արտադրողականություն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42E831-BB8D-6142-AAA9-048C62BB3C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1261" y="1212850"/>
            <a:ext cx="5944147" cy="2559049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3FB648-FCE0-5647-B034-D1DC97E7D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91" y="3557085"/>
            <a:ext cx="1512055" cy="158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7B231-263A-4B52-A0B8-6A224052F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77" y="3771899"/>
            <a:ext cx="6620608" cy="2136380"/>
          </a:xfrm>
          <a:prstGeom prst="rect">
            <a:avLst/>
          </a:prstGeom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5A0702-56ED-4244-92F9-4E1D082F6E6E}"/>
              </a:ext>
            </a:extLst>
          </p:cNvPr>
          <p:cNvSpPr/>
          <p:nvPr/>
        </p:nvSpPr>
        <p:spPr bwMode="auto">
          <a:xfrm>
            <a:off x="6737686" y="3397187"/>
            <a:ext cx="5349540" cy="336284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66.3 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տարեկան հասակում առողջ կյանքի սպասվող տևողությունը 8.3 տարով ցածր է ծնված պահին սպասվող տևողությունից, որը ցածր է տարածաշրջանի միջինից 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(68.4 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տարի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) </a:t>
            </a:r>
            <a:endParaRPr lang="en-US" sz="1400" b="1" dirty="0">
              <a:solidFill>
                <a:schemeClr val="accent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Քրոնիկ հիվանդություններից մահացությունը կազմում է 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93%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y-AM" sz="1400" b="1" dirty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Քրոնիկ 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հիվանդությունների պատճառով տարեկան կորուստները 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(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խնամքի ծախսը և ցածր արտադրողականությունը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)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` շուրջ 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362.7 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մլրդ դրամ է </a:t>
            </a:r>
            <a:endParaRPr lang="en-US" sz="1400" b="1" dirty="0" smtClean="0">
              <a:solidFill>
                <a:schemeClr val="accent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Մինչև 2030թ. Հայաստանի ազգաբնակչության 5-ից 1-ը կլինի 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65 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տարեկանից բարձր</a:t>
            </a: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 – </a:t>
            </a:r>
            <a:r>
              <a:rPr lang="hy-AM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cs typeface="Times New Roman" pitchFamily="18" charset="0"/>
              </a:rPr>
              <a:t>քրոնիկ հիվանդությունների ավելի բարձր բեռի հավանականություն</a:t>
            </a:r>
            <a:endParaRPr lang="en-US" sz="1400" b="1" dirty="0">
              <a:solidFill>
                <a:schemeClr val="accent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FE1D7E81-27A7-4F8D-8302-D400DD5BD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4" b="49014"/>
          <a:stretch/>
        </p:blipFill>
        <p:spPr>
          <a:xfrm>
            <a:off x="5836739" y="1454212"/>
            <a:ext cx="6355261" cy="19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2432</Words>
  <Application>Microsoft Office PowerPoint</Application>
  <PresentationFormat>Широкоэкранный</PresentationFormat>
  <Paragraphs>431</Paragraphs>
  <Slides>33</Slides>
  <Notes>12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Adobe Devanagari</vt:lpstr>
      <vt:lpstr>Arial</vt:lpstr>
      <vt:lpstr>Calibri</vt:lpstr>
      <vt:lpstr>Calibri Light</vt:lpstr>
      <vt:lpstr>Courier New</vt:lpstr>
      <vt:lpstr>Garamond</vt:lpstr>
      <vt:lpstr>GHEA Grapalat</vt:lpstr>
      <vt:lpstr>Sylfaen</vt:lpstr>
      <vt:lpstr>Tahoma</vt:lpstr>
      <vt:lpstr>Times New Roman</vt:lpstr>
      <vt:lpstr>Wingdings</vt:lpstr>
      <vt:lpstr>Ретро</vt:lpstr>
      <vt:lpstr>Лист</vt:lpstr>
      <vt:lpstr>Презентация PowerPoint</vt:lpstr>
      <vt:lpstr>Տվյալներ Հայաստանի մասին</vt:lpstr>
      <vt:lpstr>ԱՌՈՂՋՈՒԹՅՈՒՆՆ ԱՄԵՆ ԻՆՉ ՉԷ, ԲԱՅՑ ԱՌԱՆՑ ԱՌՈՂՋՈՒԹՅԱՆ ԱՄԵՆ ԻՆՉ ՈՉԻՆՉ Է</vt:lpstr>
      <vt:lpstr>Առողջության վրա ազդող գործոններ</vt:lpstr>
      <vt:lpstr>ՈՎՀ մահացության բեռը</vt:lpstr>
      <vt:lpstr>Կյանքի սպասվելիք միջին տևողությունը ծնվելիս (ըստ տարիների) </vt:lpstr>
      <vt:lpstr>Մայրական մահացություն </vt:lpstr>
      <vt:lpstr>Մանկական մահացություն</vt:lpstr>
      <vt:lpstr>Արդյո՞ք Հայաստանի բնակչությունը ունի ՙՙառողջ կյանքիՙՙ երաշխիք: Ծերացող բնակչություն, ավելի երկար, բայց հիվանդ կյանք, ցածր արտադրողականություն </vt:lpstr>
      <vt:lpstr>Առողջապահական համակարգ</vt:lpstr>
      <vt:lpstr>Презентация PowerPoint</vt:lpstr>
      <vt:lpstr>Հայաստանում մեկ անձի հաշվով բժիշկների և հիվանդանոցային տեղերի թիվը գերազանցում է Հայաստանի հետ համադրելի այլ երկրների համանուն ցուցանիշը </vt:lpstr>
      <vt:lpstr>Հայաստանում նաև ավելի մեծ է բուժաշխատողների, ինչպես նաև բուժքույրերի և մանկաբարձների ընդհանուր թիվը՝ Հայաստանի հետ համադրելի այլ երկրների համանուն ցուցանիշի համեմատ</vt:lpstr>
      <vt:lpstr>Այլ երկրների համեմատ Հայաստանի հիվանդանոցներում մահճակալների քանակը չափազանց շատ է, իսկ օգտագործման ցուցանիշը՝ ցածր  </vt:lpstr>
      <vt:lpstr>Հայաստանի ներսում նույնպես առկա է ծանրաբեռնվածության զգալի տարբերություն ըստ առանձին բժշկական կազմակերպությունների</vt:lpstr>
      <vt:lpstr>ՊԱԳ շնորհիվ Հայաստանը ունի միասնական գնորդի և վճարողի ինստիտուտ</vt:lpstr>
      <vt:lpstr>Առողջապահական համակարգ, ֆինանսավորում </vt:lpstr>
      <vt:lpstr>Презентация PowerPoint</vt:lpstr>
      <vt:lpstr>Презентация PowerPoint</vt:lpstr>
      <vt:lpstr>Презентация PowerPoint</vt:lpstr>
      <vt:lpstr>Презентация PowerPoint</vt:lpstr>
      <vt:lpstr>Հայաստանում ընդհանուր առողջապահական ծախսերը միջինից բարձր են</vt:lpstr>
      <vt:lpstr>Բայց, պետական առողջապահական  ծախսերը միջինից ցածր են</vt:lpstr>
      <vt:lpstr>Ապագային միտված ռազմավարության հիմնարար սկզբունքները</vt:lpstr>
      <vt:lpstr>Բարեփոխումների նպատակը</vt:lpstr>
      <vt:lpstr>Ռազմավարության հիմնական խնդիրները</vt:lpstr>
      <vt:lpstr>Առողջության հետ կապված հիմնախնդիրները</vt:lpstr>
      <vt:lpstr>Առողջապահական համակարգի հիմնախնդիրները</vt:lpstr>
      <vt:lpstr>Առողջապահական համակարգի հիմնախնդիրները</vt:lpstr>
      <vt:lpstr>Презентация PowerPoint</vt:lpstr>
      <vt:lpstr>Ֆինանսավորում </vt:lpstr>
      <vt:lpstr>Շնորհակալություն</vt:lpstr>
      <vt:lpstr>Հարցեր և քննարկում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Հայաստանի առողջապահական համակարգը: Անցյալից դեպի ապագա</dc:title>
  <dc:creator>Samvel Kharazyan</dc:creator>
  <cp:lastModifiedBy>Samvel Kharazyan</cp:lastModifiedBy>
  <cp:revision>199</cp:revision>
  <dcterms:created xsi:type="dcterms:W3CDTF">2019-08-11T11:39:47Z</dcterms:created>
  <dcterms:modified xsi:type="dcterms:W3CDTF">2021-06-16T09:50:04Z</dcterms:modified>
</cp:coreProperties>
</file>