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4" r:id="rId3"/>
    <p:sldId id="295" r:id="rId4"/>
    <p:sldId id="286" r:id="rId5"/>
    <p:sldId id="292" r:id="rId6"/>
    <p:sldId id="293" r:id="rId7"/>
    <p:sldId id="282" r:id="rId8"/>
    <p:sldId id="283" r:id="rId9"/>
    <p:sldId id="260" r:id="rId10"/>
    <p:sldId id="262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87" r:id="rId19"/>
    <p:sldId id="273" r:id="rId20"/>
    <p:sldId id="279" r:id="rId21"/>
    <p:sldId id="280" r:id="rId22"/>
    <p:sldId id="289" r:id="rId23"/>
    <p:sldId id="288" r:id="rId24"/>
    <p:sldId id="294" r:id="rId25"/>
    <p:sldId id="290" r:id="rId26"/>
    <p:sldId id="281" r:id="rId27"/>
    <p:sldId id="274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286ADE-8286-4DB5-9CA2-A15086137AAA}">
          <p14:sldIdLst>
            <p14:sldId id="284"/>
            <p14:sldId id="295"/>
            <p14:sldId id="286"/>
            <p14:sldId id="292"/>
            <p14:sldId id="293"/>
            <p14:sldId id="282"/>
            <p14:sldId id="283"/>
            <p14:sldId id="260"/>
            <p14:sldId id="262"/>
          </p14:sldIdLst>
        </p14:section>
        <p14:section name="Untitled Section" id="{0D9C39DB-45F3-4FA1-A2D7-084D6EE269D9}">
          <p14:sldIdLst>
            <p14:sldId id="264"/>
            <p14:sldId id="266"/>
            <p14:sldId id="267"/>
            <p14:sldId id="269"/>
            <p14:sldId id="270"/>
            <p14:sldId id="271"/>
            <p14:sldId id="272"/>
            <p14:sldId id="287"/>
            <p14:sldId id="273"/>
            <p14:sldId id="279"/>
            <p14:sldId id="280"/>
            <p14:sldId id="289"/>
            <p14:sldId id="288"/>
            <p14:sldId id="294"/>
            <p14:sldId id="290"/>
            <p14:sldId id="281"/>
            <p14:sldId id="27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 showGuides="1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D8CF4-9911-4BB4-A533-0496FDF79A2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8CC2-3A56-4635-9586-0241D2CD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8CC2-3A56-4635-9586-0241D2CD3A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9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5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2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2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BC50-4301-4ABD-B605-F8773336977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B2FD-B11F-44B0-BFFD-20BC798D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1526-1702-473A-AB7A-3FECA93FFD6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8A54-216C-4A85-8521-0B0A1E1B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conomist.com/business/can-silicon-valley-still-dominate-global-innovation/218087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218" y="2250112"/>
            <a:ext cx="6858000" cy="1790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3000" dirty="0"/>
            </a:br>
            <a:r>
              <a:rPr lang="en-GB" sz="1800" b="1" dirty="0"/>
              <a:t>Tim Gittins</a:t>
            </a:r>
            <a:br>
              <a:rPr lang="en-GB" b="1" dirty="0"/>
            </a:br>
            <a:r>
              <a:rPr lang="en-GB" sz="1500" b="1" dirty="0"/>
              <a:t>Institute for Entrepreneurship and Innovation </a:t>
            </a:r>
            <a:br>
              <a:rPr lang="en-GB" sz="1500" b="1" dirty="0"/>
            </a:br>
            <a:r>
              <a:rPr lang="en-GB" sz="1500" b="1" dirty="0" err="1"/>
              <a:t>Corvinus</a:t>
            </a:r>
            <a:r>
              <a:rPr lang="en-GB" sz="1500" b="1" dirty="0"/>
              <a:t> University Budapest</a:t>
            </a:r>
            <a:br>
              <a:rPr lang="en-GB" sz="1500" b="1" dirty="0"/>
            </a:br>
            <a:br>
              <a:rPr lang="en-GB" sz="1500" b="1" dirty="0"/>
            </a:br>
            <a:br>
              <a:rPr lang="en-GB" sz="15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218" y="2317581"/>
            <a:ext cx="9144000" cy="1655762"/>
          </a:xfrm>
        </p:spPr>
        <p:txBody>
          <a:bodyPr/>
          <a:lstStyle/>
          <a:p>
            <a:r>
              <a:rPr lang="en-GB" b="1" dirty="0"/>
              <a:t>Entrepreneurial Ecosystem Workshop </a:t>
            </a:r>
          </a:p>
          <a:p>
            <a:r>
              <a:rPr lang="en-GB" sz="1400" b="1" dirty="0"/>
              <a:t>17 January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454" y="0"/>
            <a:ext cx="214312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63" y="3665029"/>
            <a:ext cx="2714625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149" y="35905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b="1" dirty="0"/>
              <a:t>Quadruple/Quintuple Concept</a:t>
            </a:r>
            <a:endParaRPr lang="en-US" sz="27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66" y="1598501"/>
            <a:ext cx="5320269" cy="36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0875" y="5270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Adapted from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Carayannis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and Campbell (2010).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5" y="2025009"/>
            <a:ext cx="1906166" cy="118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40" y="4607829"/>
            <a:ext cx="2095500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14" y="124543"/>
            <a:ext cx="1066892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b="1" dirty="0"/>
              <a:t>Isenberg (2010) Model</a:t>
            </a:r>
            <a:endParaRPr lang="en-US" sz="2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96" y="1475123"/>
            <a:ext cx="3888000" cy="362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11" y="432617"/>
            <a:ext cx="107298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Spigel</a:t>
            </a:r>
            <a:r>
              <a:rPr lang="en-GB" dirty="0"/>
              <a:t> (2015)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50" y="1476418"/>
            <a:ext cx="6057900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32" y="365127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Spigel</a:t>
            </a:r>
            <a:r>
              <a:rPr lang="en-GB" dirty="0"/>
              <a:t> (2015) – Case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864114"/>
            <a:ext cx="7886700" cy="4274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937" y="365127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913" y="-272547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 err="1"/>
              <a:t>Spigel</a:t>
            </a:r>
            <a:r>
              <a:rPr lang="en-GB" sz="4000" dirty="0"/>
              <a:t> and Harrison (2018) model - I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934" y="670593"/>
            <a:ext cx="7734024" cy="6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13" y="938841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err="1"/>
              <a:t>Spigel</a:t>
            </a:r>
            <a:r>
              <a:rPr lang="en-GB" sz="3200" b="1" dirty="0"/>
              <a:t> and Harrison (2018) model - II</a:t>
            </a:r>
            <a:endParaRPr lang="en-US" sz="32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" t="61880" r="-422" b="-61880"/>
          <a:stretch/>
        </p:blipFill>
        <p:spPr>
          <a:xfrm>
            <a:off x="1766854" y="1401931"/>
            <a:ext cx="8658292" cy="132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498" y="515009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/>
              <a:t>Autio</a:t>
            </a:r>
            <a:r>
              <a:rPr lang="en-GB" sz="4000" b="1" dirty="0"/>
              <a:t> et al (2018) - Digital Aspect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" t="38157" r="-422" b="-38157"/>
          <a:stretch/>
        </p:blipFill>
        <p:spPr>
          <a:xfrm>
            <a:off x="3791891" y="1392488"/>
            <a:ext cx="4907164" cy="74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94" y="1498051"/>
            <a:ext cx="2196000" cy="12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641" y="187617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766" y="365127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Ecosystem Models - Exercise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the basis of the preceding models:</a:t>
            </a:r>
          </a:p>
          <a:p>
            <a:endParaRPr lang="en-GB" dirty="0"/>
          </a:p>
          <a:p>
            <a:r>
              <a:rPr lang="en-GB" dirty="0"/>
              <a:t>Discuss how useful you think they are in general in terms of understanding </a:t>
            </a:r>
            <a:r>
              <a:rPr lang="en-GB" dirty="0" err="1"/>
              <a:t>startup</a:t>
            </a:r>
            <a:r>
              <a:rPr lang="en-GB" dirty="0"/>
              <a:t> processes. </a:t>
            </a:r>
          </a:p>
          <a:p>
            <a:r>
              <a:rPr lang="en-GB" dirty="0"/>
              <a:t>Decide which one you think is most applicable to your own locality.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417" y="499251"/>
            <a:ext cx="1079086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04" y="4312826"/>
            <a:ext cx="2109399" cy="216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696" y="4451413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Brown and </a:t>
            </a:r>
            <a:r>
              <a:rPr lang="en-GB" b="1" dirty="0" err="1"/>
              <a:t>Mawson</a:t>
            </a:r>
            <a:r>
              <a:rPr lang="en-GB" b="1" dirty="0"/>
              <a:t> Model (2019)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73" y="255987"/>
            <a:ext cx="1079086" cy="10425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Exercise: decide where you think your own city might be located on this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955" y="1539051"/>
            <a:ext cx="4398054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Human Capital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can be defined as the ‘sum of skills, knowledge and capabilities’ of workers (Becker, 1964)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can human capital be measured? </a:t>
            </a:r>
          </a:p>
          <a:p>
            <a:pPr marL="0" indent="0">
              <a:buNone/>
            </a:pPr>
            <a:r>
              <a:rPr lang="en-GB" dirty="0"/>
              <a:t>How might the concept of human capital fit with that of an entrepreneurial ecosystem?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01" y="5000381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09" y="4454523"/>
            <a:ext cx="2466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19" y="333978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218" y="2250112"/>
            <a:ext cx="6858000" cy="1790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3000" dirty="0"/>
            </a:br>
            <a:r>
              <a:rPr lang="en-GB" sz="1800" b="1" dirty="0"/>
              <a:t>Tim Gittins</a:t>
            </a:r>
            <a:br>
              <a:rPr lang="en-GB" b="1" dirty="0"/>
            </a:br>
            <a:r>
              <a:rPr lang="en-GB" sz="1500" b="1" dirty="0"/>
              <a:t>Institute for Entrepreneurship and Innovation </a:t>
            </a:r>
            <a:br>
              <a:rPr lang="en-GB" sz="1500" b="1" dirty="0"/>
            </a:br>
            <a:r>
              <a:rPr lang="en-GB" sz="1500" b="1" dirty="0" err="1"/>
              <a:t>Corvinus</a:t>
            </a:r>
            <a:r>
              <a:rPr lang="en-GB" sz="1500" b="1" dirty="0"/>
              <a:t> University Budapest</a:t>
            </a:r>
            <a:br>
              <a:rPr lang="en-GB" sz="1500" b="1" dirty="0"/>
            </a:br>
            <a:br>
              <a:rPr lang="en-GB" sz="1500" b="1" dirty="0"/>
            </a:br>
            <a:br>
              <a:rPr lang="en-GB" sz="15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218" y="2317581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5100" dirty="0"/>
              <a:t>Originally from the UK, I have lived and worked in Hungary since 1996. I originally studied agricultural economics at the University of Reading, UK, and then worked in the UK government. </a:t>
            </a:r>
          </a:p>
          <a:p>
            <a:pPr algn="l"/>
            <a:r>
              <a:rPr lang="en-GB" sz="5100" dirty="0"/>
              <a:t>My teaching career spans over 30 years and I have taught in many business related areas in further and higher education in the UK and Eastern Europe. I have run my own consulting organisation in Hungary and hold a MBA from Henley Management College, UK. From 2010-2020 I worked as an online tutor with the University of Liverpool and completed a PhD on European SMEs with Johannes Kepler University, Linz, Austria in 2018. </a:t>
            </a:r>
            <a:r>
              <a:rPr lang="en-US" sz="5100" dirty="0"/>
              <a:t> </a:t>
            </a:r>
          </a:p>
          <a:p>
            <a:pPr algn="l"/>
            <a:r>
              <a:rPr lang="en-US" sz="5100" dirty="0"/>
              <a:t>I have worked </a:t>
            </a:r>
            <a:r>
              <a:rPr lang="en-GB" sz="5100" dirty="0"/>
              <a:t>as a professor of entrepreneurship at </a:t>
            </a:r>
            <a:r>
              <a:rPr lang="en-GB" sz="5100" dirty="0" err="1"/>
              <a:t>Corvinus</a:t>
            </a:r>
            <a:r>
              <a:rPr lang="en-GB" sz="5100" dirty="0"/>
              <a:t> University, Budapest since 2019. My main research interests are in informal entrepreneurship and entrepreneurial ecosystems. </a:t>
            </a:r>
          </a:p>
          <a:p>
            <a:endParaRPr lang="en-GB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454" y="0"/>
            <a:ext cx="214312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36" y="576010"/>
            <a:ext cx="157290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Social Capital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can be defined as a ‘stock of business value’ accumulated by formal and informal means. (</a:t>
            </a:r>
            <a:r>
              <a:rPr lang="en-GB" dirty="0" err="1"/>
              <a:t>Napathiet</a:t>
            </a:r>
            <a:r>
              <a:rPr lang="en-GB" dirty="0"/>
              <a:t> and </a:t>
            </a:r>
            <a:r>
              <a:rPr lang="en-GB" dirty="0" err="1"/>
              <a:t>Ghoshal</a:t>
            </a:r>
            <a:r>
              <a:rPr lang="en-GB" dirty="0"/>
              <a:t>, 1988). </a:t>
            </a:r>
          </a:p>
          <a:p>
            <a:pPr marL="0" indent="0">
              <a:buNone/>
            </a:pPr>
            <a:r>
              <a:rPr lang="en-GB" dirty="0"/>
              <a:t>If I meet someone at a conference and exchange business cards with that person and then pass on the business card to someone else, who does the social capital belong to? </a:t>
            </a:r>
          </a:p>
          <a:p>
            <a:pPr marL="0" indent="0">
              <a:buNone/>
            </a:pPr>
            <a:r>
              <a:rPr lang="en-GB" dirty="0"/>
              <a:t>How does social capital accumulation fit the concept of an entrepreneurial ecosystem?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03" y="5043678"/>
            <a:ext cx="2670143" cy="1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75" y="5043678"/>
            <a:ext cx="3004827" cy="15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174" y="404404"/>
            <a:ext cx="10790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Budapest – IT </a:t>
            </a:r>
            <a:r>
              <a:rPr lang="en-GB" b="1" dirty="0" err="1"/>
              <a:t>Startups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Look at the chart below and:-</a:t>
            </a:r>
          </a:p>
          <a:p>
            <a:r>
              <a:rPr lang="en-GB" sz="2000" dirty="0"/>
              <a:t>Identify the prominent trends</a:t>
            </a:r>
          </a:p>
          <a:p>
            <a:r>
              <a:rPr lang="en-GB" sz="2000" dirty="0"/>
              <a:t>Identify problems with interpreting the data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900" dirty="0"/>
              <a:t>Source: Compiled from publicly available data provided by KSH (Hungarian Central Statistical Office)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174" y="404404"/>
            <a:ext cx="1079086" cy="104250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69952"/>
              </p:ext>
            </p:extLst>
          </p:nvPr>
        </p:nvGraphicFramePr>
        <p:xfrm>
          <a:off x="1359178" y="3127247"/>
          <a:ext cx="5288653" cy="237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072">
                  <a:extLst>
                    <a:ext uri="{9D8B030D-6E8A-4147-A177-3AD203B41FA5}">
                      <a16:colId xmlns:a16="http://schemas.microsoft.com/office/drawing/2014/main" val="1811526661"/>
                    </a:ext>
                  </a:extLst>
                </a:gridCol>
                <a:gridCol w="531794">
                  <a:extLst>
                    <a:ext uri="{9D8B030D-6E8A-4147-A177-3AD203B41FA5}">
                      <a16:colId xmlns:a16="http://schemas.microsoft.com/office/drawing/2014/main" val="735657850"/>
                    </a:ext>
                  </a:extLst>
                </a:gridCol>
                <a:gridCol w="538555">
                  <a:extLst>
                    <a:ext uri="{9D8B030D-6E8A-4147-A177-3AD203B41FA5}">
                      <a16:colId xmlns:a16="http://schemas.microsoft.com/office/drawing/2014/main" val="2447974439"/>
                    </a:ext>
                  </a:extLst>
                </a:gridCol>
                <a:gridCol w="422130">
                  <a:extLst>
                    <a:ext uri="{9D8B030D-6E8A-4147-A177-3AD203B41FA5}">
                      <a16:colId xmlns:a16="http://schemas.microsoft.com/office/drawing/2014/main" val="3823213355"/>
                    </a:ext>
                  </a:extLst>
                </a:gridCol>
                <a:gridCol w="532546">
                  <a:extLst>
                    <a:ext uri="{9D8B030D-6E8A-4147-A177-3AD203B41FA5}">
                      <a16:colId xmlns:a16="http://schemas.microsoft.com/office/drawing/2014/main" val="2235681695"/>
                    </a:ext>
                  </a:extLst>
                </a:gridCol>
                <a:gridCol w="532546">
                  <a:extLst>
                    <a:ext uri="{9D8B030D-6E8A-4147-A177-3AD203B41FA5}">
                      <a16:colId xmlns:a16="http://schemas.microsoft.com/office/drawing/2014/main" val="2339433779"/>
                    </a:ext>
                  </a:extLst>
                </a:gridCol>
                <a:gridCol w="638455">
                  <a:extLst>
                    <a:ext uri="{9D8B030D-6E8A-4147-A177-3AD203B41FA5}">
                      <a16:colId xmlns:a16="http://schemas.microsoft.com/office/drawing/2014/main" val="1504960930"/>
                    </a:ext>
                  </a:extLst>
                </a:gridCol>
                <a:gridCol w="538555">
                  <a:extLst>
                    <a:ext uri="{9D8B030D-6E8A-4147-A177-3AD203B41FA5}">
                      <a16:colId xmlns:a16="http://schemas.microsoft.com/office/drawing/2014/main" val="1231372372"/>
                    </a:ext>
                  </a:extLst>
                </a:gridCol>
              </a:tblGrid>
              <a:tr h="14972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Number of Firms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47495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Number of Employees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Zero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5-9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10-19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20-49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50-249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301518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6.129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10.249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17.456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754189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5.993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10.503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17.590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557220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7.004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9.776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17.909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885566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6.894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10.748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217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18.829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171529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6.937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11.900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222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20.053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639115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4.851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15.021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529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380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227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effectLst/>
                        </a:rPr>
                        <a:t>119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effectLst/>
                        </a:rPr>
                        <a:t>21.127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81568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71" y="1321070"/>
            <a:ext cx="2975106" cy="1530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924" y="3563118"/>
            <a:ext cx="2706859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b="1" dirty="0"/>
              <a:t>Yerevan Ecosystem </a:t>
            </a:r>
            <a:endParaRPr lang="en-US" sz="27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248" y="4796611"/>
            <a:ext cx="1929082" cy="1528976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538414" y="2394211"/>
            <a:ext cx="1914525" cy="10001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5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Universities:  Provision of Knowledge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n-GB" sz="165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5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25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58" y="2882436"/>
            <a:ext cx="1929082" cy="9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658" y="204710"/>
            <a:ext cx="1060796" cy="1042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288" y="2400156"/>
            <a:ext cx="1943371" cy="1028844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6" idx="3"/>
          </p:cNvCxnSpPr>
          <p:nvPr/>
        </p:nvCxnSpPr>
        <p:spPr>
          <a:xfrm flipH="1">
            <a:off x="7166440" y="2761488"/>
            <a:ext cx="1847848" cy="61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1"/>
          </p:cNvCxnSpPr>
          <p:nvPr/>
        </p:nvCxnSpPr>
        <p:spPr>
          <a:xfrm>
            <a:off x="4452939" y="2761488"/>
            <a:ext cx="784419" cy="61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73952" y="3862802"/>
            <a:ext cx="9144" cy="95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462282" y="3933629"/>
            <a:ext cx="3960000" cy="9000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Exercise: With reference to the Triple Helix Model, identify areas of strength and weakness in the three ecosystem pillars for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Yerevan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ecosystem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600"/>
              </a:spcAft>
            </a:pPr>
            <a:r>
              <a:rPr lang="en-US" sz="16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02" y="401204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638" y="302348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364" y="40914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Yerevan ecosystem – main features</a:t>
            </a:r>
            <a:endParaRPr lang="en-US" sz="2800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33094" y="1690690"/>
            <a:ext cx="2354580" cy="3189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Education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Technically oriented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Graduates stay in Yerevan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firms and universities offer entrepreneurial education but mostly class based.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events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43222" y="1690690"/>
            <a:ext cx="2354580" cy="2827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events are involved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incentives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Incubators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financing is available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753350" y="1690690"/>
            <a:ext cx="2354580" cy="23381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Lack of private VC investors and angel investors.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MNEs not present to a large extent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06" y="137115"/>
            <a:ext cx="1066892" cy="1042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10" y="4246816"/>
            <a:ext cx="3267075" cy="1400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242" y="4150233"/>
            <a:ext cx="3190875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0" y="365127"/>
            <a:ext cx="151475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b="1" dirty="0"/>
              <a:t>Budapest Ecosystem – Main Features</a:t>
            </a:r>
            <a:endParaRPr lang="en-US" sz="27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658" y="204710"/>
            <a:ext cx="1060796" cy="1042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791" y="4578761"/>
            <a:ext cx="2969009" cy="1530229"/>
          </a:xfrm>
          <a:prstGeom prst="rect">
            <a:avLst/>
          </a:prstGeom>
        </p:spPr>
      </p:pic>
      <p:sp>
        <p:nvSpPr>
          <p:cNvPr id="26" name="Text Box 1"/>
          <p:cNvSpPr txBox="1"/>
          <p:nvPr/>
        </p:nvSpPr>
        <p:spPr>
          <a:xfrm>
            <a:off x="7301328" y="1909235"/>
            <a:ext cx="3600000" cy="14400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Universities: 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Adequate provision of skilled graduates but do they stay in the city?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Lack of incubation activity.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Entrepreneurship education still tends to be class based.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Growing links with organizers of networking events.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600"/>
              </a:spcAft>
            </a:pPr>
            <a:r>
              <a:rPr lang="en-US" sz="16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1073" y="1358262"/>
            <a:ext cx="3074240" cy="2592000"/>
          </a:xfrm>
          <a:prstGeom prst="rect">
            <a:avLst/>
          </a:prstGeom>
        </p:spPr>
      </p:pic>
      <p:sp>
        <p:nvSpPr>
          <p:cNvPr id="32" name="Text Box 1"/>
          <p:cNvSpPr txBox="1"/>
          <p:nvPr/>
        </p:nvSpPr>
        <p:spPr>
          <a:xfrm>
            <a:off x="4440369" y="4035362"/>
            <a:ext cx="3168000" cy="14400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Private business: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a very small private venture capital sector present in the city.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also very few angel investors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Multinational firms provide markets and linkages for startups. 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600"/>
              </a:spcAft>
            </a:pPr>
            <a:r>
              <a:rPr lang="en-US" sz="16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47" y="4035362"/>
            <a:ext cx="2706859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Budapest Ecosystem </a:t>
            </a:r>
            <a:r>
              <a:rPr lang="hu-HU" sz="3200" dirty="0"/>
              <a:t>– Huszák and Gittins</a:t>
            </a:r>
            <a:r>
              <a:rPr lang="en-GB" sz="3200" dirty="0"/>
              <a:t> (2021)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0902" y="1261001"/>
            <a:ext cx="7161648" cy="50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754" y="365127"/>
            <a:ext cx="1066892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1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3000" dirty="0" err="1"/>
              <a:t>Acs</a:t>
            </a:r>
            <a:r>
              <a:rPr lang="en-GB" sz="3000" dirty="0"/>
              <a:t>, Z., </a:t>
            </a:r>
            <a:r>
              <a:rPr lang="en-GB" sz="3000" dirty="0" err="1"/>
              <a:t>Stam</a:t>
            </a:r>
            <a:r>
              <a:rPr lang="en-GB" sz="3000" dirty="0"/>
              <a:t>, E., </a:t>
            </a:r>
            <a:r>
              <a:rPr lang="en-GB" sz="3000" dirty="0" err="1"/>
              <a:t>Audretsch</a:t>
            </a:r>
            <a:r>
              <a:rPr lang="en-GB" sz="3000" dirty="0"/>
              <a:t>, D., O'Connor, A., (2017), The lineages of the entrepreneurial ecosystem approach, </a:t>
            </a:r>
            <a:r>
              <a:rPr lang="en-GB" sz="3000" i="1" dirty="0"/>
              <a:t>Small Business Economics.</a:t>
            </a:r>
            <a:r>
              <a:rPr lang="en-GB" sz="3000" dirty="0"/>
              <a:t> 49 (1): 1-10.</a:t>
            </a:r>
            <a:endParaRPr lang="en-US" sz="3000" dirty="0"/>
          </a:p>
          <a:p>
            <a:r>
              <a:rPr lang="en-GB" sz="3000" dirty="0" err="1"/>
              <a:t>Audretsch</a:t>
            </a:r>
            <a:r>
              <a:rPr lang="en-GB" sz="3000" dirty="0"/>
              <a:t>, D.B., Cunningham, J. A., </a:t>
            </a:r>
            <a:r>
              <a:rPr lang="en-GB" sz="3000" dirty="0" err="1"/>
              <a:t>Kuratko</a:t>
            </a:r>
            <a:r>
              <a:rPr lang="en-GB" sz="3000" dirty="0"/>
              <a:t>, D. F., Lehmann, E., </a:t>
            </a:r>
            <a:r>
              <a:rPr lang="en-GB" sz="3000" dirty="0" err="1"/>
              <a:t>Menter</a:t>
            </a:r>
            <a:r>
              <a:rPr lang="en-GB" sz="3000" dirty="0"/>
              <a:t>, M., (2019), </a:t>
            </a:r>
            <a:r>
              <a:rPr lang="en-US" sz="3000" dirty="0"/>
              <a:t>Entrepreneurial ecosystems: economic, technological, and societal impacts </a:t>
            </a:r>
            <a:r>
              <a:rPr lang="en-GB" sz="3000" i="1" dirty="0"/>
              <a:t>The Journal of Technology Transfer</a:t>
            </a:r>
            <a:r>
              <a:rPr lang="en-GB" sz="3000" dirty="0"/>
              <a:t>. 44(2):313-325.</a:t>
            </a:r>
            <a:endParaRPr lang="en-US" sz="3000" dirty="0"/>
          </a:p>
          <a:p>
            <a:r>
              <a:rPr lang="en-US" sz="3000" dirty="0" err="1"/>
              <a:t>Autio</a:t>
            </a:r>
            <a:r>
              <a:rPr lang="en-US" sz="3000" dirty="0"/>
              <a:t>, E., </a:t>
            </a:r>
            <a:r>
              <a:rPr lang="en-US" sz="3000" dirty="0" err="1"/>
              <a:t>Nambisan</a:t>
            </a:r>
            <a:r>
              <a:rPr lang="en-US" sz="3000" dirty="0"/>
              <a:t>, S., Thomas, L. D. W., &amp; Wright, M. (2018). Digital affordances, spatial affordances, and the genesis of entrepreneurial ecosystems. </a:t>
            </a:r>
            <a:r>
              <a:rPr lang="en-US" sz="3000" i="1" dirty="0"/>
              <a:t>Strategic Entrepreneurship Journal,</a:t>
            </a:r>
            <a:r>
              <a:rPr lang="en-US" sz="3000" dirty="0"/>
              <a:t> 12(1): 72–95. </a:t>
            </a:r>
          </a:p>
          <a:p>
            <a:r>
              <a:rPr lang="en-US" dirty="0"/>
              <a:t>Becker, G.S., (1964) </a:t>
            </a:r>
            <a:r>
              <a:rPr lang="en-US" i="1" dirty="0"/>
              <a:t>Human Capital.</a:t>
            </a:r>
            <a:r>
              <a:rPr lang="en-US" dirty="0"/>
              <a:t> New York, Columbia University Press.</a:t>
            </a:r>
            <a:endParaRPr lang="en-US" sz="3000" dirty="0"/>
          </a:p>
          <a:p>
            <a:r>
              <a:rPr lang="en-US" sz="3000" dirty="0" err="1"/>
              <a:t>Carayannis</a:t>
            </a:r>
            <a:r>
              <a:rPr lang="en-US" sz="3000" dirty="0"/>
              <a:t>, E. G., </a:t>
            </a:r>
            <a:r>
              <a:rPr lang="en-US" sz="3000" dirty="0" err="1"/>
              <a:t>Grigoroudis</a:t>
            </a:r>
            <a:r>
              <a:rPr lang="en-US" sz="3000" dirty="0"/>
              <a:t>, E., Campbell, D. F. J.. Meissner, D., </a:t>
            </a:r>
            <a:r>
              <a:rPr lang="en-US" sz="3000" dirty="0" err="1"/>
              <a:t>Stamati</a:t>
            </a:r>
            <a:r>
              <a:rPr lang="en-US" sz="3000" dirty="0"/>
              <a:t>, D., (2018),</a:t>
            </a:r>
            <a:r>
              <a:rPr lang="en-US" sz="3000" b="1" dirty="0"/>
              <a:t> </a:t>
            </a:r>
            <a:r>
              <a:rPr lang="en-US" sz="3000" dirty="0"/>
              <a:t>The ecosystem as helix: an exploratory theory-building study of regional co-</a:t>
            </a:r>
            <a:r>
              <a:rPr lang="en-US" sz="3000" dirty="0" err="1"/>
              <a:t>opetitive</a:t>
            </a:r>
            <a:r>
              <a:rPr lang="en-US" sz="3000" dirty="0"/>
              <a:t> entrepreneurial</a:t>
            </a:r>
            <a:r>
              <a:rPr lang="en-US" sz="3000" b="1" dirty="0"/>
              <a:t> </a:t>
            </a:r>
            <a:r>
              <a:rPr lang="en-US" sz="3000" dirty="0"/>
              <a:t>ecosystems as Quadruple/Quintuple Helix Innovation Models. </a:t>
            </a:r>
            <a:r>
              <a:rPr lang="en-US" sz="3000" i="1" dirty="0"/>
              <a:t>R&amp;D Management.</a:t>
            </a:r>
            <a:r>
              <a:rPr lang="en-US" sz="3000" dirty="0"/>
              <a:t> Vol. 48 Issue 1, p148-162.</a:t>
            </a:r>
          </a:p>
          <a:p>
            <a:r>
              <a:rPr lang="en-GB" sz="3000" dirty="0" err="1"/>
              <a:t>Etzkowitz</a:t>
            </a:r>
            <a:r>
              <a:rPr lang="en-GB" sz="3000" dirty="0"/>
              <a:t>, H. (2003): Innovation in Innovation: The Triple Helix of University-Industry Government Relations. </a:t>
            </a:r>
            <a:r>
              <a:rPr lang="en-GB" sz="3000" i="1" dirty="0"/>
              <a:t>Social Science Information,</a:t>
            </a:r>
            <a:r>
              <a:rPr lang="en-GB" sz="3000" dirty="0"/>
              <a:t> 42, (3): 293-337.</a:t>
            </a:r>
          </a:p>
          <a:p>
            <a:r>
              <a:rPr lang="hu-HU" dirty="0"/>
              <a:t>Huszák, L., Gittins, T., </a:t>
            </a:r>
            <a:r>
              <a:rPr lang="en-GB" dirty="0"/>
              <a:t>(2021), Understanding the Budapest Entrepreneurial Ecosystem: Human Capital Flows and Social Capital Ties, </a:t>
            </a:r>
            <a:r>
              <a:rPr lang="en-GB" i="1" dirty="0"/>
              <a:t>Central European Business Review, </a:t>
            </a:r>
            <a:r>
              <a:rPr lang="en-GB" dirty="0"/>
              <a:t>Vol 11. </a:t>
            </a:r>
            <a:endParaRPr lang="en-US" sz="3000" dirty="0"/>
          </a:p>
          <a:p>
            <a:r>
              <a:rPr lang="en-US" sz="3000" dirty="0"/>
              <a:t>Isenberg, D. J. (2011). The entrepreneurship ecosystem strategy as a new paradigm for economic policy: Principles for cultivating entrepreneurships, T</a:t>
            </a:r>
            <a:r>
              <a:rPr lang="en-US" sz="3000" i="1" dirty="0"/>
              <a:t>he Babson Entrepreneurship Ecosystem Project, </a:t>
            </a:r>
            <a:r>
              <a:rPr lang="en-US" sz="3000" dirty="0"/>
              <a:t>1(781): 1–13. </a:t>
            </a:r>
          </a:p>
          <a:p>
            <a:r>
              <a:rPr lang="en-US" sz="3000" dirty="0"/>
              <a:t>Moore, J.F. (1993), “Predators and prey: a new ecology of competition”, </a:t>
            </a:r>
            <a:r>
              <a:rPr lang="en-US" sz="3000" i="1" dirty="0"/>
              <a:t>Harvard Business Review, </a:t>
            </a:r>
            <a:r>
              <a:rPr lang="en-US" sz="3000" dirty="0"/>
              <a:t>Vol. 71 No. 3, pp. 75-83.</a:t>
            </a:r>
          </a:p>
          <a:p>
            <a:r>
              <a:rPr lang="hu-HU" dirty="0" err="1"/>
              <a:t>Nahapiet</a:t>
            </a:r>
            <a:r>
              <a:rPr lang="hu-HU" dirty="0"/>
              <a:t>, J,. </a:t>
            </a:r>
            <a:r>
              <a:rPr lang="hu-HU" dirty="0" err="1"/>
              <a:t>Ghoshal</a:t>
            </a:r>
            <a:r>
              <a:rPr lang="hu-HU" dirty="0"/>
              <a:t>, S., (1998)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capital</a:t>
            </a:r>
            <a:r>
              <a:rPr lang="hu-HU" dirty="0"/>
              <a:t>, </a:t>
            </a:r>
            <a:r>
              <a:rPr lang="hu-HU" dirty="0" err="1"/>
              <a:t>intellectual</a:t>
            </a:r>
            <a:r>
              <a:rPr lang="hu-HU" dirty="0"/>
              <a:t> </a:t>
            </a:r>
            <a:r>
              <a:rPr lang="hu-HU" dirty="0" err="1"/>
              <a:t>capital</a:t>
            </a:r>
            <a:r>
              <a:rPr lang="hu-HU" dirty="0"/>
              <a:t>,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organizational</a:t>
            </a:r>
            <a:r>
              <a:rPr lang="hu-HU" dirty="0"/>
              <a:t> </a:t>
            </a:r>
            <a:r>
              <a:rPr lang="hu-HU" dirty="0" err="1"/>
              <a:t>advantage</a:t>
            </a:r>
            <a:r>
              <a:rPr lang="hu-HU" dirty="0"/>
              <a:t>. </a:t>
            </a:r>
            <a:r>
              <a:rPr lang="hu-HU" i="1" dirty="0" err="1"/>
              <a:t>Academy</a:t>
            </a:r>
            <a:r>
              <a:rPr lang="hu-HU" i="1" dirty="0"/>
              <a:t> of Management </a:t>
            </a:r>
            <a:r>
              <a:rPr lang="hu-HU" i="1" dirty="0" err="1"/>
              <a:t>Review</a:t>
            </a:r>
            <a:r>
              <a:rPr lang="hu-HU" dirty="0"/>
              <a:t>, 23 (2), 242–266.</a:t>
            </a:r>
            <a:endParaRPr lang="en-US" sz="3000" dirty="0"/>
          </a:p>
          <a:p>
            <a:r>
              <a:rPr lang="en-US" sz="3000" dirty="0"/>
              <a:t>Pugh, R., (2017), Universities and economic development in lagging regions: </a:t>
            </a:r>
            <a:r>
              <a:rPr lang="en-US" sz="3000" b="1" dirty="0"/>
              <a:t>‘</a:t>
            </a:r>
            <a:r>
              <a:rPr lang="en-US" sz="3000" dirty="0"/>
              <a:t>triple</a:t>
            </a:r>
            <a:r>
              <a:rPr lang="en-US" sz="3000" b="1" dirty="0"/>
              <a:t> </a:t>
            </a:r>
            <a:r>
              <a:rPr lang="en-US" sz="3000" dirty="0"/>
              <a:t>helix’ policy in Wales. </a:t>
            </a:r>
            <a:r>
              <a:rPr lang="en-US" sz="3000" i="1" dirty="0"/>
              <a:t>Regional Studies, </a:t>
            </a:r>
            <a:r>
              <a:rPr lang="en-US" sz="3000" dirty="0"/>
              <a:t>Vol. 51 Issue 7, p982-993</a:t>
            </a:r>
            <a:endParaRPr lang="en-US" sz="3000" b="1" dirty="0"/>
          </a:p>
          <a:p>
            <a:r>
              <a:rPr lang="en-GB" sz="3000" dirty="0" err="1"/>
              <a:t>Stam</a:t>
            </a:r>
            <a:r>
              <a:rPr lang="en-GB" sz="3000" dirty="0"/>
              <a:t>, E., (2015), Entrepreneurial Ecosystems and Regional Policy: A Sympathetic Critique. </a:t>
            </a:r>
            <a:r>
              <a:rPr lang="en-GB" sz="3000" i="1" dirty="0"/>
              <a:t>European Planning Studies, </a:t>
            </a:r>
            <a:r>
              <a:rPr lang="en-GB" sz="3000" dirty="0"/>
              <a:t>23 (9): 1759-1769.</a:t>
            </a:r>
            <a:endParaRPr lang="en-US" sz="3000" dirty="0"/>
          </a:p>
          <a:p>
            <a:r>
              <a:rPr lang="en-US" sz="3000" dirty="0" err="1"/>
              <a:t>Spigel</a:t>
            </a:r>
            <a:r>
              <a:rPr lang="en-US" sz="3000" dirty="0"/>
              <a:t>, B. (2017). The relational organization of entrepreneurial ecosystems. </a:t>
            </a:r>
            <a:r>
              <a:rPr lang="en-US" sz="3000" i="1" dirty="0"/>
              <a:t>Entrepreneurship Theory and Practice, </a:t>
            </a:r>
            <a:r>
              <a:rPr lang="en-US" sz="3000" dirty="0"/>
              <a:t>41, 49–72.</a:t>
            </a:r>
          </a:p>
          <a:p>
            <a:r>
              <a:rPr lang="en-US" sz="3000" dirty="0" err="1"/>
              <a:t>Spigel</a:t>
            </a:r>
            <a:r>
              <a:rPr lang="en-US" sz="3000" dirty="0"/>
              <a:t>, B.,  Harrison, R. (2018). Toward a process theory of entrepreneurial ecosystems. </a:t>
            </a:r>
            <a:r>
              <a:rPr lang="en-US" sz="3000" i="1" dirty="0"/>
              <a:t>Strategic Entrepreneurship Journal,</a:t>
            </a:r>
            <a:r>
              <a:rPr lang="en-US" sz="3000" dirty="0"/>
              <a:t> 12(1), 151–168.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57" y="358219"/>
            <a:ext cx="107298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15" y="365127"/>
            <a:ext cx="1072989" cy="10425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/>
              <a:t>Thankyou for your attention!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582" y="3252826"/>
            <a:ext cx="2139881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58" y="3868575"/>
            <a:ext cx="2975106" cy="1530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58" y="21336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Introduction to Entrepreneurial Ecosystems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have similarities with ‘natural ecosystems’ in that it can be assumed that circulation of innovation and business may be analogous to ecological cycles as depicted below.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86" y="3429000"/>
            <a:ext cx="5657850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985" y="230188"/>
            <a:ext cx="137781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Entrepreneurial Ecosystem Cycles</a:t>
            </a:r>
            <a:endParaRPr lang="en-US" sz="2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253" y="2019084"/>
            <a:ext cx="6173061" cy="3982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117" y="272957"/>
            <a:ext cx="1049960" cy="10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015" y="2137633"/>
            <a:ext cx="670618" cy="161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34015" y="2647545"/>
            <a:ext cx="1120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VC investment </a:t>
            </a:r>
          </a:p>
        </p:txBody>
      </p:sp>
    </p:spTree>
    <p:extLst>
      <p:ext uri="{BB962C8B-B14F-4D97-AF65-F5344CB8AC3E}">
        <p14:creationId xmlns:p14="http://schemas.microsoft.com/office/powerpoint/2010/main" val="20998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800" b="1" dirty="0"/>
              <a:t>Entrepreneurial Ecosystem Cycles – Exercise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1800" b="1" dirty="0"/>
              <a:t>Decide which of the three cycles is most prominent in your own ecosystem.</a:t>
            </a:r>
            <a:br>
              <a:rPr lang="en-US" dirty="0"/>
            </a:br>
            <a:endParaRPr lang="en-US" sz="2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253" y="2019084"/>
            <a:ext cx="6173061" cy="3982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117" y="272957"/>
            <a:ext cx="1049960" cy="104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015" y="2137633"/>
            <a:ext cx="670618" cy="161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34015" y="2647545"/>
            <a:ext cx="1120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VC investment </a:t>
            </a:r>
          </a:p>
        </p:txBody>
      </p:sp>
    </p:spTree>
    <p:extLst>
      <p:ext uri="{BB962C8B-B14F-4D97-AF65-F5344CB8AC3E}">
        <p14:creationId xmlns:p14="http://schemas.microsoft.com/office/powerpoint/2010/main" val="37769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Entrepreneurial Ecosystems  - Unicorns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758157"/>
            <a:ext cx="10515600" cy="4351338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sz="1400" dirty="0">
                <a:hlinkClick r:id="rId2"/>
              </a:rPr>
              <a:t>https://www.economist.com/business/can-silicon-valley-still-dominate-global-innovation/21808708</a:t>
            </a:r>
            <a:endParaRPr lang="en-US" sz="1400" dirty="0"/>
          </a:p>
          <a:p>
            <a:endParaRPr lang="en-GB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50" y="1407868"/>
            <a:ext cx="2951878" cy="41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25205"/>
            <a:ext cx="7620000" cy="450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002" y="41838"/>
            <a:ext cx="105469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Entrepreneurial Ecosystems  - Unicorns by Sector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0715"/>
            <a:ext cx="2376000" cy="4858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7323" y="606601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https://www.economist.com/business/can-silicon-valley-still-dominate-global-innovation/21808708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1292" y="2140378"/>
            <a:ext cx="6096000" cy="2577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possible reasons for:-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growing proportion of Fintech and Consumer Product based unicorns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for VC funding in different cities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3" y="1809750"/>
            <a:ext cx="28194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023" y="246063"/>
            <a:ext cx="106079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123229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History of Entrepreneurial Ecosystem Theory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97150"/>
            <a:ext cx="7886700" cy="4351338"/>
          </a:xfrm>
        </p:spPr>
        <p:txBody>
          <a:bodyPr>
            <a:normAutofit/>
          </a:bodyPr>
          <a:lstStyle/>
          <a:p>
            <a:r>
              <a:rPr lang="en-GB" sz="1800" dirty="0"/>
              <a:t>First reference to entrepreneurial ecosystems made by Moore (1993)</a:t>
            </a:r>
          </a:p>
          <a:p>
            <a:r>
              <a:rPr lang="en-GB" sz="1800" dirty="0"/>
              <a:t>Triple Helix theory largely developed by </a:t>
            </a:r>
            <a:r>
              <a:rPr lang="en-GB" sz="1800" dirty="0" err="1"/>
              <a:t>Etkowitz</a:t>
            </a:r>
            <a:r>
              <a:rPr lang="en-GB" sz="1800" dirty="0"/>
              <a:t> (2003) incorporating the roles of Government, Universities and Private Business. Later expanded to ‘Quadruple Helix’ (</a:t>
            </a:r>
            <a:r>
              <a:rPr lang="en-GB" sz="1800" dirty="0" err="1"/>
              <a:t>Carayannis</a:t>
            </a:r>
            <a:r>
              <a:rPr lang="en-GB" sz="1800" dirty="0"/>
              <a:t>, 2009) adding an extra element of media and arts. The same author adds another element – Quintuple Helix – consisting of the overall environment.</a:t>
            </a:r>
          </a:p>
          <a:p>
            <a:r>
              <a:rPr lang="en-GB" sz="1800" dirty="0"/>
              <a:t>Isenberg (2010) produced an influential  model with several elements with the output being entrepreneurship.</a:t>
            </a:r>
          </a:p>
          <a:p>
            <a:r>
              <a:rPr lang="en-GB" sz="1800" dirty="0"/>
              <a:t>Since 2015, several conceptual papers have appeared, notably from </a:t>
            </a:r>
            <a:r>
              <a:rPr lang="en-GB" sz="1800" dirty="0" err="1"/>
              <a:t>Stam</a:t>
            </a:r>
            <a:r>
              <a:rPr lang="en-GB" sz="1800" dirty="0"/>
              <a:t> (2015) </a:t>
            </a:r>
            <a:r>
              <a:rPr lang="en-GB" sz="1800" dirty="0" err="1"/>
              <a:t>Acs</a:t>
            </a:r>
            <a:r>
              <a:rPr lang="en-GB" sz="1800" dirty="0"/>
              <a:t> et al (2017), </a:t>
            </a:r>
            <a:r>
              <a:rPr lang="en-GB" sz="1800" dirty="0" err="1"/>
              <a:t>Audretsch</a:t>
            </a:r>
            <a:r>
              <a:rPr lang="en-GB" sz="1800" dirty="0"/>
              <a:t> et al (2018) and </a:t>
            </a:r>
            <a:r>
              <a:rPr lang="en-GB" sz="1800" dirty="0" err="1"/>
              <a:t>Spigel</a:t>
            </a:r>
            <a:r>
              <a:rPr lang="en-GB" sz="1800" dirty="0"/>
              <a:t> and Harrison (2018). A common theme is that ecosystem theory is underdeveloped and there is a lack of empirical application. Most research to this point tends to be qualitative in nature.  </a:t>
            </a:r>
          </a:p>
          <a:p>
            <a:endParaRPr lang="en-GB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685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325" y="1390142"/>
            <a:ext cx="2055741" cy="13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482" y="118827"/>
            <a:ext cx="106079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b="1" dirty="0"/>
              <a:t>Triple Helix Concept</a:t>
            </a:r>
            <a:endParaRPr lang="en-US" sz="27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248" y="4796611"/>
            <a:ext cx="1929082" cy="1528976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538414" y="2394211"/>
            <a:ext cx="1914525" cy="10001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5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Universities:  Provision of Knowledge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sz="165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25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58" y="2882436"/>
            <a:ext cx="1929082" cy="9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168092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474" y="528079"/>
            <a:ext cx="2095500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411" y="4076701"/>
            <a:ext cx="2181225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913" y="4637174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5658" y="204710"/>
            <a:ext cx="1060796" cy="1042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4288" y="2400156"/>
            <a:ext cx="1943371" cy="1028844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6" idx="3"/>
          </p:cNvCxnSpPr>
          <p:nvPr/>
        </p:nvCxnSpPr>
        <p:spPr>
          <a:xfrm flipH="1">
            <a:off x="7166440" y="2761488"/>
            <a:ext cx="1847848" cy="61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1"/>
          </p:cNvCxnSpPr>
          <p:nvPr/>
        </p:nvCxnSpPr>
        <p:spPr>
          <a:xfrm>
            <a:off x="4452939" y="2761488"/>
            <a:ext cx="784419" cy="61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73952" y="3862802"/>
            <a:ext cx="9144" cy="95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0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1469</Words>
  <Application>Microsoft Office PowerPoint</Application>
  <PresentationFormat>Widescreen</PresentationFormat>
  <Paragraphs>209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  Tim Gittins Institute for Entrepreneurship and Innovation  Corvinus University Budapest    </vt:lpstr>
      <vt:lpstr>  Tim Gittins Institute for Entrepreneurship and Innovation  Corvinus University Budapest    </vt:lpstr>
      <vt:lpstr>Introduction to Entrepreneurial Ecosystems</vt:lpstr>
      <vt:lpstr>Entrepreneurial Ecosystem Cycles</vt:lpstr>
      <vt:lpstr>Entrepreneurial Ecosystem Cycles – Exercise  Decide which of the three cycles is most prominent in your own ecosystem. </vt:lpstr>
      <vt:lpstr>Entrepreneurial Ecosystems  - Unicorns</vt:lpstr>
      <vt:lpstr>Entrepreneurial Ecosystems  - Unicorns by Sector</vt:lpstr>
      <vt:lpstr>  History of Entrepreneurial Ecosystem Theory</vt:lpstr>
      <vt:lpstr>Triple Helix Concept</vt:lpstr>
      <vt:lpstr>Quadruple/Quintuple Concept</vt:lpstr>
      <vt:lpstr>Isenberg (2010) Model</vt:lpstr>
      <vt:lpstr>Spigel (2015) </vt:lpstr>
      <vt:lpstr>Spigel (2015) – Case Study</vt:lpstr>
      <vt:lpstr>Spigel and Harrison (2018) model - I</vt:lpstr>
      <vt:lpstr>Spigel and Harrison (2018) model - II</vt:lpstr>
      <vt:lpstr>Autio et al (2018) - Digital Aspect</vt:lpstr>
      <vt:lpstr>Ecosystem Models - Exercise</vt:lpstr>
      <vt:lpstr>Brown and Mawson Model (2019)</vt:lpstr>
      <vt:lpstr>Human Capital</vt:lpstr>
      <vt:lpstr>Social Capital </vt:lpstr>
      <vt:lpstr>Budapest – IT Startups</vt:lpstr>
      <vt:lpstr>Yerevan Ecosystem </vt:lpstr>
      <vt:lpstr>Yerevan ecosystem – main features</vt:lpstr>
      <vt:lpstr>Budapest Ecosystem – Main Features</vt:lpstr>
      <vt:lpstr>Budapest Ecosystem – Huszák and Gittins (2021)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DGy</dc:creator>
  <cp:lastModifiedBy>DGY</cp:lastModifiedBy>
  <cp:revision>59</cp:revision>
  <dcterms:created xsi:type="dcterms:W3CDTF">2021-01-31T11:24:20Z</dcterms:created>
  <dcterms:modified xsi:type="dcterms:W3CDTF">2023-01-17T19:43:15Z</dcterms:modified>
</cp:coreProperties>
</file>