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4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/>
    <p:restoredTop sz="94666"/>
  </p:normalViewPr>
  <p:slideViewPr>
    <p:cSldViewPr snapToGrid="0">
      <p:cViewPr varScale="1">
        <p:scale>
          <a:sx n="102" d="100"/>
          <a:sy n="102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FA43-94EE-36B0-AC74-CEDD98675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7FEC1-FA79-AACE-DD32-58B7077E7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CC62-F005-0CDA-705F-2D8AAD9C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0B600-44F7-F3D5-9380-04A054A2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2F2C2-FBFA-302F-DD40-3BCC1FC6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9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F2D6-ED25-53DE-A016-FD2DF7E2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577CF-2D5F-0ABC-49DE-60A6DD9DD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F43D6-912A-1CE6-CC6E-7548DCDD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D4E26-4043-4B55-59A5-4E7F4C72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1B6C2-EA90-D1B0-7055-95917793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1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2096A-5E56-F4E8-DB57-9DA2C76B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6CD3E-5660-A3FC-D126-1AD7C3B76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F4A8-9232-CF88-E7CD-645A8684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F0B21-BD7C-A7A9-A29F-FA5EE4F0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AC690-D208-9A1A-415B-F98CD2BC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0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A487-A77E-6B51-E14F-6A3DF1B2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FD736-F1B4-BA89-6DFC-BB584E1EA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5E2A6-EDE2-354B-5BEA-4268674E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EBF97-777A-6D73-F42E-D7AE5E2A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07AF2-B985-591D-E836-71AC250F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5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51CB-8B01-C1C0-4EDF-B642E538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66F0B-7292-5197-2339-51A4A32B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F5364-48DB-411F-3814-DED41222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7ED8D-82D2-DE8F-94B5-677270AE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545E3-6675-E352-74EF-5AA22C2F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9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85C7-8407-579C-2EFF-D13F4B72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D28F-F9D6-6F33-6BF2-0F713609B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EF11D-F88F-3944-D458-3D91089D1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7A32B-80C3-28A2-B281-5F25CF1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A389C-1AF8-9865-43FD-F21DF9FD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3A21F-3229-0668-FC6D-5E68633C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0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818B-7C3A-FA13-71CA-EDB55196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CB6FA-C11D-3215-185E-67250033C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31CD5-38F2-C109-DD5A-D8168CB1A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DA244-FBA3-E574-FA19-ADD381670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EFADD-0EAF-B539-3BDC-E9AC83C68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B53E6-BB58-B677-548F-2B46A3EB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B5556-B863-83D8-60FC-EAA40CFF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2F81E-3730-8CB4-6FD6-B546F692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1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68B2-981C-345E-A93D-9994E7D6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6CB53-8C14-327E-2FBB-70AA1C32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9BD60-A037-0BAB-5A0A-1074AF02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D337C-EA40-A46D-FA30-7FBAE9B6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2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727D3-506E-57D7-7A47-24DE23DD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532BD-7318-E52E-5D79-C4957B2A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6CE98-E76C-6CB2-1BDC-E242C8E3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1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1A46-45D4-4097-D7B6-B399F000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50E9-4A27-140F-458C-53923002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B00C5-5601-3073-2178-61A949BBE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D708-2528-98D9-997D-45F50B89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3F778-9130-8C1A-A2B6-9BBB52CD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5FC44-509B-4250-035E-ADBF0BB7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2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5187-C57E-A767-0B19-4634C258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621EEF-DCC3-93AB-1D81-391C49719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B6F57-7BC6-1FB3-2A7E-84E985FAE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174A3-02F1-B389-57E0-753BF5C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8B725-C04D-6DF8-AECD-4CD76DFB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B5709-4F88-CE04-15E0-F411C8A7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0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2F353-0E6A-D978-E4FD-C5909676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311AC-CB13-0C6C-32DA-7C84A889C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B2EF8-5FF2-0EBD-59AD-8AA7B566B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32DC-170E-824B-9825-7C589B6A3547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C7FE4-4CC4-5FDF-740C-5905A033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6B8F1-A418-3AE8-90DF-175385895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EC5E-07F9-FB4B-B969-14A9ACA9F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4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85356-206E-CAE6-5866-6266123D6F8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F89C0-C0D6-AE66-E548-89EBF99F5A78}"/>
              </a:ext>
            </a:extLst>
          </p:cNvPr>
          <p:cNvSpPr txBox="1"/>
          <p:nvPr/>
        </p:nvSpPr>
        <p:spPr>
          <a:xfrm>
            <a:off x="458704" y="1027280"/>
            <a:ext cx="76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DIGITALISATION OF PUBLIC SERVICES IN THE CZECH REPUBLIC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1D400-88C8-39E1-DBD1-0EA2C93655C2}"/>
              </a:ext>
            </a:extLst>
          </p:cNvPr>
          <p:cNvSpPr txBox="1"/>
          <p:nvPr/>
        </p:nvSpPr>
        <p:spPr>
          <a:xfrm>
            <a:off x="1540700" y="4897676"/>
            <a:ext cx="374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Jan Havlíček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December 12-14, 2022</a:t>
            </a:r>
          </a:p>
          <a:p>
            <a:r>
              <a:rPr lang="en-US" sz="2400" dirty="0">
                <a:solidFill>
                  <a:schemeClr val="bg1"/>
                </a:solidFill>
              </a:rPr>
              <a:t>Yerevan, Armenia</a:t>
            </a:r>
          </a:p>
        </p:txBody>
      </p:sp>
    </p:spTree>
    <p:extLst>
      <p:ext uri="{BB962C8B-B14F-4D97-AF65-F5344CB8AC3E}">
        <p14:creationId xmlns:p14="http://schemas.microsoft.com/office/powerpoint/2010/main" val="20398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6E6268-2C42-78EC-FD61-7222E899617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0066E-3DAE-9C8B-E6AA-5D083D58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17" y="483088"/>
            <a:ext cx="10515600" cy="1325563"/>
          </a:xfrm>
        </p:spPr>
        <p:txBody>
          <a:bodyPr/>
          <a:lstStyle/>
          <a:p>
            <a:r>
              <a:rPr lang="en-US" dirty="0"/>
              <a:t>Problems Facing Digitalisation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AE20-F48F-560E-AE87-49D2850D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17" y="1808651"/>
            <a:ext cx="10134600" cy="4351338"/>
          </a:xfrm>
        </p:spPr>
        <p:txBody>
          <a:bodyPr/>
          <a:lstStyle/>
          <a:p>
            <a:r>
              <a:rPr lang="en-US" dirty="0"/>
              <a:t>Czech public administrative bodies are using technology from the 1990s.</a:t>
            </a:r>
          </a:p>
          <a:p>
            <a:r>
              <a:rPr lang="en-US" dirty="0"/>
              <a:t>Reliant on external service providers for upgrades to the system.</a:t>
            </a:r>
          </a:p>
          <a:p>
            <a:r>
              <a:rPr lang="en-US" dirty="0"/>
              <a:t>New users are required to visit a public office in person to confirm their identity.</a:t>
            </a:r>
          </a:p>
        </p:txBody>
      </p:sp>
    </p:spTree>
    <p:extLst>
      <p:ext uri="{BB962C8B-B14F-4D97-AF65-F5344CB8AC3E}">
        <p14:creationId xmlns:p14="http://schemas.microsoft.com/office/powerpoint/2010/main" val="247266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983ED2-2127-0FAC-F778-6801EBC3FF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C99BCC-075E-C83D-6DCC-208D5784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84" y="794957"/>
            <a:ext cx="10515600" cy="1325563"/>
          </a:xfrm>
        </p:spPr>
        <p:txBody>
          <a:bodyPr/>
          <a:lstStyle/>
          <a:p>
            <a:r>
              <a:rPr lang="en-US" dirty="0"/>
              <a:t>What Comes Next For Digitalisation?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373E-02FC-8928-5472-CADC05A4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009" y="2287893"/>
            <a:ext cx="10515600" cy="3870814"/>
          </a:xfrm>
        </p:spPr>
        <p:txBody>
          <a:bodyPr/>
          <a:lstStyle/>
          <a:p>
            <a:r>
              <a:rPr lang="en-US" dirty="0"/>
              <a:t>The government must ensure a digital democratic space in the future.</a:t>
            </a:r>
          </a:p>
          <a:p>
            <a:r>
              <a:rPr lang="en-US" dirty="0"/>
              <a:t>Social media is operating outside of the traditional media laws.</a:t>
            </a:r>
          </a:p>
          <a:p>
            <a:r>
              <a:rPr lang="en-US" dirty="0"/>
              <a:t>EU has written several legislative acts to prepare for the future digital age.</a:t>
            </a:r>
          </a:p>
          <a:p>
            <a:r>
              <a:rPr lang="en-US" dirty="0"/>
              <a:t>New laws must focus on principles that can be applicable in situations where the law is too slow to catch up.</a:t>
            </a:r>
          </a:p>
          <a:p>
            <a:r>
              <a:rPr lang="en-US" dirty="0"/>
              <a:t>Take a risk-based approach to regulating technology.</a:t>
            </a:r>
          </a:p>
        </p:txBody>
      </p:sp>
    </p:spTree>
    <p:extLst>
      <p:ext uri="{BB962C8B-B14F-4D97-AF65-F5344CB8AC3E}">
        <p14:creationId xmlns:p14="http://schemas.microsoft.com/office/powerpoint/2010/main" val="140742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91790A-ACD5-3C7D-292C-9D50622E3C7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CF92CD-210E-13B1-D32B-2A20647F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52" y="341071"/>
            <a:ext cx="10515600" cy="1325563"/>
          </a:xfrm>
        </p:spPr>
        <p:txBody>
          <a:bodyPr/>
          <a:lstStyle/>
          <a:p>
            <a:r>
              <a:rPr lang="en-US" dirty="0"/>
              <a:t>Aiding and Advancing Digitalisation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D47DD-4AB8-3F16-E872-9358BEB209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Czechia should look to emulate the successes of the Baltic states.</a:t>
            </a:r>
          </a:p>
          <a:p>
            <a:r>
              <a:rPr lang="en-US" dirty="0"/>
              <a:t>Education is critical for overcoming obstacles of digitalisation.</a:t>
            </a:r>
          </a:p>
          <a:p>
            <a:r>
              <a:rPr lang="en-US" dirty="0"/>
              <a:t>The sudden transition due to COVID showed the gaps in the process of digitalisaiton.</a:t>
            </a:r>
          </a:p>
        </p:txBody>
      </p:sp>
      <p:pic>
        <p:nvPicPr>
          <p:cNvPr id="1026" name="Picture 2" descr="Digitalisation in the Nordic Region—The European and Global Contexts">
            <a:extLst>
              <a:ext uri="{FF2B5EF4-FFF2-40B4-BE49-F238E27FC236}">
                <a16:creationId xmlns:a16="http://schemas.microsoft.com/office/drawing/2014/main" id="{EFC82B9C-AA97-C82A-9459-583F0F2133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4" y="2007704"/>
            <a:ext cx="6011536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3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5AD748-34C5-84ED-7309-49729125CFE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55FDE-E495-68C2-CC24-00190DEB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290" y="250031"/>
            <a:ext cx="8862391" cy="1325563"/>
          </a:xfrm>
        </p:spPr>
        <p:txBody>
          <a:bodyPr/>
          <a:lstStyle/>
          <a:p>
            <a:r>
              <a:rPr lang="en-US" dirty="0"/>
              <a:t>E-Mobility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89977-9F50-A351-9601-46A81DBFC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289" y="1825625"/>
            <a:ext cx="8862391" cy="4351338"/>
          </a:xfrm>
        </p:spPr>
        <p:txBody>
          <a:bodyPr/>
          <a:lstStyle/>
          <a:p>
            <a:r>
              <a:rPr lang="en-US" dirty="0"/>
              <a:t>It must better people as well as corporations and municipalities.</a:t>
            </a:r>
          </a:p>
          <a:p>
            <a:r>
              <a:rPr lang="en-US" dirty="0"/>
              <a:t>The user is important in the expansion and promotion of it.</a:t>
            </a:r>
          </a:p>
          <a:p>
            <a:r>
              <a:rPr lang="en-US" dirty="0"/>
              <a:t>At a broad European level there is a general consensus on E-Mobility.</a:t>
            </a:r>
          </a:p>
          <a:p>
            <a:r>
              <a:rPr lang="en-US" dirty="0"/>
              <a:t>The states at an individual level are not prepared for it.</a:t>
            </a:r>
          </a:p>
          <a:p>
            <a:r>
              <a:rPr lang="en-US" dirty="0"/>
              <a:t>E-Mobility can play a key role in Europe’s carbon neutrality plans.</a:t>
            </a:r>
          </a:p>
        </p:txBody>
      </p:sp>
    </p:spTree>
    <p:extLst>
      <p:ext uri="{BB962C8B-B14F-4D97-AF65-F5344CB8AC3E}">
        <p14:creationId xmlns:p14="http://schemas.microsoft.com/office/powerpoint/2010/main" val="228981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A47A08B-BDBE-E80D-459C-F3625484809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A50781-9C01-03A8-1D45-F12C3782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824" y="741145"/>
            <a:ext cx="3932237" cy="654485"/>
          </a:xfrm>
        </p:spPr>
        <p:txBody>
          <a:bodyPr/>
          <a:lstStyle/>
          <a:p>
            <a:r>
              <a:rPr lang="en-US" b="1" dirty="0"/>
              <a:t>E-Learning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B09EA-B485-AB89-65A4-028562B6E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783" y="1603332"/>
            <a:ext cx="3932237" cy="435068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Digital solutions cannot fully replace in person education with social contact.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There must be a balanced approach going forward between in person and online.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The main challenge is keeping the community of a school in a digitalised environment.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There should be a society wide approach to fixing problems caused by the digitalisation of education.</a:t>
            </a:r>
          </a:p>
        </p:txBody>
      </p:sp>
      <p:pic>
        <p:nvPicPr>
          <p:cNvPr id="2052" name="Picture 4" descr="How to Overcome E-Learning Challenges Across Industry Verticals?">
            <a:extLst>
              <a:ext uri="{FF2B5EF4-FFF2-40B4-BE49-F238E27FC236}">
                <a16:creationId xmlns:a16="http://schemas.microsoft.com/office/drawing/2014/main" id="{9AA6E7A5-A67D-5AF0-56ED-066D0A978DF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1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56C1CF-1EC1-EAF7-AB53-8BDF7CD1FDD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2455A-BFAA-6794-4639-61D56B67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439" y="250031"/>
            <a:ext cx="8743122" cy="1325563"/>
          </a:xfrm>
        </p:spPr>
        <p:txBody>
          <a:bodyPr/>
          <a:lstStyle/>
          <a:p>
            <a:r>
              <a:rPr lang="en-US" dirty="0"/>
              <a:t>Healthcare in a Digital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FAA9-7F34-BB5A-4DC8-D4CA26FC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439" y="1802572"/>
            <a:ext cx="8743122" cy="4351338"/>
          </a:xfrm>
        </p:spPr>
        <p:txBody>
          <a:bodyPr/>
          <a:lstStyle/>
          <a:p>
            <a:r>
              <a:rPr lang="en-US" dirty="0"/>
              <a:t>Czech society still dealing with the failure of the IZIP project in the 1990s.</a:t>
            </a:r>
          </a:p>
          <a:p>
            <a:r>
              <a:rPr lang="en-US" dirty="0"/>
              <a:t>Government must change the idea that investing in healthcare means new hospitals.</a:t>
            </a:r>
          </a:p>
          <a:p>
            <a:r>
              <a:rPr lang="en-US" dirty="0"/>
              <a:t>A key success at digitalising is the enactment of common interface for application programming, API.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1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B49C605-6C58-EB50-2527-59F8F3BFB1A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D66CDD-4599-D002-7DB7-DE5DEB59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188" y="250031"/>
            <a:ext cx="9160565" cy="1325563"/>
          </a:xfrm>
        </p:spPr>
        <p:txBody>
          <a:bodyPr/>
          <a:lstStyle/>
          <a:p>
            <a:r>
              <a:rPr lang="en-US" dirty="0"/>
              <a:t>Cybersecurity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1DFA-4F98-CA7A-2BBA-F8159E527F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state is essential for building necessary cybersecurity infrastructure.</a:t>
            </a:r>
          </a:p>
          <a:p>
            <a:r>
              <a:rPr lang="en-US" dirty="0"/>
              <a:t>A society-wide approach is the best to implement cybersecurity.</a:t>
            </a:r>
          </a:p>
          <a:p>
            <a:r>
              <a:rPr lang="en-US" dirty="0"/>
              <a:t>Microsoft is working with the government to digitalise security in healthcare.</a:t>
            </a:r>
          </a:p>
        </p:txBody>
      </p:sp>
      <p:pic>
        <p:nvPicPr>
          <p:cNvPr id="3074" name="Picture 2" descr="The most dangerous cyber security mistakes | HRD America">
            <a:extLst>
              <a:ext uri="{FF2B5EF4-FFF2-40B4-BE49-F238E27FC236}">
                <a16:creationId xmlns:a16="http://schemas.microsoft.com/office/drawing/2014/main" id="{B128DCEE-089F-CEA7-F5E8-109FE47045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46814"/>
            <a:ext cx="51816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3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A5E9EA-835B-A077-8A13-6519AAF78B7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6EE8E-3BD2-6377-2FCB-3FB98C5F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310" y="250672"/>
            <a:ext cx="9359348" cy="1325563"/>
          </a:xfrm>
        </p:spPr>
        <p:txBody>
          <a:bodyPr/>
          <a:lstStyle/>
          <a:p>
            <a:r>
              <a:rPr lang="en-US" b="1" dirty="0"/>
              <a:t>Protection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FB9F-6354-597E-1A30-5B876599A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326" y="1825625"/>
            <a:ext cx="9359348" cy="4351338"/>
          </a:xfrm>
        </p:spPr>
        <p:txBody>
          <a:bodyPr/>
          <a:lstStyle/>
          <a:p>
            <a:r>
              <a:rPr lang="en-US" dirty="0"/>
              <a:t>Czech National Security Strategy for Cybersecurity:</a:t>
            </a:r>
          </a:p>
          <a:p>
            <a:pPr lvl="1"/>
            <a:r>
              <a:rPr lang="en-US" dirty="0"/>
              <a:t>National capabilities</a:t>
            </a:r>
          </a:p>
          <a:p>
            <a:pPr lvl="1"/>
            <a:r>
              <a:rPr lang="en-US" dirty="0"/>
              <a:t>International cooperation</a:t>
            </a:r>
          </a:p>
          <a:p>
            <a:pPr lvl="1"/>
            <a:r>
              <a:rPr lang="en-US" dirty="0"/>
              <a:t>Building a resilient society</a:t>
            </a:r>
          </a:p>
          <a:p>
            <a:r>
              <a:rPr lang="en-US" dirty="0"/>
              <a:t>Government should not over nor under regulate technology</a:t>
            </a:r>
          </a:p>
          <a:p>
            <a:r>
              <a:rPr lang="en-US" dirty="0"/>
              <a:t>Data has become a strategic raw material similar to oil and natural gas.</a:t>
            </a:r>
          </a:p>
        </p:txBody>
      </p:sp>
    </p:spTree>
    <p:extLst>
      <p:ext uri="{BB962C8B-B14F-4D97-AF65-F5344CB8AC3E}">
        <p14:creationId xmlns:p14="http://schemas.microsoft.com/office/powerpoint/2010/main" val="96207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5379E6-FB65-A087-0CCA-07423911578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CE722-91C9-B203-C3FC-EA38DFE1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326" y="250031"/>
            <a:ext cx="9359348" cy="1325563"/>
          </a:xfrm>
        </p:spPr>
        <p:txBody>
          <a:bodyPr/>
          <a:lstStyle/>
          <a:p>
            <a:r>
              <a:rPr lang="en-US" dirty="0"/>
              <a:t>Other Threats Affecting Digitalisation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A088-E4C2-5003-F446-66EC51A6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326" y="1825625"/>
            <a:ext cx="9359348" cy="4351338"/>
          </a:xfrm>
        </p:spPr>
        <p:txBody>
          <a:bodyPr/>
          <a:lstStyle/>
          <a:p>
            <a:r>
              <a:rPr lang="en-US" dirty="0"/>
              <a:t>Czechia is lagging behind in engagement with international research.</a:t>
            </a:r>
          </a:p>
          <a:p>
            <a:r>
              <a:rPr lang="en-US" dirty="0"/>
              <a:t>Inability to attract foreign leaders in the cyber industry.</a:t>
            </a:r>
          </a:p>
          <a:p>
            <a:r>
              <a:rPr lang="en-US" dirty="0"/>
              <a:t>There is excessive orientation towards foreign research in specific fields.</a:t>
            </a:r>
          </a:p>
        </p:txBody>
      </p:sp>
    </p:spTree>
    <p:extLst>
      <p:ext uri="{BB962C8B-B14F-4D97-AF65-F5344CB8AC3E}">
        <p14:creationId xmlns:p14="http://schemas.microsoft.com/office/powerpoint/2010/main" val="748842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EC0106-8502-AAE1-E984-B637E2ED414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17C43-3F75-1F8F-E540-C59C333A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049" y="363406"/>
            <a:ext cx="9359348" cy="1325563"/>
          </a:xfrm>
        </p:spPr>
        <p:txBody>
          <a:bodyPr/>
          <a:lstStyle/>
          <a:p>
            <a:r>
              <a:rPr lang="en-US" b="1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CEE4C-5A9F-C2BA-836B-F7384C3E1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326" y="1825625"/>
            <a:ext cx="9359348" cy="4351338"/>
          </a:xfrm>
        </p:spPr>
        <p:txBody>
          <a:bodyPr/>
          <a:lstStyle/>
          <a:p>
            <a:r>
              <a:rPr lang="en-US" dirty="0"/>
              <a:t>Czechia has continually improved in the area of digitalisation for the previous 5 years.</a:t>
            </a:r>
          </a:p>
          <a:p>
            <a:r>
              <a:rPr lang="en-US" dirty="0"/>
              <a:t>The government must continue to work to overcome challenges the industry is facing.</a:t>
            </a:r>
          </a:p>
          <a:p>
            <a:r>
              <a:rPr lang="en-US" dirty="0"/>
              <a:t>These challenges provide excellent opportunities for the country to grow and improve.</a:t>
            </a:r>
          </a:p>
          <a:p>
            <a:r>
              <a:rPr lang="en-US" dirty="0"/>
              <a:t>Czechia should continue to work within the realm of the European Union when facing challenges.</a:t>
            </a:r>
          </a:p>
        </p:txBody>
      </p:sp>
    </p:spTree>
    <p:extLst>
      <p:ext uri="{BB962C8B-B14F-4D97-AF65-F5344CB8AC3E}">
        <p14:creationId xmlns:p14="http://schemas.microsoft.com/office/powerpoint/2010/main" val="373063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176CF8-3CB4-6A88-3C61-7B23630DCCF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F221E-98A6-2515-8EB0-E934836C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98" y="407987"/>
            <a:ext cx="10515600" cy="1325563"/>
          </a:xfrm>
        </p:spPr>
        <p:txBody>
          <a:bodyPr/>
          <a:lstStyle/>
          <a:p>
            <a:r>
              <a:rPr lang="en-US" dirty="0"/>
              <a:t>Digital Economy and Society Index 2022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5E096C8-DA08-D5DD-FE68-A934481AB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8" y="2141537"/>
            <a:ext cx="6466700" cy="3939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67D87A-0314-5698-6172-7CC5E3CEC140}"/>
              </a:ext>
            </a:extLst>
          </p:cNvPr>
          <p:cNvSpPr txBox="1"/>
          <p:nvPr/>
        </p:nvSpPr>
        <p:spPr>
          <a:xfrm>
            <a:off x="1006358" y="2141537"/>
            <a:ext cx="4206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Czechia ranked 19</a:t>
            </a:r>
            <a:r>
              <a:rPr lang="en-US" sz="2400" baseline="30000" dirty="0"/>
              <a:t>th</a:t>
            </a:r>
            <a:r>
              <a:rPr lang="en-US" sz="2400" dirty="0"/>
              <a:t> out of 27 in 2022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Previous 5 years Czechia has continued to show improvements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Czechia improving above the average rate of the EU</a:t>
            </a:r>
          </a:p>
        </p:txBody>
      </p:sp>
    </p:spTree>
    <p:extLst>
      <p:ext uri="{BB962C8B-B14F-4D97-AF65-F5344CB8AC3E}">
        <p14:creationId xmlns:p14="http://schemas.microsoft.com/office/powerpoint/2010/main" val="340708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9EA9DBC-F2EE-F00D-A28D-17B20C10FCD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9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12E82-7EC7-8534-7AD1-D72C2482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Czechia DESI Performance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66810-9F03-ECAE-58D1-2109B4EF6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Compared to the EU the Czech Republic has poor connectivity.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room for improvement on the integration of digital technology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 capital is on par with the EU average.</a:t>
            </a:r>
          </a:p>
        </p:txBody>
      </p:sp>
      <p:pic>
        <p:nvPicPr>
          <p:cNvPr id="8" name="Picture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8C62EB0E-8033-9EC1-5017-492A2E5804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3655"/>
          <a:stretch>
            <a:fillRect/>
          </a:stretch>
        </p:blipFill>
        <p:spPr>
          <a:xfrm>
            <a:off x="4986338" y="987425"/>
            <a:ext cx="6529388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7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B3A5FB7-3173-50A6-5A52-471B06FE3E7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432EC-D8C0-B54A-03C4-0E65234A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884" y="877867"/>
            <a:ext cx="3932237" cy="1600200"/>
          </a:xfrm>
        </p:spPr>
        <p:txBody>
          <a:bodyPr/>
          <a:lstStyle/>
          <a:p>
            <a:r>
              <a:rPr lang="en-US" b="1" dirty="0"/>
              <a:t>EU Digital Decade Targets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D65D957-FE81-CF2D-67A6-B1652712F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9805" y="190500"/>
            <a:ext cx="5753100" cy="3238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101BE-F319-3731-A09D-6676D227F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4380" y="2665435"/>
            <a:ext cx="4635499" cy="4005197"/>
          </a:xfrm>
        </p:spPr>
        <p:txBody>
          <a:bodyPr>
            <a:normAutofit/>
          </a:bodyPr>
          <a:lstStyle/>
          <a:p>
            <a:r>
              <a:rPr lang="en-US" sz="2000" dirty="0"/>
              <a:t>The Czech Government is basing its policies for digitalisation on these goals, particularly:</a:t>
            </a:r>
          </a:p>
          <a:p>
            <a:r>
              <a:rPr lang="en-US" sz="2000" dirty="0"/>
              <a:t>	- Connectivity</a:t>
            </a:r>
          </a:p>
          <a:p>
            <a:r>
              <a:rPr lang="en-US" sz="2000" dirty="0"/>
              <a:t>	- Basic Digital Skills</a:t>
            </a:r>
          </a:p>
          <a:p>
            <a:r>
              <a:rPr lang="en-US" sz="2000" dirty="0"/>
              <a:t>	- Key Public Services 100% Online</a:t>
            </a:r>
          </a:p>
          <a:p>
            <a:r>
              <a:rPr lang="en-US" sz="2000" dirty="0"/>
              <a:t>	- E-Health</a:t>
            </a:r>
          </a:p>
          <a:p>
            <a:r>
              <a:rPr lang="en-US" sz="2000" dirty="0"/>
              <a:t>	- ICT Specialists</a:t>
            </a:r>
          </a:p>
          <a:p>
            <a:r>
              <a:rPr lang="en-US" sz="2000" dirty="0"/>
              <a:t>	- Tech Up-Take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8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0B9D3E-29CD-80CE-E9F3-B2B8887C0EC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B19FA-9FAB-6C40-3E0A-BA1BBB67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781" y="987425"/>
            <a:ext cx="3932237" cy="1130784"/>
          </a:xfrm>
        </p:spPr>
        <p:txBody>
          <a:bodyPr/>
          <a:lstStyle/>
          <a:p>
            <a:r>
              <a:rPr lang="en-US" dirty="0"/>
              <a:t>Connectivity in Czechia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85815-21F2-3A4B-4EBC-932DC281C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25794"/>
            <a:ext cx="3932237" cy="21968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Czechia ranks 17</a:t>
            </a:r>
            <a:r>
              <a:rPr lang="en-US" baseline="30000" dirty="0"/>
              <a:t>th</a:t>
            </a:r>
            <a:r>
              <a:rPr lang="en-US" dirty="0"/>
              <a:t> in the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has been slow improvement across all aspects of connectivity from the last two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nearly every category Czechia is not on par with EU averages</a:t>
            </a:r>
          </a:p>
        </p:txBody>
      </p:sp>
      <p:pic>
        <p:nvPicPr>
          <p:cNvPr id="6" name="Picture Placeholder 5" descr="Table&#10;&#10;Description automatically generated">
            <a:extLst>
              <a:ext uri="{FF2B5EF4-FFF2-40B4-BE49-F238E27FC236}">
                <a16:creationId xmlns:a16="http://schemas.microsoft.com/office/drawing/2014/main" id="{14531882-7F96-3028-139D-E495C98FB3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r="127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6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7C01C1D-A357-5DB3-B538-4665611C3C3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D9F0C-2021-DA23-6311-B43D05F6D2E6}"/>
              </a:ext>
            </a:extLst>
          </p:cNvPr>
          <p:cNvSpPr txBox="1"/>
          <p:nvPr/>
        </p:nvSpPr>
        <p:spPr>
          <a:xfrm>
            <a:off x="1778670" y="1187969"/>
            <a:ext cx="38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Digital Public Services in Czechia</a:t>
            </a:r>
          </a:p>
        </p:txBody>
      </p:sp>
      <p:pic>
        <p:nvPicPr>
          <p:cNvPr id="6" name="Picture Placeholder 5" descr="Table&#10;&#10;Description automatically generated">
            <a:extLst>
              <a:ext uri="{FF2B5EF4-FFF2-40B4-BE49-F238E27FC236}">
                <a16:creationId xmlns:a16="http://schemas.microsoft.com/office/drawing/2014/main" id="{B083A431-C514-2801-D471-5C7C17465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" b="4331"/>
          <a:stretch>
            <a:fillRect/>
          </a:stretch>
        </p:blipFill>
        <p:spPr>
          <a:xfrm>
            <a:off x="3700339" y="2402585"/>
            <a:ext cx="8163049" cy="3783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6C1478-A05B-84EF-8DEC-D775C560DF9C}"/>
              </a:ext>
            </a:extLst>
          </p:cNvPr>
          <p:cNvSpPr txBox="1"/>
          <p:nvPr/>
        </p:nvSpPr>
        <p:spPr>
          <a:xfrm>
            <a:off x="950118" y="2402585"/>
            <a:ext cx="5057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Czechia ranks 17 out of 27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distinct low number of Pre-filled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Above average number of e-Government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1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D2A6E7-EFC9-A935-791E-F32D701B3A5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5FECC5-B0F3-B312-EE7C-D9DE71D7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19" y="534986"/>
            <a:ext cx="10515600" cy="1325563"/>
          </a:xfrm>
        </p:spPr>
        <p:txBody>
          <a:bodyPr/>
          <a:lstStyle/>
          <a:p>
            <a:r>
              <a:rPr lang="en-US" dirty="0"/>
              <a:t>Monopoly on Telecommunications in Czechia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6D42ECDD-081A-4DF2-9AC7-BC7637D11506}"/>
              </a:ext>
            </a:extLst>
          </p:cNvPr>
          <p:cNvSpPr/>
          <p:nvPr/>
        </p:nvSpPr>
        <p:spPr>
          <a:xfrm>
            <a:off x="4212431" y="2000250"/>
            <a:ext cx="3662363" cy="2894014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CFC9BCF3-BB26-7989-1808-B89EA5D42776}"/>
              </a:ext>
            </a:extLst>
          </p:cNvPr>
          <p:cNvSpPr/>
          <p:nvPr/>
        </p:nvSpPr>
        <p:spPr>
          <a:xfrm>
            <a:off x="7150933" y="3429000"/>
            <a:ext cx="3662361" cy="2894014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A045381-9CAA-5557-8F0D-F45AF6B2C6C9}"/>
              </a:ext>
            </a:extLst>
          </p:cNvPr>
          <p:cNvSpPr/>
          <p:nvPr/>
        </p:nvSpPr>
        <p:spPr>
          <a:xfrm>
            <a:off x="1273931" y="3429000"/>
            <a:ext cx="3662363" cy="2894014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A9723F1-5C2C-87AA-44C4-F2B84A802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585" y="2596554"/>
            <a:ext cx="2418278" cy="1664891"/>
          </a:xfrm>
          <a:prstGeom prst="round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8ED6C3A-1ABF-D11C-06F4-D06EB3F90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838" y="4089340"/>
            <a:ext cx="1902548" cy="1609848"/>
          </a:xfrm>
          <a:prstGeom prst="roundRect">
            <a:avLst/>
          </a:prstGeom>
        </p:spPr>
      </p:pic>
      <p:pic>
        <p:nvPicPr>
          <p:cNvPr id="11" name="Picture 10" descr="A picture containing text, first-aid kit, clipart, vector graphics&#10;&#10;Description automatically generated">
            <a:extLst>
              <a:ext uri="{FF2B5EF4-FFF2-40B4-BE49-F238E27FC236}">
                <a16:creationId xmlns:a16="http://schemas.microsoft.com/office/drawing/2014/main" id="{82B9F49D-5DCC-28FB-1AB5-5115B2E6D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827" y="4298355"/>
            <a:ext cx="2216572" cy="115530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8536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ape&#10;&#10;Description automatically generated">
            <a:extLst>
              <a:ext uri="{FF2B5EF4-FFF2-40B4-BE49-F238E27FC236}">
                <a16:creationId xmlns:a16="http://schemas.microsoft.com/office/drawing/2014/main" id="{D632288E-A531-2A36-CAE4-0A25A001C59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776" r="9091" b="8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2BB1D-E039-8C5E-E0DA-74F20624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952" y="1203063"/>
            <a:ext cx="6182486" cy="1498236"/>
          </a:xfrm>
        </p:spPr>
        <p:txBody>
          <a:bodyPr>
            <a:normAutofit/>
          </a:bodyPr>
          <a:lstStyle/>
          <a:p>
            <a:r>
              <a:rPr lang="en-US" sz="3600" b="1" dirty="0"/>
              <a:t>Banking Identity Project Czechia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9D7BC-41F4-3D0A-8DEE-B9F52792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132" y="3569918"/>
            <a:ext cx="7455709" cy="2527743"/>
          </a:xfrm>
        </p:spPr>
        <p:txBody>
          <a:bodyPr anchor="t">
            <a:normAutofit/>
          </a:bodyPr>
          <a:lstStyle/>
          <a:p>
            <a:r>
              <a:rPr lang="en-US" sz="2400" dirty="0"/>
              <a:t>Project was initiated in 2017.</a:t>
            </a:r>
          </a:p>
          <a:p>
            <a:r>
              <a:rPr lang="en-US" sz="2400" dirty="0"/>
              <a:t>Aims to allow people to internet bank remotely</a:t>
            </a:r>
          </a:p>
          <a:p>
            <a:r>
              <a:rPr lang="en-US" sz="2400" dirty="0"/>
              <a:t>Through their identification people can access public administrations online.</a:t>
            </a:r>
          </a:p>
        </p:txBody>
      </p:sp>
    </p:spTree>
    <p:extLst>
      <p:ext uri="{BB962C8B-B14F-4D97-AF65-F5344CB8AC3E}">
        <p14:creationId xmlns:p14="http://schemas.microsoft.com/office/powerpoint/2010/main" val="294472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C4766F-0720-1DAF-B7FA-852C5B027EB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D483E-0B7A-B09B-D157-CBADA2EE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264" y="250031"/>
            <a:ext cx="10515600" cy="1325563"/>
          </a:xfrm>
        </p:spPr>
        <p:txBody>
          <a:bodyPr/>
          <a:lstStyle/>
          <a:p>
            <a:r>
              <a:rPr lang="en-US" dirty="0"/>
              <a:t>Digital Czechia and E-Government</a:t>
            </a:r>
          </a:p>
        </p:txBody>
      </p:sp>
      <p:pic>
        <p:nvPicPr>
          <p:cNvPr id="6" name="Content Placeholder 5" descr="A picture containing text, sign, queen, vector graphics&#10;&#10;Description automatically generated">
            <a:extLst>
              <a:ext uri="{FF2B5EF4-FFF2-40B4-BE49-F238E27FC236}">
                <a16:creationId xmlns:a16="http://schemas.microsoft.com/office/drawing/2014/main" id="{C155B9C6-0853-0D8B-44A1-B604FD5B71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30626" y="1825625"/>
            <a:ext cx="4131109" cy="402552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DB02D-355B-F7A9-2556-D5D57C4BE2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Digital Czechia strategy was devised in 2019.</a:t>
            </a:r>
          </a:p>
          <a:p>
            <a:r>
              <a:rPr lang="en-US" dirty="0"/>
              <a:t>Plan to have the country fully operational digitally by 2025.</a:t>
            </a:r>
          </a:p>
          <a:p>
            <a:r>
              <a:rPr lang="en-US" dirty="0"/>
              <a:t>Czech Republic also launched its first ever census via electronic 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8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753</Words>
  <Application>Microsoft Macintosh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Digital Economy and Society Index 2022</vt:lpstr>
      <vt:lpstr>Czechia DESI Performance</vt:lpstr>
      <vt:lpstr>EU Digital Decade Targets</vt:lpstr>
      <vt:lpstr>Connectivity in Czechia</vt:lpstr>
      <vt:lpstr>PowerPoint Presentation</vt:lpstr>
      <vt:lpstr>Monopoly on Telecommunications in Czechia</vt:lpstr>
      <vt:lpstr>Banking Identity Project Czechia</vt:lpstr>
      <vt:lpstr>Digital Czechia and E-Government</vt:lpstr>
      <vt:lpstr>Problems Facing Digitalisation</vt:lpstr>
      <vt:lpstr>What Comes Next For Digitalisation?</vt:lpstr>
      <vt:lpstr>Aiding and Advancing Digitalisation</vt:lpstr>
      <vt:lpstr>E-Mobility</vt:lpstr>
      <vt:lpstr>E-Learning</vt:lpstr>
      <vt:lpstr>Healthcare in a Digital World</vt:lpstr>
      <vt:lpstr>Cybersecurity</vt:lpstr>
      <vt:lpstr>Protection of data</vt:lpstr>
      <vt:lpstr>Other Threats Affecting Digitalisation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sutherland</dc:creator>
  <cp:lastModifiedBy>Jan Havlíček</cp:lastModifiedBy>
  <cp:revision>25</cp:revision>
  <dcterms:created xsi:type="dcterms:W3CDTF">2022-11-09T13:54:33Z</dcterms:created>
  <dcterms:modified xsi:type="dcterms:W3CDTF">2022-11-18T14:58:37Z</dcterms:modified>
</cp:coreProperties>
</file>