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5" r:id="rId1"/>
  </p:sldMasterIdLst>
  <p:notesMasterIdLst>
    <p:notesMasterId r:id="rId24"/>
  </p:notesMasterIdLst>
  <p:handoutMasterIdLst>
    <p:handoutMasterId r:id="rId25"/>
  </p:handoutMasterIdLst>
  <p:sldIdLst>
    <p:sldId id="270" r:id="rId2"/>
    <p:sldId id="368" r:id="rId3"/>
    <p:sldId id="320" r:id="rId4"/>
    <p:sldId id="369" r:id="rId5"/>
    <p:sldId id="382" r:id="rId6"/>
    <p:sldId id="383" r:id="rId7"/>
    <p:sldId id="384" r:id="rId8"/>
    <p:sldId id="385" r:id="rId9"/>
    <p:sldId id="396" r:id="rId10"/>
    <p:sldId id="403" r:id="rId11"/>
    <p:sldId id="386" r:id="rId12"/>
    <p:sldId id="397" r:id="rId13"/>
    <p:sldId id="391" r:id="rId14"/>
    <p:sldId id="390" r:id="rId15"/>
    <p:sldId id="399" r:id="rId16"/>
    <p:sldId id="388" r:id="rId17"/>
    <p:sldId id="400" r:id="rId18"/>
    <p:sldId id="392" r:id="rId19"/>
    <p:sldId id="402" r:id="rId20"/>
    <p:sldId id="401" r:id="rId21"/>
    <p:sldId id="395" r:id="rId22"/>
    <p:sldId id="3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310"/>
    <a:srgbClr val="B1B2B6"/>
    <a:srgbClr val="FFFFFF"/>
    <a:srgbClr val="68686C"/>
    <a:srgbClr val="48484A"/>
    <a:srgbClr val="949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78244" autoAdjust="0"/>
  </p:normalViewPr>
  <p:slideViewPr>
    <p:cSldViewPr snapToGrid="0">
      <p:cViewPr varScale="1">
        <p:scale>
          <a:sx n="66" d="100"/>
          <a:sy n="66" d="100"/>
        </p:scale>
        <p:origin x="15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C4CA5-AA43-4FF0-BF9A-2CEDABC8161C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A15D4-B0E9-47EA-A775-2AFF74936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682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145FC-D63E-4836-A53E-45225FC7BC3F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6197E-10C5-44D0-9BDD-5FEEA8D85B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22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54113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11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govt</a:t>
            </a:r>
            <a:r>
              <a:rPr lang="hu-HU" dirty="0"/>
              <a:t> </a:t>
            </a:r>
            <a:r>
              <a:rPr lang="hu-HU" dirty="0" err="1"/>
              <a:t>resisted</a:t>
            </a:r>
            <a:r>
              <a:rPr lang="hu-HU" dirty="0"/>
              <a:t>, </a:t>
            </a:r>
            <a:r>
              <a:rPr lang="hu-HU" dirty="0" err="1"/>
              <a:t>then</a:t>
            </a:r>
            <a:r>
              <a:rPr lang="hu-HU" dirty="0"/>
              <a:t> </a:t>
            </a:r>
            <a:r>
              <a:rPr lang="hu-HU" dirty="0" err="1"/>
              <a:t>swift</a:t>
            </a:r>
            <a:r>
              <a:rPr lang="hu-HU" dirty="0"/>
              <a:t> U-</a:t>
            </a:r>
            <a:r>
              <a:rPr lang="hu-HU" dirty="0" err="1"/>
              <a:t>turn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69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Paks </a:t>
            </a:r>
            <a:r>
              <a:rPr lang="hu-HU" dirty="0" err="1"/>
              <a:t>Nuclear</a:t>
            </a:r>
            <a:r>
              <a:rPr lang="hu-HU" dirty="0"/>
              <a:t> </a:t>
            </a:r>
            <a:r>
              <a:rPr lang="hu-HU" dirty="0" err="1"/>
              <a:t>Plant</a:t>
            </a:r>
            <a:r>
              <a:rPr lang="hu-HU" dirty="0"/>
              <a:t>, </a:t>
            </a:r>
            <a:r>
              <a:rPr lang="hu-HU" dirty="0" err="1"/>
              <a:t>Belt</a:t>
            </a:r>
            <a:r>
              <a:rPr lang="hu-HU" dirty="0"/>
              <a:t>-and-</a:t>
            </a:r>
            <a:r>
              <a:rPr lang="hu-HU" dirty="0" err="1"/>
              <a:t>Road</a:t>
            </a:r>
            <a:r>
              <a:rPr lang="hu-HU" dirty="0"/>
              <a:t> </a:t>
            </a:r>
            <a:r>
              <a:rPr lang="hu-HU" dirty="0" err="1"/>
              <a:t>railway</a:t>
            </a:r>
            <a:r>
              <a:rPr lang="hu-HU" dirty="0"/>
              <a:t> upgrade,…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7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For</a:t>
            </a:r>
            <a:r>
              <a:rPr lang="hu-HU" dirty="0"/>
              <a:t> and </a:t>
            </a:r>
            <a:r>
              <a:rPr lang="hu-HU" dirty="0" err="1"/>
              <a:t>against</a:t>
            </a:r>
            <a:r>
              <a:rPr lang="hu-HU" dirty="0"/>
              <a:t> </a:t>
            </a:r>
            <a:r>
              <a:rPr lang="hu-HU" dirty="0" err="1"/>
              <a:t>total</a:t>
            </a:r>
            <a:r>
              <a:rPr lang="hu-HU" dirty="0"/>
              <a:t> </a:t>
            </a:r>
            <a:r>
              <a:rPr lang="hu-HU" dirty="0" err="1"/>
              <a:t>transparency</a:t>
            </a:r>
            <a:r>
              <a:rPr lang="hu-HU" dirty="0"/>
              <a:t> in policy design…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678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Tragedy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222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Go back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starred</a:t>
            </a:r>
            <a:r>
              <a:rPr lang="hu-HU" dirty="0"/>
              <a:t> </a:t>
            </a:r>
            <a:r>
              <a:rPr lang="hu-HU" dirty="0" err="1"/>
              <a:t>items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536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https://www.google.com/maps/place/Budapest,+J%C3%B3zsefv%C3%A1ros,+Hungary/@47.4893215,19.0839084,14z/data=!3m1!4b1!4m5!3m4!1s0x4741dcf3c3e0ae53:0x8913eb19db45353b!8m2!3d47.4894184!4d19.070668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439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In a </a:t>
            </a:r>
            <a:r>
              <a:rPr lang="hu-HU" dirty="0" err="1"/>
              <a:t>dozen</a:t>
            </a:r>
            <a:r>
              <a:rPr lang="hu-HU" dirty="0"/>
              <a:t> </a:t>
            </a:r>
            <a:r>
              <a:rPr lang="hu-HU" dirty="0" err="1"/>
              <a:t>languages</a:t>
            </a:r>
            <a:r>
              <a:rPr lang="hu-HU" dirty="0"/>
              <a:t>, </a:t>
            </a:r>
            <a:r>
              <a:rPr lang="hu-HU" dirty="0" err="1"/>
              <a:t>within</a:t>
            </a:r>
            <a:r>
              <a:rPr lang="hu-HU" dirty="0"/>
              <a:t> </a:t>
            </a:r>
            <a:r>
              <a:rPr lang="hu-HU" dirty="0" err="1"/>
              <a:t>days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97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9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49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962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347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301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58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Armenia</a:t>
            </a:r>
            <a:r>
              <a:rPr lang="hu-HU" dirty="0"/>
              <a:t> life </a:t>
            </a:r>
            <a:r>
              <a:rPr lang="hu-HU" dirty="0" err="1"/>
              <a:t>expectancy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birth</a:t>
            </a:r>
            <a:r>
              <a:rPr lang="hu-HU" dirty="0"/>
              <a:t>: 75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0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04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59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The last </a:t>
            </a:r>
            <a:r>
              <a:rPr lang="hu-HU" dirty="0" err="1"/>
              <a:t>vestige</a:t>
            </a:r>
            <a:r>
              <a:rPr lang="hu-HU" dirty="0"/>
              <a:t> of </a:t>
            </a:r>
            <a:r>
              <a:rPr lang="hu-HU" dirty="0" err="1"/>
              <a:t>socialism</a:t>
            </a:r>
            <a:r>
              <a:rPr lang="hu-HU" dirty="0"/>
              <a:t>…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92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STOP HERE – WHAT DO YOU THINK? WAS IT A SUCCESS?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730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COVID </a:t>
            </a:r>
            <a:r>
              <a:rPr lang="hu-HU" dirty="0" err="1"/>
              <a:t>incl</a:t>
            </a:r>
            <a:r>
              <a:rPr lang="hu-HU" dirty="0"/>
              <a:t>. </a:t>
            </a:r>
            <a:r>
              <a:rPr lang="hu-HU" dirty="0" err="1"/>
              <a:t>screening</a:t>
            </a:r>
            <a:r>
              <a:rPr lang="hu-HU" dirty="0"/>
              <a:t> </a:t>
            </a:r>
            <a:r>
              <a:rPr lang="hu-HU" dirty="0" err="1"/>
              <a:t>suspension</a:t>
            </a:r>
            <a:r>
              <a:rPr lang="hu-HU" dirty="0"/>
              <a:t> had </a:t>
            </a:r>
            <a:r>
              <a:rPr lang="hu-HU" dirty="0" err="1"/>
              <a:t>adverse</a:t>
            </a:r>
            <a:r>
              <a:rPr lang="hu-HU" dirty="0"/>
              <a:t> </a:t>
            </a:r>
            <a:r>
              <a:rPr lang="hu-HU" dirty="0" err="1"/>
              <a:t>effects</a:t>
            </a:r>
            <a:r>
              <a:rPr lang="hu-HU" dirty="0"/>
              <a:t> –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know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97E-10C5-44D0-9BDD-5FEEA8D85B0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67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ide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636841"/>
            <a:ext cx="6858000" cy="873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3600" b="1" cap="all" baseline="0" dirty="0">
                <a:solidFill>
                  <a:srgbClr val="48484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fontAlgn="auto">
              <a:lnSpc>
                <a:spcPct val="12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685" y="3947746"/>
            <a:ext cx="6858000" cy="4369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342900" indent="-342900">
              <a:buNone/>
              <a:defRPr lang="en-GB" sz="2000" baseline="0">
                <a:solidFill>
                  <a:srgbClr val="68686C"/>
                </a:solidFill>
                <a:latin typeface="+mn-lt"/>
              </a:defRPr>
            </a:lvl1pPr>
          </a:lstStyle>
          <a:p>
            <a:pPr marL="0" lvl="0" indent="0">
              <a:spcBef>
                <a:spcPct val="20000"/>
              </a:spcBef>
              <a:buClr>
                <a:srgbClr val="AF1310"/>
              </a:buClr>
            </a:pPr>
            <a:r>
              <a:rPr lang="hu-HU"/>
              <a:t>Alcím mintájának szerkesztése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155683" y="4631287"/>
            <a:ext cx="3813882" cy="6033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68686C"/>
                </a:solidFill>
                <a:latin typeface="+mn-lt"/>
              </a:defRPr>
            </a:lvl1pPr>
          </a:lstStyle>
          <a:p>
            <a:pPr lvl="0"/>
            <a:r>
              <a:rPr lang="hu-HU" dirty="0" err="1"/>
              <a:t>Place</a:t>
            </a:r>
            <a:r>
              <a:rPr lang="hu-HU" dirty="0"/>
              <a:t> (</a:t>
            </a:r>
            <a:r>
              <a:rPr lang="hu-HU" dirty="0" err="1"/>
              <a:t>Event</a:t>
            </a:r>
            <a:r>
              <a:rPr lang="hu-HU" dirty="0"/>
              <a:t>, </a:t>
            </a:r>
            <a:r>
              <a:rPr lang="hu-HU" dirty="0" err="1"/>
              <a:t>conference</a:t>
            </a:r>
            <a:r>
              <a:rPr lang="hu-HU" dirty="0"/>
              <a:t>, etc.)</a:t>
            </a:r>
          </a:p>
          <a:p>
            <a:pPr lvl="0"/>
            <a:r>
              <a:rPr lang="hu-HU" dirty="0" err="1"/>
              <a:t>Date</a:t>
            </a:r>
            <a:endParaRPr lang="en-GB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1143000" y="6233262"/>
            <a:ext cx="50731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b="1" dirty="0">
                <a:solidFill>
                  <a:srgbClr val="949798"/>
                </a:solidFill>
              </a:rPr>
              <a:t>Budapest Institute</a:t>
            </a:r>
            <a:r>
              <a:rPr lang="hu-HU" sz="1000" b="1" baseline="0" dirty="0">
                <a:solidFill>
                  <a:srgbClr val="949798"/>
                </a:solidFill>
              </a:rPr>
              <a:t> for Policy </a:t>
            </a:r>
            <a:r>
              <a:rPr lang="hu-HU" sz="1000" b="1" baseline="0" dirty="0" err="1">
                <a:solidFill>
                  <a:srgbClr val="949798"/>
                </a:solidFill>
              </a:rPr>
              <a:t>Analysis</a:t>
            </a:r>
            <a:r>
              <a:rPr lang="hu-HU" sz="1000" b="1" baseline="0" dirty="0">
                <a:solidFill>
                  <a:srgbClr val="949798"/>
                </a:solidFill>
              </a:rPr>
              <a:t> </a:t>
            </a:r>
            <a:r>
              <a:rPr lang="hu-HU" sz="1000" b="1" dirty="0">
                <a:solidFill>
                  <a:srgbClr val="AF1310"/>
                </a:solidFill>
              </a:rPr>
              <a:t>· </a:t>
            </a:r>
            <a:r>
              <a:rPr lang="hu-HU" sz="1000" b="1" dirty="0" err="1">
                <a:solidFill>
                  <a:srgbClr val="AF1310"/>
                </a:solidFill>
              </a:rPr>
              <a:t>bpinst.eu</a:t>
            </a:r>
            <a:r>
              <a:rPr lang="hu-HU" sz="1000" dirty="0"/>
              <a:t> · </a:t>
            </a:r>
            <a:r>
              <a:rPr lang="hu-HU" sz="1000" dirty="0">
                <a:solidFill>
                  <a:srgbClr val="B1B3B4"/>
                </a:solidFill>
              </a:rPr>
              <a:t>Dohány utca 84. Budapest 1074, Hungary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1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51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922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573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41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29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874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882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668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50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7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ide_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636841"/>
            <a:ext cx="6858000" cy="873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3600" b="1" cap="all" baseline="0" dirty="0">
                <a:solidFill>
                  <a:srgbClr val="48484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fontAlgn="auto">
              <a:lnSpc>
                <a:spcPct val="12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685" y="3947746"/>
            <a:ext cx="6858000" cy="4369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342900" indent="-342900">
              <a:buNone/>
              <a:defRPr lang="en-GB" sz="2000" baseline="0">
                <a:solidFill>
                  <a:srgbClr val="68686C"/>
                </a:solidFill>
                <a:latin typeface="+mn-lt"/>
              </a:defRPr>
            </a:lvl1pPr>
          </a:lstStyle>
          <a:p>
            <a:pPr marL="0" lvl="0" indent="0">
              <a:spcBef>
                <a:spcPct val="20000"/>
              </a:spcBef>
              <a:buClr>
                <a:srgbClr val="AF1310"/>
              </a:buClr>
            </a:pPr>
            <a:r>
              <a:rPr lang="hu-HU"/>
              <a:t>Alcím mintájának szerkesztése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155683" y="4631287"/>
            <a:ext cx="3813882" cy="6033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68686C"/>
                </a:solidFill>
                <a:latin typeface="+mn-lt"/>
              </a:defRPr>
            </a:lvl1pPr>
          </a:lstStyle>
          <a:p>
            <a:pPr lvl="0"/>
            <a:r>
              <a:rPr lang="hu-HU" dirty="0" err="1"/>
              <a:t>Place</a:t>
            </a:r>
            <a:r>
              <a:rPr lang="hu-HU" dirty="0"/>
              <a:t> (</a:t>
            </a:r>
            <a:r>
              <a:rPr lang="hu-HU" dirty="0" err="1"/>
              <a:t>Event</a:t>
            </a:r>
            <a:r>
              <a:rPr lang="hu-HU" dirty="0"/>
              <a:t>, </a:t>
            </a:r>
            <a:r>
              <a:rPr lang="hu-HU" dirty="0" err="1"/>
              <a:t>conference</a:t>
            </a:r>
            <a:r>
              <a:rPr lang="hu-HU" dirty="0"/>
              <a:t>, etc.)</a:t>
            </a:r>
          </a:p>
          <a:p>
            <a:pPr lvl="0"/>
            <a:r>
              <a:rPr lang="hu-HU" dirty="0" err="1"/>
              <a:t>Date</a:t>
            </a:r>
            <a:endParaRPr lang="en-GB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1143000" y="6233262"/>
            <a:ext cx="50731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b="1" dirty="0">
                <a:solidFill>
                  <a:srgbClr val="949798"/>
                </a:solidFill>
              </a:rPr>
              <a:t>Budapest Szakpolitikai Elemző Intézet </a:t>
            </a:r>
            <a:r>
              <a:rPr lang="hu-HU" sz="1000" b="1" dirty="0">
                <a:solidFill>
                  <a:srgbClr val="AF1310"/>
                </a:solidFill>
              </a:rPr>
              <a:t>· </a:t>
            </a:r>
            <a:r>
              <a:rPr lang="hu-HU" sz="1000" b="1" dirty="0" err="1">
                <a:solidFill>
                  <a:srgbClr val="AF1310"/>
                </a:solidFill>
              </a:rPr>
              <a:t>bpinst.eu</a:t>
            </a:r>
            <a:r>
              <a:rPr lang="hu-HU" sz="1000" dirty="0"/>
              <a:t> · </a:t>
            </a:r>
            <a:r>
              <a:rPr lang="hu-HU" sz="1000" dirty="0">
                <a:solidFill>
                  <a:srgbClr val="B1B3B4"/>
                </a:solidFill>
              </a:rPr>
              <a:t>Dohány utca 84. Budapest 1074, Hungary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2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applied_E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949798"/>
                </a:solidFill>
              </a:defRPr>
            </a:lvl1pPr>
          </a:lstStyle>
          <a:p>
            <a:fld id="{C257D037-FF89-449C-B4F3-97D4A1231F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980728"/>
            <a:ext cx="7886700" cy="5755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GB" sz="3200" b="1" kern="1200" cap="all" baseline="0" dirty="0">
                <a:solidFill>
                  <a:srgbClr val="67686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28650" y="6356353"/>
            <a:ext cx="50731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b="1" dirty="0">
                <a:solidFill>
                  <a:srgbClr val="949798"/>
                </a:solidFill>
              </a:rPr>
              <a:t>Budapest Institute</a:t>
            </a:r>
            <a:r>
              <a:rPr lang="hu-HU" sz="1000" b="1" baseline="0" dirty="0">
                <a:solidFill>
                  <a:srgbClr val="949798"/>
                </a:solidFill>
              </a:rPr>
              <a:t> for Policy </a:t>
            </a:r>
            <a:r>
              <a:rPr lang="hu-HU" sz="1000" b="1" baseline="0" dirty="0" err="1">
                <a:solidFill>
                  <a:srgbClr val="949798"/>
                </a:solidFill>
              </a:rPr>
              <a:t>Analysis</a:t>
            </a:r>
            <a:r>
              <a:rPr lang="hu-HU" sz="1000" b="1" baseline="0" dirty="0">
                <a:solidFill>
                  <a:srgbClr val="949798"/>
                </a:solidFill>
              </a:rPr>
              <a:t> </a:t>
            </a:r>
            <a:r>
              <a:rPr lang="hu-HU" sz="1000" b="1" dirty="0">
                <a:solidFill>
                  <a:srgbClr val="AF1310"/>
                </a:solidFill>
              </a:rPr>
              <a:t>· </a:t>
            </a:r>
            <a:r>
              <a:rPr lang="hu-HU" sz="1000" b="1" dirty="0" err="1">
                <a:solidFill>
                  <a:srgbClr val="AF1310"/>
                </a:solidFill>
              </a:rPr>
              <a:t>bpinst.eu</a:t>
            </a:r>
            <a:r>
              <a:rPr lang="hu-HU" sz="1000" dirty="0"/>
              <a:t> </a:t>
            </a:r>
            <a:endParaRPr lang="hu-HU" sz="1000" dirty="0">
              <a:solidFill>
                <a:srgbClr val="B1B3B4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75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756575"/>
            <a:ext cx="7886700" cy="4399445"/>
          </a:xfrm>
        </p:spPr>
        <p:txBody>
          <a:bodyPr/>
          <a:lstStyle>
            <a:lvl1pPr>
              <a:buClr>
                <a:srgbClr val="AF1310"/>
              </a:buClr>
              <a:defRPr sz="2600">
                <a:latin typeface="+mn-lt"/>
              </a:defRPr>
            </a:lvl1pPr>
            <a:lvl2pPr marL="715963" indent="-358775">
              <a:tabLst>
                <a:tab pos="715963" algn="l"/>
              </a:tabLst>
              <a:defRPr>
                <a:latin typeface="+mn-lt"/>
              </a:defRPr>
            </a:lvl2pPr>
            <a:lvl3pPr marL="1073150" indent="-357188">
              <a:buClr>
                <a:srgbClr val="B1B2B6"/>
              </a:buClr>
              <a:defRPr>
                <a:latin typeface="+mn-lt"/>
              </a:defRPr>
            </a:lvl3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63627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applied_HU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949798"/>
                </a:solidFill>
              </a:defRPr>
            </a:lvl1pPr>
          </a:lstStyle>
          <a:p>
            <a:fld id="{C257D037-FF89-449C-B4F3-97D4A1231F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980728"/>
            <a:ext cx="7886700" cy="5755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GB" sz="3200" b="1" kern="1200" cap="all" baseline="0" dirty="0">
                <a:solidFill>
                  <a:srgbClr val="67686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28650" y="6356353"/>
            <a:ext cx="50731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b="1" dirty="0">
                <a:solidFill>
                  <a:srgbClr val="949798"/>
                </a:solidFill>
              </a:rPr>
              <a:t>Budapest Szakpolitikai Elemző Intézet </a:t>
            </a:r>
            <a:r>
              <a:rPr lang="hu-HU" sz="1000" b="1" dirty="0">
                <a:solidFill>
                  <a:srgbClr val="AF1310"/>
                </a:solidFill>
              </a:rPr>
              <a:t>· </a:t>
            </a:r>
            <a:r>
              <a:rPr lang="hu-HU" sz="1000" b="1" dirty="0" err="1">
                <a:solidFill>
                  <a:srgbClr val="AF1310"/>
                </a:solidFill>
              </a:rPr>
              <a:t>bpinst.eu</a:t>
            </a:r>
            <a:r>
              <a:rPr lang="hu-HU" sz="1000" dirty="0"/>
              <a:t> </a:t>
            </a:r>
            <a:endParaRPr lang="hu-HU" sz="1000" dirty="0">
              <a:solidFill>
                <a:srgbClr val="B1B3B4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75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756575"/>
            <a:ext cx="7886700" cy="4399445"/>
          </a:xfrm>
        </p:spPr>
        <p:txBody>
          <a:bodyPr/>
          <a:lstStyle>
            <a:lvl1pPr>
              <a:buClr>
                <a:srgbClr val="AF1310"/>
              </a:buClr>
              <a:defRPr sz="2600">
                <a:latin typeface="+mn-lt"/>
              </a:defRPr>
            </a:lvl1pPr>
            <a:lvl2pPr marL="715963" indent="-358775">
              <a:tabLst>
                <a:tab pos="715963" algn="l"/>
              </a:tabLst>
              <a:defRPr>
                <a:latin typeface="+mn-lt"/>
              </a:defRPr>
            </a:lvl2pPr>
            <a:lvl3pPr marL="1073150" indent="-357188">
              <a:buClr>
                <a:srgbClr val="B1B2B6"/>
              </a:buClr>
              <a:defRPr>
                <a:latin typeface="+mn-lt"/>
              </a:defRPr>
            </a:lvl3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158258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applied_EN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949798"/>
                </a:solidFill>
              </a:defRPr>
            </a:lvl1pPr>
          </a:lstStyle>
          <a:p>
            <a:fld id="{C257D037-FF89-449C-B4F3-97D4A1231F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3126"/>
            <a:ext cx="7886700" cy="5755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GB" sz="3200" b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28650" y="6356353"/>
            <a:ext cx="50731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b="1" dirty="0">
                <a:solidFill>
                  <a:srgbClr val="949798"/>
                </a:solidFill>
              </a:rPr>
              <a:t>Budapest Institute</a:t>
            </a:r>
            <a:r>
              <a:rPr lang="hu-HU" sz="1000" b="1" baseline="0" dirty="0">
                <a:solidFill>
                  <a:srgbClr val="949798"/>
                </a:solidFill>
              </a:rPr>
              <a:t> for Policy </a:t>
            </a:r>
            <a:r>
              <a:rPr lang="hu-HU" sz="1000" b="1" baseline="0" dirty="0" err="1">
                <a:solidFill>
                  <a:srgbClr val="949798"/>
                </a:solidFill>
              </a:rPr>
              <a:t>Analysis</a:t>
            </a:r>
            <a:r>
              <a:rPr lang="hu-HU" sz="1000" b="1" dirty="0">
                <a:solidFill>
                  <a:srgbClr val="949798"/>
                </a:solidFill>
              </a:rPr>
              <a:t> </a:t>
            </a:r>
            <a:r>
              <a:rPr lang="hu-HU" sz="1000" b="1" dirty="0">
                <a:solidFill>
                  <a:srgbClr val="AF1310"/>
                </a:solidFill>
              </a:rPr>
              <a:t>· </a:t>
            </a:r>
            <a:r>
              <a:rPr lang="hu-HU" sz="1000" b="1" dirty="0" err="1">
                <a:solidFill>
                  <a:srgbClr val="AF1310"/>
                </a:solidFill>
              </a:rPr>
              <a:t>bpinst.eu</a:t>
            </a:r>
            <a:r>
              <a:rPr lang="hu-HU" sz="1000" dirty="0"/>
              <a:t> </a:t>
            </a:r>
            <a:endParaRPr lang="hu-HU" sz="1000" dirty="0">
              <a:solidFill>
                <a:srgbClr val="B1B3B4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75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938969"/>
            <a:ext cx="7886700" cy="5217048"/>
          </a:xfrm>
        </p:spPr>
        <p:txBody>
          <a:bodyPr/>
          <a:lstStyle>
            <a:lvl1pPr>
              <a:buClr>
                <a:srgbClr val="AF1310"/>
              </a:buClr>
              <a:defRPr sz="2600"/>
            </a:lvl1pPr>
            <a:lvl2pPr marL="715963" indent="-358775">
              <a:tabLst>
                <a:tab pos="715963" algn="l"/>
              </a:tabLst>
              <a:defRPr/>
            </a:lvl2pPr>
            <a:lvl3pPr marL="1073150" indent="-357188">
              <a:buClr>
                <a:srgbClr val="B1B2B6"/>
              </a:buClr>
              <a:defRPr/>
            </a:lvl3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381608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applied_HU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949798"/>
                </a:solidFill>
              </a:defRPr>
            </a:lvl1pPr>
          </a:lstStyle>
          <a:p>
            <a:fld id="{C257D037-FF89-449C-B4F3-97D4A1231F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3126"/>
            <a:ext cx="7886700" cy="5755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GB" sz="3200" b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28650" y="6356353"/>
            <a:ext cx="50731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b="1" dirty="0">
                <a:solidFill>
                  <a:srgbClr val="949798"/>
                </a:solidFill>
              </a:rPr>
              <a:t>Budapest Szakpolitikai Elemző Intézet </a:t>
            </a:r>
            <a:r>
              <a:rPr lang="hu-HU" sz="1000" b="1" dirty="0">
                <a:solidFill>
                  <a:srgbClr val="AF1310"/>
                </a:solidFill>
              </a:rPr>
              <a:t>· </a:t>
            </a:r>
            <a:r>
              <a:rPr lang="hu-HU" sz="1000" b="1" dirty="0" err="1">
                <a:solidFill>
                  <a:srgbClr val="AF1310"/>
                </a:solidFill>
              </a:rPr>
              <a:t>bpinst.eu</a:t>
            </a:r>
            <a:r>
              <a:rPr lang="hu-HU" sz="1000" dirty="0"/>
              <a:t> </a:t>
            </a:r>
            <a:endParaRPr lang="hu-HU" sz="1000" dirty="0">
              <a:solidFill>
                <a:srgbClr val="B1B3B4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75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938969"/>
            <a:ext cx="7886700" cy="5217048"/>
          </a:xfrm>
        </p:spPr>
        <p:txBody>
          <a:bodyPr/>
          <a:lstStyle>
            <a:lvl1pPr>
              <a:buClr>
                <a:srgbClr val="AF1310"/>
              </a:buClr>
              <a:defRPr sz="2600"/>
            </a:lvl1pPr>
            <a:lvl2pPr marL="715963" indent="-358775">
              <a:tabLst>
                <a:tab pos="715963" algn="l"/>
              </a:tabLst>
              <a:defRPr/>
            </a:lvl2pPr>
            <a:lvl3pPr marL="1073150" indent="-357188">
              <a:buClr>
                <a:srgbClr val="B1B2B6"/>
              </a:buClr>
              <a:defRPr/>
            </a:lvl3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1761894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academic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949798"/>
                </a:solidFill>
              </a:defRPr>
            </a:lvl1pPr>
          </a:lstStyle>
          <a:p>
            <a:fld id="{C257D037-FF89-449C-B4F3-97D4A1231F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294928"/>
            <a:ext cx="7886700" cy="5755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GB" sz="3200" b="1" kern="1200" cap="all" baseline="0" dirty="0">
                <a:solidFill>
                  <a:srgbClr val="67686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28650" y="6356353"/>
            <a:ext cx="50731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b="1" dirty="0">
                <a:solidFill>
                  <a:srgbClr val="949798"/>
                </a:solidFill>
              </a:rPr>
              <a:t>Budapest Institute</a:t>
            </a:r>
            <a:r>
              <a:rPr lang="hu-HU" sz="1000" b="1" baseline="0" dirty="0">
                <a:solidFill>
                  <a:srgbClr val="949798"/>
                </a:solidFill>
              </a:rPr>
              <a:t> for Policy </a:t>
            </a:r>
            <a:r>
              <a:rPr lang="hu-HU" sz="1000" b="1" baseline="0" dirty="0" err="1">
                <a:solidFill>
                  <a:srgbClr val="949798"/>
                </a:solidFill>
              </a:rPr>
              <a:t>Analysis</a:t>
            </a:r>
            <a:r>
              <a:rPr lang="hu-HU" sz="1000" b="1" baseline="0" dirty="0">
                <a:solidFill>
                  <a:srgbClr val="949798"/>
                </a:solidFill>
              </a:rPr>
              <a:t> </a:t>
            </a:r>
            <a:r>
              <a:rPr lang="hu-HU" sz="1000" b="1" dirty="0">
                <a:solidFill>
                  <a:srgbClr val="AF1310"/>
                </a:solidFill>
              </a:rPr>
              <a:t>· </a:t>
            </a:r>
            <a:r>
              <a:rPr lang="hu-HU" sz="1000" b="1" dirty="0" err="1">
                <a:solidFill>
                  <a:srgbClr val="AF1310"/>
                </a:solidFill>
              </a:rPr>
              <a:t>bpinst.eu</a:t>
            </a:r>
            <a:r>
              <a:rPr lang="hu-HU" sz="1000" dirty="0"/>
              <a:t> </a:t>
            </a:r>
            <a:endParaRPr lang="hu-HU" sz="1000" dirty="0">
              <a:solidFill>
                <a:srgbClr val="B1B3B4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063873"/>
            <a:ext cx="7886700" cy="5092147"/>
          </a:xfrm>
        </p:spPr>
        <p:txBody>
          <a:bodyPr/>
          <a:lstStyle>
            <a:lvl1pPr>
              <a:buClr>
                <a:srgbClr val="AF1310"/>
              </a:buClr>
              <a:defRPr sz="2600"/>
            </a:lvl1pPr>
            <a:lvl2pPr marL="715963" indent="-358775">
              <a:tabLst>
                <a:tab pos="715963" algn="l"/>
              </a:tabLst>
              <a:defRPr/>
            </a:lvl2pPr>
            <a:lvl3pPr marL="1073150" indent="-357188">
              <a:buClr>
                <a:srgbClr val="B1B2B6"/>
              </a:buClr>
              <a:defRPr/>
            </a:lvl3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194217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academic_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949798"/>
                </a:solidFill>
              </a:defRPr>
            </a:lvl1pPr>
          </a:lstStyle>
          <a:p>
            <a:fld id="{C257D037-FF89-449C-B4F3-97D4A1231F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294928"/>
            <a:ext cx="7886700" cy="5755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GB" sz="3200" b="1" kern="1200" cap="all" baseline="0" dirty="0">
                <a:solidFill>
                  <a:srgbClr val="67686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28650" y="6356353"/>
            <a:ext cx="50731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b="1" dirty="0">
                <a:solidFill>
                  <a:srgbClr val="949798"/>
                </a:solidFill>
              </a:rPr>
              <a:t>Budapest Szakpolitikai Elemző Intézet </a:t>
            </a:r>
            <a:r>
              <a:rPr lang="hu-HU" sz="1000" b="1" dirty="0">
                <a:solidFill>
                  <a:srgbClr val="AF1310"/>
                </a:solidFill>
              </a:rPr>
              <a:t>· </a:t>
            </a:r>
            <a:r>
              <a:rPr lang="hu-HU" sz="1000" b="1" dirty="0" err="1">
                <a:solidFill>
                  <a:srgbClr val="AF1310"/>
                </a:solidFill>
              </a:rPr>
              <a:t>bpinst.eu</a:t>
            </a:r>
            <a:r>
              <a:rPr lang="hu-HU" sz="1000" dirty="0"/>
              <a:t> </a:t>
            </a:r>
            <a:endParaRPr lang="hu-HU" sz="1000" dirty="0">
              <a:solidFill>
                <a:srgbClr val="B1B3B4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063873"/>
            <a:ext cx="7886700" cy="5092147"/>
          </a:xfrm>
        </p:spPr>
        <p:txBody>
          <a:bodyPr/>
          <a:lstStyle>
            <a:lvl1pPr>
              <a:buClr>
                <a:srgbClr val="AF1310"/>
              </a:buClr>
              <a:defRPr sz="2600"/>
            </a:lvl1pPr>
            <a:lvl2pPr marL="715963" indent="-358775">
              <a:tabLst>
                <a:tab pos="715963" algn="l"/>
              </a:tabLst>
              <a:defRPr/>
            </a:lvl2pPr>
            <a:lvl3pPr marL="1073150" indent="-357188">
              <a:buClr>
                <a:srgbClr val="B1B2B6"/>
              </a:buClr>
              <a:defRPr/>
            </a:lvl3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129562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24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Budapest Szakpolitikai Elemző Intézet · bpinst.eu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617C-C1F7-41CD-B600-E5BB578102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6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8" r:id="rId2"/>
    <p:sldLayoutId id="2147483689" r:id="rId3"/>
    <p:sldLayoutId id="2147483697" r:id="rId4"/>
    <p:sldLayoutId id="2147483695" r:id="rId5"/>
    <p:sldLayoutId id="2147483698" r:id="rId6"/>
    <p:sldLayoutId id="2147483694" r:id="rId7"/>
    <p:sldLayoutId id="2147483699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F131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686C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k.gov.hu/index.php/koronavirus-tajekoztato/1815-48-het-enyhen-emelkedik-a-szennyviz-koronavirus-koncentracioj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355" y="2675965"/>
            <a:ext cx="7362645" cy="1613647"/>
          </a:xfrm>
        </p:spPr>
        <p:txBody>
          <a:bodyPr>
            <a:normAutofit/>
          </a:bodyPr>
          <a:lstStyle/>
          <a:p>
            <a:r>
              <a:rPr lang="hu-HU" dirty="0"/>
              <a:t>COVID And Policy In Hungary 2020-2021</a:t>
            </a:r>
            <a:br>
              <a:rPr lang="en-US" dirty="0"/>
            </a:br>
            <a:r>
              <a:rPr lang="hu-HU" dirty="0" err="1"/>
              <a:t>Lessons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Armenia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355" y="4625789"/>
            <a:ext cx="7375330" cy="484094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Balázs Váradi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38355" y="5465005"/>
            <a:ext cx="7362645" cy="603322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Centre for Policy Studies </a:t>
            </a:r>
            <a:r>
              <a:rPr lang="hu-HU" sz="1400" b="1" dirty="0">
                <a:solidFill>
                  <a:schemeClr val="tx1"/>
                </a:solidFill>
              </a:rPr>
              <a:t>/ Visegrád </a:t>
            </a:r>
            <a:r>
              <a:rPr lang="hu-HU" sz="1400" b="1" dirty="0" err="1">
                <a:solidFill>
                  <a:schemeClr val="tx1"/>
                </a:solidFill>
              </a:rPr>
              <a:t>Fund</a:t>
            </a:r>
            <a:r>
              <a:rPr lang="hu-HU" sz="1400" b="1" dirty="0">
                <a:solidFill>
                  <a:schemeClr val="tx1"/>
                </a:solidFill>
              </a:rPr>
              <a:t>, </a:t>
            </a:r>
            <a:r>
              <a:rPr lang="hu-HU" sz="1400" b="1" dirty="0" err="1">
                <a:solidFill>
                  <a:schemeClr val="tx1"/>
                </a:solidFill>
              </a:rPr>
              <a:t>Yerevan</a:t>
            </a:r>
            <a:r>
              <a:rPr lang="hu-HU" sz="1400" b="1" dirty="0">
                <a:solidFill>
                  <a:schemeClr val="tx1"/>
                </a:solidFill>
              </a:rPr>
              <a:t>, </a:t>
            </a:r>
            <a:r>
              <a:rPr lang="hu-HU" sz="1400" b="1" dirty="0" err="1">
                <a:solidFill>
                  <a:schemeClr val="tx1"/>
                </a:solidFill>
              </a:rPr>
              <a:t>Armenia</a:t>
            </a:r>
            <a:endParaRPr lang="hu-HU" sz="1400" b="1" dirty="0">
              <a:solidFill>
                <a:schemeClr val="tx1"/>
              </a:solidFill>
            </a:endParaRPr>
          </a:p>
          <a:p>
            <a:r>
              <a:rPr lang="hu-HU" sz="1400" b="1" dirty="0">
                <a:solidFill>
                  <a:schemeClr val="tx1"/>
                </a:solidFill>
              </a:rPr>
              <a:t>14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hu-HU" sz="1400" b="1" dirty="0">
                <a:solidFill>
                  <a:schemeClr val="tx1"/>
                </a:solidFill>
              </a:rPr>
              <a:t>December</a:t>
            </a:r>
            <a:r>
              <a:rPr lang="en-GB" sz="1400" b="1" dirty="0">
                <a:solidFill>
                  <a:schemeClr val="tx1"/>
                </a:solidFill>
              </a:rPr>
              <a:t> 202</a:t>
            </a:r>
            <a:r>
              <a:rPr lang="hu-HU" sz="1400" b="1" dirty="0">
                <a:solidFill>
                  <a:schemeClr val="tx1"/>
                </a:solidFill>
              </a:rPr>
              <a:t>2</a:t>
            </a:r>
            <a:endParaRPr lang="en-GB" sz="1400" b="1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65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3A8D56CC-8518-3BE7-A00C-B2B85D50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DDCD9287-5EA5-ED55-5097-94CC2050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Vaccination</a:t>
            </a:r>
            <a:r>
              <a:rPr lang="hu-HU" dirty="0"/>
              <a:t> </a:t>
            </a:r>
            <a:r>
              <a:rPr lang="hu-HU" dirty="0" err="1"/>
              <a:t>rates</a:t>
            </a: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C9073DF-9CAD-E97A-A015-B27361015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834BBAC-0EE8-7393-13E8-D14C4704D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28" y="1331803"/>
            <a:ext cx="7886701" cy="4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School</a:t>
            </a:r>
            <a:r>
              <a:rPr lang="hu-HU" sz="3000" dirty="0"/>
              <a:t> </a:t>
            </a:r>
            <a:r>
              <a:rPr lang="hu-HU" sz="3000" dirty="0" err="1"/>
              <a:t>closures</a:t>
            </a:r>
            <a:r>
              <a:rPr lang="hu-HU" sz="3000" dirty="0"/>
              <a:t> </a:t>
            </a:r>
            <a:endParaRPr lang="en-GB" sz="30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44E0B5B-6DCB-FEAD-7F64-65E9549B2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73" y="1349828"/>
            <a:ext cx="7844897" cy="47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Measures</a:t>
            </a:r>
            <a:r>
              <a:rPr lang="hu-HU" sz="3000" dirty="0"/>
              <a:t> in General: </a:t>
            </a:r>
            <a:r>
              <a:rPr lang="hu-HU" sz="3000" dirty="0" err="1"/>
              <a:t>Economic</a:t>
            </a:r>
            <a:r>
              <a:rPr lang="hu-HU" sz="3000" dirty="0"/>
              <a:t> &amp; </a:t>
            </a:r>
            <a:r>
              <a:rPr lang="hu-HU" sz="3000" dirty="0" err="1"/>
              <a:t>Social</a:t>
            </a:r>
            <a:r>
              <a:rPr lang="hu-HU" sz="3000" dirty="0"/>
              <a:t> </a:t>
            </a:r>
            <a:r>
              <a:rPr lang="hu-HU" sz="3000" dirty="0" err="1"/>
              <a:t>measures</a:t>
            </a:r>
            <a:endParaRPr lang="en-GB" sz="30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73574FC-AB1C-15CC-CE01-A8AB230B88DC}"/>
              </a:ext>
            </a:extLst>
          </p:cNvPr>
          <p:cNvSpPr txBox="1"/>
          <p:nvPr/>
        </p:nvSpPr>
        <p:spPr>
          <a:xfrm>
            <a:off x="1016000" y="1611086"/>
            <a:ext cx="816396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Transfers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employers</a:t>
            </a:r>
            <a:r>
              <a:rPr lang="hu-HU" sz="2400" dirty="0"/>
              <a:t> </a:t>
            </a:r>
            <a:r>
              <a:rPr lang="hu-HU" sz="2400" dirty="0" err="1"/>
              <a:t>who</a:t>
            </a:r>
            <a:r>
              <a:rPr lang="hu-HU" sz="2400" dirty="0"/>
              <a:t> </a:t>
            </a:r>
            <a:r>
              <a:rPr lang="hu-HU" sz="2400" dirty="0" err="1"/>
              <a:t>committed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not</a:t>
            </a:r>
            <a:r>
              <a:rPr lang="hu-HU" sz="2400" dirty="0"/>
              <a:t> firing </a:t>
            </a:r>
            <a:br>
              <a:rPr lang="hu-HU" sz="2400" dirty="0"/>
            </a:br>
            <a:r>
              <a:rPr lang="hu-HU" sz="2400" dirty="0" err="1"/>
              <a:t>employees</a:t>
            </a:r>
            <a:r>
              <a:rPr lang="hu-HU" sz="2400" dirty="0"/>
              <a:t>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Including</a:t>
            </a:r>
            <a:r>
              <a:rPr lang="hu-HU" sz="2400" dirty="0"/>
              <a:t> non-COVID </a:t>
            </a:r>
            <a:r>
              <a:rPr lang="hu-HU" sz="2400" dirty="0" err="1"/>
              <a:t>related</a:t>
            </a:r>
            <a:r>
              <a:rPr lang="hu-HU" sz="2400" dirty="0"/>
              <a:t> </a:t>
            </a:r>
            <a:r>
              <a:rPr lang="hu-HU" sz="2400" dirty="0" err="1"/>
              <a:t>white</a:t>
            </a:r>
            <a:r>
              <a:rPr lang="hu-HU" sz="2400" dirty="0"/>
              <a:t> </a:t>
            </a:r>
            <a:r>
              <a:rPr lang="hu-HU" sz="2400" dirty="0" err="1"/>
              <a:t>elephant</a:t>
            </a:r>
            <a:r>
              <a:rPr lang="hu-HU" sz="2400" dirty="0"/>
              <a:t> </a:t>
            </a:r>
            <a:r>
              <a:rPr lang="hu-HU" sz="2400" dirty="0" err="1"/>
              <a:t>projects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No </a:t>
            </a:r>
            <a:r>
              <a:rPr lang="hu-HU" sz="2400" dirty="0" err="1"/>
              <a:t>universal</a:t>
            </a:r>
            <a:r>
              <a:rPr lang="hu-HU" sz="2400" dirty="0"/>
              <a:t> </a:t>
            </a:r>
            <a:r>
              <a:rPr lang="hu-HU" sz="2400" dirty="0" err="1"/>
              <a:t>monetary</a:t>
            </a:r>
            <a:r>
              <a:rPr lang="hu-HU" sz="2400" dirty="0"/>
              <a:t> </a:t>
            </a:r>
            <a:r>
              <a:rPr lang="hu-HU" sz="2400" dirty="0" err="1"/>
              <a:t>transfers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people</a:t>
            </a:r>
            <a:r>
              <a:rPr lang="hu-HU" sz="2400" dirty="0"/>
              <a:t>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Widespread</a:t>
            </a:r>
            <a:r>
              <a:rPr lang="hu-HU" sz="2400" dirty="0"/>
              <a:t> </a:t>
            </a:r>
            <a:r>
              <a:rPr lang="hu-HU" sz="2400" dirty="0" err="1"/>
              <a:t>suspension</a:t>
            </a:r>
            <a:r>
              <a:rPr lang="hu-HU" sz="2400" dirty="0"/>
              <a:t> of </a:t>
            </a:r>
            <a:r>
              <a:rPr lang="hu-HU" sz="2400" dirty="0" err="1"/>
              <a:t>debt</a:t>
            </a:r>
            <a:r>
              <a:rPr lang="hu-HU" sz="2400" dirty="0"/>
              <a:t> </a:t>
            </a:r>
            <a:r>
              <a:rPr lang="hu-HU" sz="2400" dirty="0" err="1"/>
              <a:t>servicing</a:t>
            </a:r>
            <a:r>
              <a:rPr lang="hu-HU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Economic</a:t>
            </a:r>
            <a:r>
              <a:rPr lang="hu-HU" sz="2400" dirty="0"/>
              <a:t> </a:t>
            </a:r>
            <a:r>
              <a:rPr lang="hu-HU" sz="2400" dirty="0" err="1"/>
              <a:t>measures</a:t>
            </a:r>
            <a:r>
              <a:rPr lang="hu-HU" sz="2400" dirty="0"/>
              <a:t>: 20% of GDP </a:t>
            </a:r>
            <a:r>
              <a:rPr lang="hu-HU" sz="2400" dirty="0" err="1"/>
              <a:t>but</a:t>
            </a:r>
            <a:r>
              <a:rPr lang="hu-HU" sz="2400" dirty="0"/>
              <a:t> </a:t>
            </a:r>
            <a:r>
              <a:rPr lang="hu-HU" sz="2400" dirty="0" err="1"/>
              <a:t>only</a:t>
            </a:r>
            <a:r>
              <a:rPr lang="hu-HU" sz="2400" dirty="0"/>
              <a:t> 0.6% </a:t>
            </a:r>
            <a:r>
              <a:rPr lang="hu-HU" sz="2400" dirty="0" err="1"/>
              <a:t>on</a:t>
            </a:r>
            <a:r>
              <a:rPr lang="hu-HU" sz="2400" dirty="0"/>
              <a:t> HC </a:t>
            </a:r>
            <a:r>
              <a:rPr lang="hu-HU" sz="2400" dirty="0" err="1"/>
              <a:t>directly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Free parking in </a:t>
            </a:r>
            <a:r>
              <a:rPr lang="hu-HU" sz="2400" dirty="0" err="1"/>
              <a:t>cities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No </a:t>
            </a:r>
            <a:r>
              <a:rPr lang="hu-HU" sz="2400" dirty="0" err="1"/>
              <a:t>amnesty</a:t>
            </a:r>
            <a:r>
              <a:rPr lang="hu-HU" sz="2400" dirty="0"/>
              <a:t> in </a:t>
            </a:r>
            <a:r>
              <a:rPr lang="hu-HU" sz="2400" dirty="0" err="1"/>
              <a:t>jails</a:t>
            </a:r>
            <a:r>
              <a:rPr lang="hu-HU" sz="2400" dirty="0"/>
              <a:t>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Very</a:t>
            </a:r>
            <a:r>
              <a:rPr lang="hu-HU" sz="2400" dirty="0"/>
              <a:t> </a:t>
            </a:r>
            <a:r>
              <a:rPr lang="hu-HU" sz="2400" dirty="0" err="1"/>
              <a:t>little</a:t>
            </a:r>
            <a:r>
              <a:rPr lang="hu-HU" sz="2400" dirty="0"/>
              <a:t> </a:t>
            </a:r>
            <a:r>
              <a:rPr lang="hu-HU" sz="2400" dirty="0" err="1"/>
              <a:t>attention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disadvanteged</a:t>
            </a:r>
            <a:r>
              <a:rPr lang="hu-HU" sz="2400" dirty="0"/>
              <a:t> </a:t>
            </a:r>
            <a:r>
              <a:rPr lang="hu-HU" sz="2400" dirty="0" err="1"/>
              <a:t>social</a:t>
            </a:r>
            <a:r>
              <a:rPr lang="hu-HU" sz="2400" dirty="0"/>
              <a:t> </a:t>
            </a:r>
            <a:r>
              <a:rPr lang="hu-HU" sz="2400" dirty="0" err="1"/>
              <a:t>groups</a:t>
            </a:r>
            <a:r>
              <a:rPr lang="hu-HU" sz="2400" dirty="0"/>
              <a:t> </a:t>
            </a:r>
            <a:br>
              <a:rPr lang="hu-HU" sz="2400" dirty="0"/>
            </a:br>
            <a:r>
              <a:rPr lang="hu-HU" sz="2400" dirty="0"/>
              <a:t>(</a:t>
            </a:r>
            <a:r>
              <a:rPr lang="hu-HU" sz="2400" dirty="0" err="1"/>
              <a:t>e.g</a:t>
            </a:r>
            <a:r>
              <a:rPr lang="hu-HU" sz="2400" dirty="0"/>
              <a:t>. </a:t>
            </a:r>
            <a:r>
              <a:rPr lang="hu-HU" sz="2400" dirty="0" err="1"/>
              <a:t>the</a:t>
            </a:r>
            <a:r>
              <a:rPr lang="hu-HU" sz="2400" dirty="0"/>
              <a:t> Roma) (*)</a:t>
            </a:r>
          </a:p>
          <a:p>
            <a:r>
              <a:rPr lang="hu-HU" sz="2400" b="1" dirty="0"/>
              <a:t>In sum: </a:t>
            </a:r>
            <a:r>
              <a:rPr lang="hu-HU" sz="2400" b="1" dirty="0" err="1"/>
              <a:t>stingy</a:t>
            </a:r>
            <a:r>
              <a:rPr lang="hu-HU" sz="2400" b="1" dirty="0"/>
              <a:t> and </a:t>
            </a:r>
            <a:r>
              <a:rPr lang="hu-HU" sz="2400" b="1" dirty="0" err="1"/>
              <a:t>idiosyncratic</a:t>
            </a:r>
            <a:endParaRPr lang="hu-HU" sz="2400" b="1" dirty="0"/>
          </a:p>
          <a:p>
            <a:endParaRPr lang="hu-HU" dirty="0"/>
          </a:p>
          <a:p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33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Measures</a:t>
            </a:r>
            <a:r>
              <a:rPr lang="hu-HU" sz="3000" dirty="0"/>
              <a:t> in General: </a:t>
            </a:r>
            <a:r>
              <a:rPr lang="hu-HU" sz="3000" dirty="0" err="1"/>
              <a:t>Politics</a:t>
            </a:r>
            <a:r>
              <a:rPr lang="hu-HU" sz="3000" dirty="0"/>
              <a:t> and </a:t>
            </a:r>
            <a:r>
              <a:rPr lang="hu-HU" sz="3000" dirty="0" err="1"/>
              <a:t>communication</a:t>
            </a:r>
            <a:endParaRPr lang="en-GB" sz="3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2241814-5E7C-3A89-05F7-D45CE5966E53}"/>
              </a:ext>
            </a:extLst>
          </p:cNvPr>
          <p:cNvSpPr txBox="1"/>
          <p:nvPr/>
        </p:nvSpPr>
        <p:spPr>
          <a:xfrm>
            <a:off x="740229" y="1567543"/>
            <a:ext cx="79008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Widespread</a:t>
            </a:r>
            <a:r>
              <a:rPr lang="hu-HU" sz="2400" dirty="0"/>
              <a:t> </a:t>
            </a:r>
            <a:r>
              <a:rPr lang="hu-HU" sz="2400" dirty="0" err="1"/>
              <a:t>powers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govern</a:t>
            </a:r>
            <a:r>
              <a:rPr lang="hu-HU" sz="2400" dirty="0"/>
              <a:t> </a:t>
            </a:r>
            <a:r>
              <a:rPr lang="hu-HU" sz="2400" dirty="0" err="1"/>
              <a:t>by</a:t>
            </a:r>
            <a:r>
              <a:rPr lang="hu-HU" sz="2400" dirty="0"/>
              <a:t> </a:t>
            </a:r>
            <a:r>
              <a:rPr lang="hu-HU" sz="2400" dirty="0" err="1"/>
              <a:t>decree</a:t>
            </a:r>
            <a:r>
              <a:rPr lang="hu-HU" sz="2400" dirty="0"/>
              <a:t> </a:t>
            </a:r>
            <a:r>
              <a:rPr lang="hu-HU" sz="2400" dirty="0" err="1"/>
              <a:t>passed</a:t>
            </a:r>
            <a:r>
              <a:rPr lang="hu-HU" sz="2400" dirty="0"/>
              <a:t> </a:t>
            </a:r>
            <a:r>
              <a:rPr lang="hu-HU" sz="2400" dirty="0" err="1"/>
              <a:t>by</a:t>
            </a:r>
            <a:r>
              <a:rPr lang="hu-HU" sz="2400" dirty="0"/>
              <a:t> </a:t>
            </a:r>
            <a:br>
              <a:rPr lang="hu-HU" sz="2400" dirty="0"/>
            </a:b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govt</a:t>
            </a:r>
            <a:r>
              <a:rPr lang="hu-HU" sz="2400" dirty="0"/>
              <a:t> </a:t>
            </a:r>
            <a:r>
              <a:rPr lang="hu-HU" sz="2400" dirty="0" err="1"/>
              <a:t>supermajority</a:t>
            </a:r>
            <a:r>
              <a:rPr lang="hu-HU" sz="2400" dirty="0"/>
              <a:t> in </a:t>
            </a:r>
            <a:r>
              <a:rPr lang="hu-HU" sz="2400" dirty="0" err="1"/>
              <a:t>Parliament</a:t>
            </a:r>
            <a:r>
              <a:rPr lang="hu-HU" sz="2400" dirty="0"/>
              <a:t> (</a:t>
            </a:r>
            <a:r>
              <a:rPr lang="hu-HU" sz="2400" dirty="0" err="1"/>
              <a:t>some</a:t>
            </a:r>
            <a:r>
              <a:rPr lang="hu-HU" sz="2400" dirty="0"/>
              <a:t> </a:t>
            </a:r>
            <a:r>
              <a:rPr lang="hu-HU" sz="2400" dirty="0" err="1"/>
              <a:t>retained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this</a:t>
            </a:r>
            <a:r>
              <a:rPr lang="hu-HU" sz="2400" dirty="0"/>
              <a:t> </a:t>
            </a:r>
            <a:r>
              <a:rPr lang="hu-HU" sz="2400" dirty="0" err="1"/>
              <a:t>day</a:t>
            </a:r>
            <a:r>
              <a:rPr lang="hu-HU" sz="2400" dirty="0"/>
              <a:t> V-</a:t>
            </a:r>
            <a:r>
              <a:rPr lang="hu-HU" sz="2400" dirty="0" err="1"/>
              <a:t>Dem</a:t>
            </a:r>
            <a:r>
              <a:rPr lang="hu-HU" sz="2400" dirty="0"/>
              <a:t> „</a:t>
            </a:r>
            <a:r>
              <a:rPr lang="hu-HU" sz="2400" dirty="0" err="1"/>
              <a:t>pandemic</a:t>
            </a:r>
            <a:r>
              <a:rPr lang="hu-HU" sz="2400" dirty="0"/>
              <a:t> </a:t>
            </a:r>
            <a:r>
              <a:rPr lang="hu-HU" sz="2400" dirty="0" err="1"/>
              <a:t>violations</a:t>
            </a:r>
            <a:r>
              <a:rPr lang="hu-HU" sz="2400" dirty="0"/>
              <a:t>” </a:t>
            </a:r>
            <a:r>
              <a:rPr lang="hu-HU" sz="2400" dirty="0" err="1"/>
              <a:t>worst</a:t>
            </a:r>
            <a:r>
              <a:rPr lang="hu-HU" sz="2400" dirty="0"/>
              <a:t> in EU ) (*)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Initially</a:t>
            </a:r>
            <a:r>
              <a:rPr lang="hu-HU" sz="2400" dirty="0"/>
              <a:t> </a:t>
            </a:r>
            <a:r>
              <a:rPr lang="hu-HU" sz="2400" dirty="0" err="1"/>
              <a:t>trying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blame</a:t>
            </a:r>
            <a:r>
              <a:rPr lang="hu-HU" sz="2400" dirty="0"/>
              <a:t> </a:t>
            </a:r>
            <a:r>
              <a:rPr lang="hu-HU" sz="2400" dirty="0" err="1"/>
              <a:t>foreign</a:t>
            </a:r>
            <a:r>
              <a:rPr lang="hu-HU" sz="2400" dirty="0"/>
              <a:t> (</a:t>
            </a:r>
            <a:r>
              <a:rPr lang="hu-HU" sz="2400" dirty="0" err="1"/>
              <a:t>Iranian</a:t>
            </a:r>
            <a:r>
              <a:rPr lang="hu-HU" sz="2400" dirty="0"/>
              <a:t>) </a:t>
            </a:r>
            <a:r>
              <a:rPr lang="hu-HU" sz="2400" dirty="0" err="1"/>
              <a:t>students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plague</a:t>
            </a:r>
            <a:r>
              <a:rPr lang="hu-HU" sz="2400" dirty="0"/>
              <a:t> (*)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Hypercentralized</a:t>
            </a:r>
            <a:r>
              <a:rPr lang="hu-HU" sz="2400" dirty="0"/>
              <a:t>, limited </a:t>
            </a:r>
            <a:r>
              <a:rPr lang="hu-HU" sz="2400" dirty="0" err="1"/>
              <a:t>communication</a:t>
            </a:r>
            <a:r>
              <a:rPr lang="hu-HU" sz="2400" dirty="0"/>
              <a:t>. </a:t>
            </a:r>
            <a:r>
              <a:rPr lang="hu-HU" sz="2400" dirty="0" err="1"/>
              <a:t>Example</a:t>
            </a:r>
            <a:r>
              <a:rPr lang="hu-HU" sz="2400" dirty="0"/>
              <a:t>: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weekly</a:t>
            </a:r>
            <a:r>
              <a:rPr lang="hu-HU" sz="2400" dirty="0"/>
              <a:t> </a:t>
            </a:r>
            <a:r>
              <a:rPr lang="hu-HU" sz="2400" dirty="0" err="1"/>
              <a:t>reports</a:t>
            </a:r>
            <a:r>
              <a:rPr lang="hu-HU" sz="2400" dirty="0"/>
              <a:t> (</a:t>
            </a:r>
            <a:r>
              <a:rPr lang="hu-HU" sz="2400" dirty="0">
                <a:hlinkClick r:id="rId3"/>
              </a:rPr>
              <a:t>https://www.nnk.gov.hu/index.php/koronavirus-tajekoztato/1815-48-het-enyhen-emelkedik-a-szennyviz-koronavirus-koncentracioja</a:t>
            </a:r>
            <a:r>
              <a:rPr lang="hu-HU" sz="2400" dirty="0"/>
              <a:t> ) and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centimeter</a:t>
            </a:r>
            <a:r>
              <a:rPr lang="hu-HU" sz="2400" dirty="0"/>
              <a:t> </a:t>
            </a:r>
            <a:r>
              <a:rPr lang="hu-HU" sz="2400" dirty="0" err="1"/>
              <a:t>method</a:t>
            </a:r>
            <a:r>
              <a:rPr lang="hu-HU" sz="2400" dirty="0"/>
              <a:t> </a:t>
            </a:r>
            <a:r>
              <a:rPr lang="hu-HU" sz="2400" dirty="0" err="1"/>
              <a:t>by</a:t>
            </a:r>
            <a:r>
              <a:rPr lang="hu-HU" sz="2400" dirty="0"/>
              <a:t> CRCB (*)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Centralizing</a:t>
            </a:r>
            <a:r>
              <a:rPr lang="hu-HU" sz="2400" dirty="0"/>
              <a:t> </a:t>
            </a:r>
            <a:r>
              <a:rPr lang="hu-HU" sz="2400" dirty="0" err="1"/>
              <a:t>resources</a:t>
            </a:r>
            <a:r>
              <a:rPr lang="hu-HU" sz="2400" dirty="0"/>
              <a:t> and </a:t>
            </a:r>
            <a:r>
              <a:rPr lang="hu-HU" sz="2400" dirty="0" err="1"/>
              <a:t>power</a:t>
            </a:r>
            <a:r>
              <a:rPr lang="hu-HU" sz="2400" dirty="0"/>
              <a:t> </a:t>
            </a:r>
            <a:r>
              <a:rPr lang="hu-HU" sz="2400" dirty="0" err="1"/>
              <a:t>away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local </a:t>
            </a:r>
            <a:r>
              <a:rPr lang="hu-HU" sz="2400" dirty="0" err="1"/>
              <a:t>government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central</a:t>
            </a:r>
            <a:r>
              <a:rPr lang="hu-HU" sz="2400" dirty="0"/>
              <a:t> </a:t>
            </a:r>
            <a:r>
              <a:rPr lang="hu-HU" sz="2400" dirty="0" err="1"/>
              <a:t>government</a:t>
            </a:r>
            <a:r>
              <a:rPr lang="hu-HU" sz="2400" dirty="0"/>
              <a:t> (*)</a:t>
            </a:r>
          </a:p>
        </p:txBody>
      </p:sp>
    </p:spTree>
    <p:extLst>
      <p:ext uri="{BB962C8B-B14F-4D97-AF65-F5344CB8AC3E}">
        <p14:creationId xmlns:p14="http://schemas.microsoft.com/office/powerpoint/2010/main" val="2800811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/>
              <a:t>In </a:t>
            </a:r>
            <a:r>
              <a:rPr lang="hu-HU" sz="3000" dirty="0" err="1"/>
              <a:t>comparative</a:t>
            </a:r>
            <a:r>
              <a:rPr lang="hu-HU" sz="3000" dirty="0"/>
              <a:t> </a:t>
            </a:r>
            <a:r>
              <a:rPr lang="hu-HU" sz="3000" dirty="0" err="1"/>
              <a:t>terms</a:t>
            </a:r>
            <a:r>
              <a:rPr lang="hu-HU" sz="3000" dirty="0"/>
              <a:t>: a </a:t>
            </a:r>
            <a:r>
              <a:rPr lang="hu-HU" sz="3000" dirty="0" err="1"/>
              <a:t>failure</a:t>
            </a:r>
            <a:r>
              <a:rPr lang="hu-HU" sz="3000" dirty="0"/>
              <a:t> of </a:t>
            </a:r>
            <a:r>
              <a:rPr lang="hu-HU" sz="3000" dirty="0" err="1"/>
              <a:t>health</a:t>
            </a:r>
            <a:r>
              <a:rPr lang="hu-HU" sz="3000" dirty="0"/>
              <a:t> policy…</a:t>
            </a:r>
            <a:endParaRPr lang="en-GB" sz="3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3FBAFED-80B0-DA53-D541-D3EFC764E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2" y="1814286"/>
            <a:ext cx="7675488" cy="32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66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But</a:t>
            </a:r>
            <a:r>
              <a:rPr lang="hu-HU" sz="3000" dirty="0"/>
              <a:t> a </a:t>
            </a:r>
            <a:r>
              <a:rPr lang="hu-HU" sz="3000" dirty="0" err="1"/>
              <a:t>political</a:t>
            </a:r>
            <a:r>
              <a:rPr lang="hu-HU" sz="3000" dirty="0"/>
              <a:t> </a:t>
            </a:r>
            <a:r>
              <a:rPr lang="hu-HU" sz="3000" dirty="0" err="1"/>
              <a:t>triumph</a:t>
            </a:r>
            <a:r>
              <a:rPr lang="hu-HU" sz="3000" dirty="0"/>
              <a:t> in </a:t>
            </a:r>
            <a:r>
              <a:rPr lang="hu-HU" sz="3000" dirty="0" err="1"/>
              <a:t>the</a:t>
            </a:r>
            <a:r>
              <a:rPr lang="hu-HU" sz="3000" dirty="0"/>
              <a:t> 2022 </a:t>
            </a:r>
            <a:r>
              <a:rPr lang="hu-HU" sz="3000" dirty="0" err="1"/>
              <a:t>general</a:t>
            </a:r>
            <a:r>
              <a:rPr lang="hu-HU" sz="3000" dirty="0"/>
              <a:t> </a:t>
            </a:r>
            <a:r>
              <a:rPr lang="hu-HU" sz="3000" dirty="0" err="1"/>
              <a:t>election</a:t>
            </a:r>
            <a:endParaRPr lang="en-GB" sz="30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ABF55A0-6F26-0919-8907-9FE65089E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799"/>
            <a:ext cx="9144000" cy="360240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E3EDE1B-955F-D2A1-B555-5BA514FD3EC2}"/>
              </a:ext>
            </a:extLst>
          </p:cNvPr>
          <p:cNvSpPr txBox="1"/>
          <p:nvPr/>
        </p:nvSpPr>
        <p:spPr>
          <a:xfrm>
            <a:off x="310551" y="5820229"/>
            <a:ext cx="88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Erinthecute</a:t>
            </a:r>
            <a:r>
              <a:rPr lang="en-US" dirty="0"/>
              <a:t> - File:2022_Hungarian_parliamentary_election_-_Template.svg, CC BY-SA </a:t>
            </a:r>
            <a:br>
              <a:rPr lang="hu-HU" dirty="0"/>
            </a:br>
            <a:r>
              <a:rPr lang="en-US" dirty="0"/>
              <a:t>4.0, https://commons.wikimedia.org/w/index.php?curid=116648718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0534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Case</a:t>
            </a:r>
            <a:r>
              <a:rPr lang="hu-HU" sz="3000" dirty="0"/>
              <a:t> </a:t>
            </a:r>
            <a:r>
              <a:rPr lang="hu-HU" sz="3000" dirty="0" err="1"/>
              <a:t>study</a:t>
            </a:r>
            <a:r>
              <a:rPr lang="hu-HU" sz="3000" dirty="0"/>
              <a:t> I: local </a:t>
            </a:r>
            <a:r>
              <a:rPr lang="hu-HU" sz="3000" dirty="0" err="1"/>
              <a:t>govt</a:t>
            </a:r>
            <a:r>
              <a:rPr lang="hu-HU" sz="3000" dirty="0"/>
              <a:t>, Budapest 8th </a:t>
            </a:r>
            <a:r>
              <a:rPr lang="hu-HU" sz="3000" dirty="0" err="1"/>
              <a:t>district</a:t>
            </a:r>
            <a:r>
              <a:rPr lang="hu-HU" sz="3000" dirty="0"/>
              <a:t> </a:t>
            </a:r>
            <a:endParaRPr lang="en-GB" sz="3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3F828C7-DF97-46A8-8B16-82F4FAA92AE5}"/>
              </a:ext>
            </a:extLst>
          </p:cNvPr>
          <p:cNvSpPr txBox="1"/>
          <p:nvPr/>
        </p:nvSpPr>
        <p:spPr>
          <a:xfrm>
            <a:off x="1044910" y="1131449"/>
            <a:ext cx="673608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/>
              <a:t>Old </a:t>
            </a:r>
            <a:r>
              <a:rPr lang="hu-HU" sz="2800" dirty="0" err="1"/>
              <a:t>school</a:t>
            </a:r>
            <a:r>
              <a:rPr lang="hu-HU" sz="2800" dirty="0"/>
              <a:t> local </a:t>
            </a:r>
            <a:r>
              <a:rPr lang="hu-HU" sz="2800" dirty="0" err="1"/>
              <a:t>bureaucracy</a:t>
            </a:r>
            <a:r>
              <a:rPr lang="hu-HU" sz="2800" dirty="0"/>
              <a:t>, </a:t>
            </a:r>
            <a:r>
              <a:rPr lang="hu-HU" sz="2800" dirty="0" err="1"/>
              <a:t>inexperienced</a:t>
            </a:r>
            <a:r>
              <a:rPr lang="hu-HU" sz="2800" dirty="0"/>
              <a:t> </a:t>
            </a:r>
            <a:r>
              <a:rPr lang="hu-HU" sz="2800" dirty="0" err="1"/>
              <a:t>politicians</a:t>
            </a:r>
            <a:r>
              <a:rPr lang="hu-HU" sz="2800" dirty="0"/>
              <a:t>: </a:t>
            </a:r>
            <a:r>
              <a:rPr lang="hu-HU" sz="2800" dirty="0" err="1"/>
              <a:t>huge</a:t>
            </a:r>
            <a:r>
              <a:rPr lang="hu-HU" sz="2800" dirty="0"/>
              <a:t> </a:t>
            </a:r>
            <a:r>
              <a:rPr lang="hu-HU" sz="2800" dirty="0" err="1"/>
              <a:t>challenge</a:t>
            </a:r>
            <a:endParaRPr lang="hu-HU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 err="1"/>
              <a:t>Some</a:t>
            </a:r>
            <a:r>
              <a:rPr lang="hu-HU" sz="2800" dirty="0"/>
              <a:t> </a:t>
            </a:r>
            <a:r>
              <a:rPr lang="hu-HU" sz="2800" dirty="0" err="1"/>
              <a:t>political</a:t>
            </a:r>
            <a:r>
              <a:rPr lang="hu-HU" sz="2800" dirty="0"/>
              <a:t> </a:t>
            </a:r>
            <a:r>
              <a:rPr lang="hu-HU" sz="2800" dirty="0" err="1"/>
              <a:t>centralization</a:t>
            </a:r>
            <a:r>
              <a:rPr lang="hu-HU" sz="2800" dirty="0"/>
              <a:t> </a:t>
            </a:r>
            <a:r>
              <a:rPr lang="hu-HU" sz="2800" dirty="0" err="1"/>
              <a:t>locally</a:t>
            </a:r>
            <a:r>
              <a:rPr lang="hu-HU" sz="2800" dirty="0"/>
              <a:t> </a:t>
            </a:r>
            <a:r>
              <a:rPr lang="hu-HU" sz="2800" dirty="0" err="1"/>
              <a:t>as</a:t>
            </a:r>
            <a:r>
              <a:rPr lang="hu-HU" sz="2800" dirty="0"/>
              <a:t> </a:t>
            </a:r>
            <a:r>
              <a:rPr lang="hu-HU" sz="2800" dirty="0" err="1"/>
              <a:t>well</a:t>
            </a:r>
            <a:endParaRPr lang="hu-HU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 err="1"/>
              <a:t>Resources</a:t>
            </a:r>
            <a:r>
              <a:rPr lang="hu-HU" sz="2800" dirty="0"/>
              <a:t> </a:t>
            </a:r>
            <a:r>
              <a:rPr lang="hu-HU" sz="2800" dirty="0" err="1"/>
              <a:t>centralized</a:t>
            </a:r>
            <a:r>
              <a:rPr lang="hu-HU" sz="2800" dirty="0"/>
              <a:t> </a:t>
            </a:r>
            <a:r>
              <a:rPr lang="hu-HU" sz="2800" dirty="0" err="1"/>
              <a:t>away</a:t>
            </a:r>
            <a:endParaRPr lang="hu-HU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 err="1"/>
              <a:t>Groundswell</a:t>
            </a:r>
            <a:r>
              <a:rPr lang="hu-HU" sz="2800" dirty="0"/>
              <a:t> of local </a:t>
            </a:r>
            <a:r>
              <a:rPr lang="hu-HU" sz="2800" dirty="0" err="1"/>
              <a:t>helpfulness</a:t>
            </a:r>
            <a:endParaRPr lang="hu-HU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/>
              <a:t>Quick </a:t>
            </a:r>
            <a:r>
              <a:rPr lang="hu-HU" sz="2800" dirty="0" err="1"/>
              <a:t>reallocation</a:t>
            </a:r>
            <a:r>
              <a:rPr lang="hu-HU" sz="2800" dirty="0"/>
              <a:t> of HR (</a:t>
            </a:r>
            <a:r>
              <a:rPr lang="hu-HU" sz="2800" dirty="0" err="1"/>
              <a:t>e.g</a:t>
            </a:r>
            <a:r>
              <a:rPr lang="hu-HU" sz="2800" dirty="0"/>
              <a:t>. </a:t>
            </a:r>
            <a:r>
              <a:rPr lang="hu-HU" sz="2800" dirty="0" err="1"/>
              <a:t>school</a:t>
            </a:r>
            <a:r>
              <a:rPr lang="hu-HU" sz="2800" dirty="0"/>
              <a:t> </a:t>
            </a:r>
            <a:r>
              <a:rPr lang="hu-HU" sz="2800" dirty="0" err="1"/>
              <a:t>lunch</a:t>
            </a:r>
            <a:r>
              <a:rPr lang="hu-HU" sz="2800" dirty="0"/>
              <a:t> </a:t>
            </a:r>
            <a:r>
              <a:rPr lang="hu-HU" sz="2800" dirty="0" err="1"/>
              <a:t>replacement</a:t>
            </a:r>
            <a:r>
              <a:rPr lang="hu-HU" sz="2800" dirty="0"/>
              <a:t>)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/>
              <a:t>New </a:t>
            </a:r>
            <a:r>
              <a:rPr lang="hu-HU" sz="2800" dirty="0" err="1"/>
              <a:t>channels</a:t>
            </a:r>
            <a:r>
              <a:rPr lang="hu-HU" sz="2800" dirty="0"/>
              <a:t> of </a:t>
            </a:r>
            <a:r>
              <a:rPr lang="hu-HU" sz="2800" dirty="0" err="1"/>
              <a:t>communication</a:t>
            </a:r>
            <a:r>
              <a:rPr lang="hu-HU" sz="2800" dirty="0"/>
              <a:t> and </a:t>
            </a:r>
            <a:r>
              <a:rPr lang="hu-HU" sz="2800" dirty="0" err="1"/>
              <a:t>interaction</a:t>
            </a:r>
            <a:endParaRPr lang="hu-HU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18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141D279A-5F89-6A98-4425-732387D3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D21AEE36-C745-3D8E-2D79-59F0B7F19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C52A3D2-518A-DB71-1536-7C57A54FF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457AC3A-932E-B73D-A7AC-B2AD1C53F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86" y="872096"/>
            <a:ext cx="3888253" cy="54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8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Case</a:t>
            </a:r>
            <a:r>
              <a:rPr lang="hu-HU" sz="3000" dirty="0"/>
              <a:t> </a:t>
            </a:r>
            <a:r>
              <a:rPr lang="hu-HU" sz="3000" dirty="0" err="1"/>
              <a:t>study</a:t>
            </a:r>
            <a:r>
              <a:rPr lang="hu-HU" sz="3000" dirty="0"/>
              <a:t> II: </a:t>
            </a:r>
            <a:r>
              <a:rPr lang="hu-HU" sz="3000" dirty="0" err="1"/>
              <a:t>Who</a:t>
            </a:r>
            <a:r>
              <a:rPr lang="hu-HU" sz="3000" dirty="0"/>
              <a:t> is </a:t>
            </a:r>
            <a:r>
              <a:rPr lang="hu-HU" sz="3000" dirty="0" err="1"/>
              <a:t>hurt</a:t>
            </a:r>
            <a:r>
              <a:rPr lang="hu-HU" sz="3000" dirty="0"/>
              <a:t> </a:t>
            </a:r>
            <a:r>
              <a:rPr lang="hu-HU" sz="3000" dirty="0" err="1"/>
              <a:t>when</a:t>
            </a:r>
            <a:r>
              <a:rPr lang="hu-HU" sz="3000" dirty="0"/>
              <a:t> </a:t>
            </a:r>
            <a:r>
              <a:rPr lang="hu-HU" sz="3000" dirty="0" err="1"/>
              <a:t>schools</a:t>
            </a:r>
            <a:r>
              <a:rPr lang="hu-HU" sz="3000" dirty="0"/>
              <a:t> </a:t>
            </a:r>
            <a:r>
              <a:rPr lang="hu-HU" sz="3000" dirty="0" err="1"/>
              <a:t>are</a:t>
            </a:r>
            <a:r>
              <a:rPr lang="hu-HU" sz="3000" dirty="0"/>
              <a:t> </a:t>
            </a:r>
            <a:r>
              <a:rPr lang="hu-HU" sz="3000" dirty="0" err="1"/>
              <a:t>closed</a:t>
            </a:r>
            <a:endParaRPr lang="en-GB" sz="3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3F828C7-DF97-46A8-8B16-82F4FAA92AE5}"/>
              </a:ext>
            </a:extLst>
          </p:cNvPr>
          <p:cNvSpPr txBox="1"/>
          <p:nvPr/>
        </p:nvSpPr>
        <p:spPr>
          <a:xfrm>
            <a:off x="1044910" y="1131449"/>
            <a:ext cx="67360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 err="1"/>
              <a:t>Effort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hu-HU" sz="2400" dirty="0" err="1"/>
              <a:t>distance</a:t>
            </a:r>
            <a:r>
              <a:rPr lang="hu-HU" sz="2400" dirty="0"/>
              <a:t> </a:t>
            </a:r>
            <a:r>
              <a:rPr lang="hu-HU" sz="2400" dirty="0" err="1"/>
              <a:t>learning</a:t>
            </a:r>
            <a:r>
              <a:rPr lang="hu-HU" sz="2400" dirty="0"/>
              <a:t> online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 err="1"/>
              <a:t>But</a:t>
            </a:r>
            <a:r>
              <a:rPr lang="hu-HU" sz="2400" dirty="0"/>
              <a:t> </a:t>
            </a:r>
            <a:r>
              <a:rPr lang="hu-HU" sz="2400" dirty="0" err="1"/>
              <a:t>within</a:t>
            </a:r>
            <a:r>
              <a:rPr lang="hu-HU" sz="2400" dirty="0"/>
              <a:t> a </a:t>
            </a:r>
            <a:r>
              <a:rPr lang="hu-HU" sz="2400" dirty="0" err="1"/>
              <a:t>frontal</a:t>
            </a:r>
            <a:r>
              <a:rPr lang="hu-HU" sz="2400" dirty="0"/>
              <a:t>, </a:t>
            </a:r>
            <a:r>
              <a:rPr lang="hu-HU" sz="2400" dirty="0" err="1"/>
              <a:t>traditional</a:t>
            </a:r>
            <a:r>
              <a:rPr lang="hu-HU" sz="2400" dirty="0"/>
              <a:t> </a:t>
            </a:r>
            <a:r>
              <a:rPr lang="hu-HU" sz="2400" dirty="0" err="1"/>
              <a:t>system</a:t>
            </a:r>
            <a:endParaRPr lang="hu-HU" sz="24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 err="1"/>
              <a:t>That</a:t>
            </a:r>
            <a:r>
              <a:rPr lang="hu-HU" sz="2400" dirty="0"/>
              <a:t> is </a:t>
            </a:r>
            <a:r>
              <a:rPr lang="hu-HU" sz="2400" dirty="0" err="1"/>
              <a:t>unequal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start </a:t>
            </a:r>
            <a:r>
              <a:rPr lang="hu-HU" sz="2400" dirty="0" err="1"/>
              <a:t>with</a:t>
            </a:r>
            <a:endParaRPr lang="hu-HU" sz="24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/>
              <a:t>And </a:t>
            </a:r>
            <a:r>
              <a:rPr lang="hu-HU" sz="2400" dirty="0" err="1"/>
              <a:t>with</a:t>
            </a:r>
            <a:r>
              <a:rPr lang="hu-HU" sz="2400" dirty="0"/>
              <a:t> a </a:t>
            </a:r>
            <a:r>
              <a:rPr lang="hu-HU" sz="2400" dirty="0" err="1"/>
              <a:t>very</a:t>
            </a:r>
            <a:r>
              <a:rPr lang="hu-HU" sz="2400" dirty="0"/>
              <a:t> </a:t>
            </a:r>
            <a:r>
              <a:rPr lang="hu-HU" sz="2400" dirty="0" err="1"/>
              <a:t>uneven</a:t>
            </a:r>
            <a:r>
              <a:rPr lang="hu-HU" sz="2400" dirty="0"/>
              <a:t> </a:t>
            </a:r>
            <a:r>
              <a:rPr lang="hu-HU" sz="2400" dirty="0" err="1"/>
              <a:t>distribution</a:t>
            </a:r>
            <a:r>
              <a:rPr lang="hu-HU" sz="2400" dirty="0"/>
              <a:t> of </a:t>
            </a:r>
            <a:r>
              <a:rPr lang="hu-HU" sz="2400" dirty="0" err="1"/>
              <a:t>digital</a:t>
            </a:r>
            <a:r>
              <a:rPr lang="hu-HU" sz="2400" dirty="0"/>
              <a:t> </a:t>
            </a:r>
            <a:r>
              <a:rPr lang="hu-HU" sz="2400" dirty="0" err="1"/>
              <a:t>resources</a:t>
            </a:r>
            <a:r>
              <a:rPr lang="hu-HU" sz="2400" dirty="0"/>
              <a:t> and </a:t>
            </a:r>
            <a:r>
              <a:rPr lang="hu-HU" sz="2400" dirty="0" err="1"/>
              <a:t>access</a:t>
            </a:r>
            <a:endParaRPr lang="hu-HU" sz="24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/>
              <a:t>No </a:t>
            </a:r>
            <a:r>
              <a:rPr lang="hu-HU" sz="2400" dirty="0" err="1"/>
              <a:t>reliable</a:t>
            </a:r>
            <a:r>
              <a:rPr lang="hu-HU" sz="2400" dirty="0"/>
              <a:t> </a:t>
            </a:r>
            <a:r>
              <a:rPr lang="hu-HU" sz="2400" dirty="0" err="1"/>
              <a:t>result</a:t>
            </a:r>
            <a:r>
              <a:rPr lang="hu-HU" sz="2400" dirty="0"/>
              <a:t> </a:t>
            </a:r>
            <a:r>
              <a:rPr lang="hu-HU" sz="2400" dirty="0" err="1"/>
              <a:t>info</a:t>
            </a:r>
            <a:r>
              <a:rPr lang="hu-HU" sz="2400" dirty="0"/>
              <a:t> </a:t>
            </a:r>
            <a:r>
              <a:rPr lang="hu-HU" sz="2400" dirty="0" err="1"/>
              <a:t>yet</a:t>
            </a:r>
            <a:r>
              <a:rPr lang="hu-HU" sz="2400" dirty="0"/>
              <a:t>,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 err="1"/>
              <a:t>But</a:t>
            </a:r>
            <a:r>
              <a:rPr lang="hu-HU" sz="2400" dirty="0"/>
              <a:t> </a:t>
            </a:r>
            <a:r>
              <a:rPr lang="hu-HU" sz="2400" dirty="0" err="1"/>
              <a:t>outcome</a:t>
            </a:r>
            <a:r>
              <a:rPr lang="hu-HU" sz="2400" dirty="0"/>
              <a:t> </a:t>
            </a:r>
            <a:r>
              <a:rPr lang="hu-HU" sz="2400" dirty="0" err="1"/>
              <a:t>measures</a:t>
            </a:r>
            <a:r>
              <a:rPr lang="hu-HU" sz="2400" dirty="0"/>
              <a:t> </a:t>
            </a:r>
            <a:r>
              <a:rPr lang="hu-HU" sz="2400" dirty="0" err="1"/>
              <a:t>suggested</a:t>
            </a:r>
            <a:r>
              <a:rPr lang="hu-HU" sz="2400" dirty="0"/>
              <a:t> a </a:t>
            </a:r>
            <a:r>
              <a:rPr lang="hu-HU" sz="2400" dirty="0" err="1"/>
              <a:t>huge</a:t>
            </a:r>
            <a:r>
              <a:rPr lang="hu-HU" sz="2400" dirty="0"/>
              <a:t> </a:t>
            </a:r>
            <a:r>
              <a:rPr lang="hu-HU" sz="2400" dirty="0" err="1"/>
              <a:t>disparity</a:t>
            </a:r>
            <a:r>
              <a:rPr lang="hu-HU" sz="2400" dirty="0"/>
              <a:t> in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success</a:t>
            </a:r>
            <a:r>
              <a:rPr lang="hu-HU" sz="2400" dirty="0"/>
              <a:t> of </a:t>
            </a:r>
            <a:r>
              <a:rPr lang="hu-HU" sz="2400" dirty="0" err="1"/>
              <a:t>remote</a:t>
            </a:r>
            <a:r>
              <a:rPr lang="hu-HU" sz="2400" dirty="0"/>
              <a:t> </a:t>
            </a:r>
            <a:r>
              <a:rPr lang="hu-HU" sz="2400" dirty="0" err="1"/>
              <a:t>teaching</a:t>
            </a:r>
            <a:endParaRPr lang="hu-HU" sz="24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/>
              <a:t>And </a:t>
            </a:r>
            <a:r>
              <a:rPr lang="hu-HU" sz="2400" dirty="0" err="1"/>
              <a:t>widespread</a:t>
            </a:r>
            <a:r>
              <a:rPr lang="hu-HU" sz="2400" dirty="0"/>
              <a:t> </a:t>
            </a:r>
            <a:r>
              <a:rPr lang="hu-HU" sz="2400" dirty="0" err="1"/>
              <a:t>mental</a:t>
            </a:r>
            <a:r>
              <a:rPr lang="hu-HU" sz="2400" dirty="0"/>
              <a:t> and </a:t>
            </a:r>
            <a:r>
              <a:rPr lang="hu-HU" sz="2400" dirty="0" err="1"/>
              <a:t>psycho-social</a:t>
            </a:r>
            <a:r>
              <a:rPr lang="hu-HU" sz="2400" dirty="0"/>
              <a:t> </a:t>
            </a:r>
            <a:r>
              <a:rPr lang="hu-HU" sz="2400" dirty="0" err="1"/>
              <a:t>costs</a:t>
            </a:r>
            <a:endParaRPr lang="hu-HU" sz="24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 err="1"/>
              <a:t>As</a:t>
            </a:r>
            <a:r>
              <a:rPr lang="hu-HU" sz="2400" dirty="0"/>
              <a:t> </a:t>
            </a:r>
            <a:r>
              <a:rPr lang="hu-HU" sz="2400" dirty="0" err="1"/>
              <a:t>well</a:t>
            </a:r>
            <a:r>
              <a:rPr lang="hu-HU" sz="2400" dirty="0"/>
              <a:t> </a:t>
            </a:r>
            <a:r>
              <a:rPr lang="hu-HU" sz="2400" dirty="0" err="1"/>
              <a:t>as</a:t>
            </a:r>
            <a:r>
              <a:rPr lang="hu-HU" sz="2400" dirty="0"/>
              <a:t> </a:t>
            </a:r>
            <a:r>
              <a:rPr lang="hu-HU" sz="2400" dirty="0" err="1"/>
              <a:t>learning</a:t>
            </a:r>
            <a:r>
              <a:rPr lang="hu-HU" sz="2400" dirty="0"/>
              <a:t> </a:t>
            </a:r>
            <a:r>
              <a:rPr lang="hu-HU" sz="2400" dirty="0" err="1"/>
              <a:t>outcomes</a:t>
            </a:r>
            <a:r>
              <a:rPr lang="hu-HU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4960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Possible</a:t>
            </a:r>
            <a:r>
              <a:rPr lang="hu-HU" sz="3000" dirty="0"/>
              <a:t> </a:t>
            </a:r>
            <a:r>
              <a:rPr lang="hu-HU" sz="3000" dirty="0" err="1"/>
              <a:t>further</a:t>
            </a:r>
            <a:r>
              <a:rPr lang="hu-HU" sz="3000" dirty="0"/>
              <a:t> </a:t>
            </a:r>
            <a:r>
              <a:rPr lang="hu-HU" sz="3000" dirty="0" err="1"/>
              <a:t>case</a:t>
            </a:r>
            <a:r>
              <a:rPr lang="hu-HU" sz="3000" dirty="0"/>
              <a:t> </a:t>
            </a:r>
            <a:r>
              <a:rPr lang="hu-HU" sz="3000" dirty="0" err="1"/>
              <a:t>studies</a:t>
            </a:r>
            <a:endParaRPr lang="en-GB" sz="30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BA7D924-C26F-4E38-E9C4-D0E3CC737004}"/>
              </a:ext>
            </a:extLst>
          </p:cNvPr>
          <p:cNvSpPr txBox="1"/>
          <p:nvPr/>
        </p:nvSpPr>
        <p:spPr>
          <a:xfrm>
            <a:off x="420914" y="1524000"/>
            <a:ext cx="75922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EU-</a:t>
            </a:r>
            <a:r>
              <a:rPr lang="hu-HU" sz="2400" dirty="0" err="1"/>
              <a:t>Member</a:t>
            </a:r>
            <a:r>
              <a:rPr lang="hu-HU" sz="2400" dirty="0"/>
              <a:t> </a:t>
            </a:r>
            <a:r>
              <a:rPr lang="hu-HU" sz="2400" dirty="0" err="1"/>
              <a:t>State</a:t>
            </a:r>
            <a:r>
              <a:rPr lang="hu-HU" sz="2400" dirty="0"/>
              <a:t> </a:t>
            </a:r>
            <a:r>
              <a:rPr lang="hu-HU" sz="2400" dirty="0" err="1"/>
              <a:t>tensions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The </a:t>
            </a:r>
            <a:r>
              <a:rPr lang="hu-HU" sz="2400" dirty="0" err="1"/>
              <a:t>organization</a:t>
            </a:r>
            <a:r>
              <a:rPr lang="hu-HU" sz="2400" dirty="0"/>
              <a:t> of policy </a:t>
            </a:r>
            <a:r>
              <a:rPr lang="hu-HU" sz="2400" dirty="0" err="1"/>
              <a:t>expertise</a:t>
            </a:r>
            <a:r>
              <a:rPr lang="hu-HU" sz="2400" dirty="0"/>
              <a:t>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Trade and </a:t>
            </a:r>
            <a:r>
              <a:rPr lang="hu-HU" sz="2400" dirty="0" err="1"/>
              <a:t>travel</a:t>
            </a:r>
            <a:r>
              <a:rPr lang="hu-HU" sz="2400" dirty="0"/>
              <a:t> </a:t>
            </a:r>
            <a:r>
              <a:rPr lang="hu-HU" sz="2400" dirty="0" err="1"/>
              <a:t>vs</a:t>
            </a:r>
            <a:r>
              <a:rPr lang="hu-HU" sz="2400" dirty="0"/>
              <a:t> </a:t>
            </a:r>
            <a:r>
              <a:rPr lang="hu-HU" sz="2400" dirty="0" err="1"/>
              <a:t>pandemic</a:t>
            </a:r>
            <a:r>
              <a:rPr lang="hu-HU" sz="2400" dirty="0"/>
              <a:t> </a:t>
            </a:r>
            <a:r>
              <a:rPr lang="hu-HU" sz="2400" dirty="0" err="1"/>
              <a:t>security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The </a:t>
            </a:r>
            <a:r>
              <a:rPr lang="hu-HU" sz="2400" dirty="0" err="1"/>
              <a:t>effects</a:t>
            </a:r>
            <a:r>
              <a:rPr lang="hu-HU" sz="2400" dirty="0"/>
              <a:t> of no QUALY-</a:t>
            </a:r>
            <a:r>
              <a:rPr lang="hu-HU" sz="2400" dirty="0" err="1"/>
              <a:t>based</a:t>
            </a:r>
            <a:r>
              <a:rPr lang="hu-HU" sz="2400" dirty="0"/>
              <a:t> </a:t>
            </a:r>
            <a:r>
              <a:rPr lang="hu-HU" sz="2400" dirty="0" err="1"/>
              <a:t>measura</a:t>
            </a:r>
            <a:r>
              <a:rPr lang="hu-HU" sz="2400" dirty="0"/>
              <a:t> of Health Policy </a:t>
            </a:r>
            <a:br>
              <a:rPr lang="hu-HU" sz="2400" dirty="0"/>
            </a:br>
            <a:r>
              <a:rPr lang="hu-HU" sz="2400" dirty="0"/>
              <a:t>cost-benefit </a:t>
            </a:r>
            <a:r>
              <a:rPr lang="hu-HU" sz="2400" dirty="0" err="1"/>
              <a:t>decisions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The </a:t>
            </a:r>
            <a:r>
              <a:rPr lang="hu-HU" sz="2400" dirty="0" err="1"/>
              <a:t>timing</a:t>
            </a:r>
            <a:r>
              <a:rPr lang="hu-HU" sz="2400" dirty="0"/>
              <a:t> of </a:t>
            </a:r>
            <a:r>
              <a:rPr lang="hu-HU" sz="2400" dirty="0" err="1"/>
              <a:t>measures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The </a:t>
            </a:r>
            <a:r>
              <a:rPr lang="hu-HU" sz="2400" dirty="0" err="1"/>
              <a:t>role</a:t>
            </a:r>
            <a:r>
              <a:rPr lang="hu-HU" sz="2400" dirty="0"/>
              <a:t> of </a:t>
            </a:r>
            <a:r>
              <a:rPr lang="hu-HU" sz="2400" dirty="0" err="1"/>
              <a:t>social</a:t>
            </a:r>
            <a:r>
              <a:rPr lang="hu-HU" sz="2400" dirty="0"/>
              <a:t> </a:t>
            </a:r>
            <a:r>
              <a:rPr lang="hu-HU" sz="2400" dirty="0" err="1"/>
              <a:t>trust</a:t>
            </a:r>
            <a:r>
              <a:rPr lang="hu-HU" sz="2400" dirty="0"/>
              <a:t> </a:t>
            </a:r>
            <a:r>
              <a:rPr lang="hu-HU" sz="2400" dirty="0" err="1"/>
              <a:t>during</a:t>
            </a:r>
            <a:r>
              <a:rPr lang="hu-HU" sz="2400" dirty="0"/>
              <a:t> COVID</a:t>
            </a:r>
          </a:p>
        </p:txBody>
      </p:sp>
    </p:spTree>
    <p:extLst>
      <p:ext uri="{BB962C8B-B14F-4D97-AF65-F5344CB8AC3E}">
        <p14:creationId xmlns:p14="http://schemas.microsoft.com/office/powerpoint/2010/main" val="392683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Why</a:t>
            </a:r>
            <a:r>
              <a:rPr lang="hu-HU" sz="3000" dirty="0"/>
              <a:t> </a:t>
            </a:r>
            <a:r>
              <a:rPr lang="hu-HU" sz="3000" dirty="0" err="1"/>
              <a:t>me</a:t>
            </a:r>
            <a:r>
              <a:rPr lang="hu-HU" sz="3000" dirty="0"/>
              <a:t>?</a:t>
            </a:r>
            <a:endParaRPr lang="en-GB" sz="30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>
          <a:xfrm>
            <a:off x="310551" y="938969"/>
            <a:ext cx="8204799" cy="5217048"/>
          </a:xfrm>
        </p:spPr>
        <p:txBody>
          <a:bodyPr>
            <a:normAutofit lnSpcReduction="10000"/>
          </a:bodyPr>
          <a:lstStyle/>
          <a:p>
            <a:pPr lvl="1"/>
            <a:endParaRPr lang="hu-HU" sz="2800" dirty="0"/>
          </a:p>
          <a:p>
            <a:pPr lvl="1"/>
            <a:r>
              <a:rPr lang="en-US" sz="2800" dirty="0"/>
              <a:t>Economist / Public Policy Analyst</a:t>
            </a:r>
            <a:endParaRPr lang="hu-HU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Before: academic</a:t>
            </a:r>
            <a:endParaRPr lang="hu-HU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2007-2008 senior adviser to the prime minister</a:t>
            </a:r>
            <a:endParaRPr lang="hu-HU" sz="2800" dirty="0"/>
          </a:p>
          <a:p>
            <a:pPr lvl="1"/>
            <a:endParaRPr lang="hu-HU" sz="2800" dirty="0"/>
          </a:p>
          <a:p>
            <a:pPr lvl="1"/>
            <a:r>
              <a:rPr lang="en-US" sz="2800" dirty="0"/>
              <a:t>Since: policy analyst, at the Budapest Institute for Policy Analysis</a:t>
            </a:r>
            <a:r>
              <a:rPr lang="hu-HU" sz="2800" dirty="0"/>
              <a:t>, an </a:t>
            </a:r>
            <a:r>
              <a:rPr lang="hu-HU" sz="2800" dirty="0" err="1"/>
              <a:t>independent</a:t>
            </a:r>
            <a:r>
              <a:rPr lang="hu-HU" sz="2800" dirty="0"/>
              <a:t> </a:t>
            </a:r>
            <a:r>
              <a:rPr lang="hu-HU" sz="2800" dirty="0" err="1"/>
              <a:t>think</a:t>
            </a:r>
            <a:r>
              <a:rPr lang="hu-HU" sz="2800" dirty="0"/>
              <a:t> tank (and </a:t>
            </a:r>
            <a:r>
              <a:rPr lang="hu-HU" sz="2800" dirty="0" err="1"/>
              <a:t>lecturer</a:t>
            </a:r>
            <a:r>
              <a:rPr lang="hu-HU" sz="2800" dirty="0"/>
              <a:t>)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2020-21 </a:t>
            </a:r>
            <a:r>
              <a:rPr lang="hu-HU" sz="2800" dirty="0" err="1"/>
              <a:t>Worked</a:t>
            </a:r>
            <a:r>
              <a:rPr lang="hu-HU" sz="2800" dirty="0"/>
              <a:t> in </a:t>
            </a:r>
            <a:r>
              <a:rPr lang="hu-HU" sz="2800" dirty="0" err="1"/>
              <a:t>the</a:t>
            </a:r>
            <a:r>
              <a:rPr lang="hu-HU" sz="2800" dirty="0"/>
              <a:t> COVID </a:t>
            </a:r>
            <a:r>
              <a:rPr lang="hu-HU" sz="2800" dirty="0" err="1"/>
              <a:t>workgroup</a:t>
            </a:r>
            <a:r>
              <a:rPr lang="hu-HU" sz="2800" dirty="0"/>
              <a:t> of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Hungarian</a:t>
            </a:r>
            <a:r>
              <a:rPr lang="hu-HU" sz="2800" dirty="0"/>
              <a:t> Society of Health </a:t>
            </a:r>
            <a:r>
              <a:rPr lang="hu-HU" sz="2800" dirty="0" err="1"/>
              <a:t>Economists</a:t>
            </a:r>
            <a:endParaRPr lang="hu-HU" sz="2400" dirty="0"/>
          </a:p>
          <a:p>
            <a:pPr lvl="1"/>
            <a:endParaRPr lang="en-US" sz="2800" dirty="0"/>
          </a:p>
          <a:p>
            <a:pPr marL="357188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419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What</a:t>
            </a:r>
            <a:r>
              <a:rPr lang="hu-HU" sz="3000" dirty="0"/>
              <a:t> </a:t>
            </a:r>
            <a:r>
              <a:rPr lang="hu-HU" sz="3000" dirty="0" err="1"/>
              <a:t>are</a:t>
            </a:r>
            <a:r>
              <a:rPr lang="hu-HU" sz="3000" dirty="0"/>
              <a:t> </a:t>
            </a:r>
            <a:r>
              <a:rPr lang="hu-HU" sz="3000" dirty="0" err="1"/>
              <a:t>the</a:t>
            </a:r>
            <a:r>
              <a:rPr lang="hu-HU" sz="3000" dirty="0"/>
              <a:t> </a:t>
            </a:r>
            <a:r>
              <a:rPr lang="hu-HU" sz="3000" dirty="0" err="1"/>
              <a:t>lessons</a:t>
            </a:r>
            <a:r>
              <a:rPr lang="hu-HU" sz="3000" dirty="0"/>
              <a:t>? </a:t>
            </a:r>
            <a:endParaRPr lang="en-GB" sz="3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3F828C7-DF97-46A8-8B16-82F4FAA92AE5}"/>
              </a:ext>
            </a:extLst>
          </p:cNvPr>
          <p:cNvSpPr txBox="1"/>
          <p:nvPr/>
        </p:nvSpPr>
        <p:spPr>
          <a:xfrm>
            <a:off x="1044910" y="1131449"/>
            <a:ext cx="67360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/>
              <a:t>COVID: a test of </a:t>
            </a:r>
            <a:r>
              <a:rPr lang="hu-HU" sz="2800" dirty="0" err="1"/>
              <a:t>general</a:t>
            </a:r>
            <a:r>
              <a:rPr lang="hu-HU" sz="2800" dirty="0"/>
              <a:t> </a:t>
            </a:r>
            <a:r>
              <a:rPr lang="hu-HU" sz="2800" dirty="0" err="1"/>
              <a:t>resilience</a:t>
            </a:r>
            <a:r>
              <a:rPr lang="hu-HU" sz="2800" dirty="0"/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/>
              <a:t>„fog of </a:t>
            </a:r>
            <a:r>
              <a:rPr lang="hu-HU" sz="2800" dirty="0" err="1"/>
              <a:t>war</a:t>
            </a:r>
            <a:r>
              <a:rPr lang="hu-HU" sz="2800" dirty="0"/>
              <a:t>”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hu-HU" sz="2800" dirty="0" err="1"/>
              <a:t>urgent</a:t>
            </a:r>
            <a:r>
              <a:rPr lang="hu-HU" sz="2800" dirty="0"/>
              <a:t>, non-</a:t>
            </a:r>
            <a:r>
              <a:rPr lang="hu-HU" sz="2800" dirty="0" err="1"/>
              <a:t>routine</a:t>
            </a:r>
            <a:r>
              <a:rPr lang="hu-HU" sz="2800" dirty="0"/>
              <a:t> </a:t>
            </a:r>
            <a:r>
              <a:rPr lang="hu-HU" sz="2800" dirty="0" err="1"/>
              <a:t>measures</a:t>
            </a:r>
            <a:endParaRPr lang="hu-HU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hu-HU" sz="2800" dirty="0" err="1"/>
              <a:t>hard</a:t>
            </a:r>
            <a:r>
              <a:rPr lang="hu-HU" sz="2800" dirty="0"/>
              <a:t>, </a:t>
            </a:r>
            <a:r>
              <a:rPr lang="hu-HU" sz="2800" dirty="0" err="1"/>
              <a:t>new</a:t>
            </a:r>
            <a:r>
              <a:rPr lang="hu-HU" sz="2800" dirty="0"/>
              <a:t> trade-</a:t>
            </a:r>
            <a:r>
              <a:rPr lang="hu-HU" sz="2800" dirty="0" err="1"/>
              <a:t>offs</a:t>
            </a:r>
            <a:endParaRPr lang="hu-HU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hu-HU" sz="2800" dirty="0"/>
              <a:t>(</a:t>
            </a:r>
            <a:r>
              <a:rPr lang="hu-HU" sz="2800" dirty="0" err="1"/>
              <a:t>Germany</a:t>
            </a:r>
            <a:r>
              <a:rPr lang="hu-HU" sz="2800" dirty="0"/>
              <a:t> </a:t>
            </a:r>
            <a:r>
              <a:rPr lang="hu-HU" sz="2800" dirty="0" err="1"/>
              <a:t>vs</a:t>
            </a:r>
            <a:r>
              <a:rPr lang="hu-HU" sz="2800" dirty="0"/>
              <a:t>. Israel)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800" dirty="0" err="1"/>
              <a:t>Politics</a:t>
            </a:r>
            <a:r>
              <a:rPr lang="hu-HU" sz="2800" dirty="0"/>
              <a:t> </a:t>
            </a:r>
            <a:r>
              <a:rPr lang="hu-HU" sz="2800" dirty="0" err="1"/>
              <a:t>can</a:t>
            </a:r>
            <a:r>
              <a:rPr lang="hu-HU" sz="2800" dirty="0"/>
              <a:t> </a:t>
            </a:r>
            <a:r>
              <a:rPr lang="hu-HU" sz="2800" dirty="0" err="1"/>
              <a:t>trump</a:t>
            </a:r>
            <a:r>
              <a:rPr lang="hu-HU" sz="2800" dirty="0"/>
              <a:t> policy </a:t>
            </a:r>
            <a:r>
              <a:rPr lang="hu-HU" sz="2800" dirty="0" err="1"/>
              <a:t>even</a:t>
            </a:r>
            <a:r>
              <a:rPr lang="hu-HU" sz="2800" dirty="0"/>
              <a:t> in </a:t>
            </a:r>
            <a:r>
              <a:rPr lang="hu-HU" sz="2800" dirty="0" err="1"/>
              <a:t>such</a:t>
            </a:r>
            <a:r>
              <a:rPr lang="hu-HU" sz="2800" dirty="0"/>
              <a:t> </a:t>
            </a:r>
            <a:r>
              <a:rPr lang="hu-HU" sz="2800" dirty="0" err="1"/>
              <a:t>adverse</a:t>
            </a:r>
            <a:r>
              <a:rPr lang="hu-HU" sz="2800" dirty="0"/>
              <a:t> </a:t>
            </a:r>
            <a:r>
              <a:rPr lang="hu-HU" sz="2800" dirty="0" err="1"/>
              <a:t>circumstances</a:t>
            </a:r>
            <a:r>
              <a:rPr lang="hu-HU" sz="2800" dirty="0"/>
              <a:t> in a </a:t>
            </a:r>
            <a:r>
              <a:rPr lang="hu-HU" sz="2800" dirty="0" err="1"/>
              <a:t>hybrid</a:t>
            </a:r>
            <a:r>
              <a:rPr lang="hu-HU" sz="2800" dirty="0"/>
              <a:t> </a:t>
            </a:r>
            <a:r>
              <a:rPr lang="hu-HU" sz="2800" dirty="0" err="1"/>
              <a:t>regime</a:t>
            </a:r>
            <a:endParaRPr lang="hu-HU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hu-HU" sz="2800" dirty="0" err="1"/>
              <a:t>Communication</a:t>
            </a:r>
            <a:r>
              <a:rPr lang="hu-HU" sz="2800" dirty="0"/>
              <a:t> is </a:t>
            </a:r>
            <a:r>
              <a:rPr lang="hu-HU" sz="2800" dirty="0" err="1"/>
              <a:t>key</a:t>
            </a:r>
            <a:endParaRPr lang="hu-HU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hu-HU" sz="2800" dirty="0"/>
              <a:t>EU </a:t>
            </a:r>
            <a:r>
              <a:rPr lang="hu-HU" sz="2800" dirty="0" err="1"/>
              <a:t>membership</a:t>
            </a:r>
            <a:r>
              <a:rPr lang="hu-HU" sz="2800" dirty="0"/>
              <a:t> no </a:t>
            </a:r>
            <a:r>
              <a:rPr lang="hu-HU" sz="2800" dirty="0" err="1"/>
              <a:t>limitation</a:t>
            </a:r>
            <a:r>
              <a:rPr lang="hu-HU" sz="2800" dirty="0"/>
              <a:t> in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short</a:t>
            </a:r>
            <a:r>
              <a:rPr lang="hu-HU" sz="2800" dirty="0"/>
              <a:t> </a:t>
            </a:r>
            <a:r>
              <a:rPr lang="hu-HU" sz="2800" dirty="0" err="1"/>
              <a:t>run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62220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Selected</a:t>
            </a:r>
            <a:r>
              <a:rPr lang="hu-HU" sz="3000" dirty="0"/>
              <a:t> </a:t>
            </a:r>
            <a:r>
              <a:rPr lang="hu-HU" sz="3000" dirty="0" err="1"/>
              <a:t>Literature</a:t>
            </a:r>
            <a:r>
              <a:rPr lang="hu-HU" sz="3000" dirty="0"/>
              <a:t> in English</a:t>
            </a:r>
            <a:endParaRPr lang="en-GB" sz="3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3F828C7-DF97-46A8-8B16-82F4FAA92AE5}"/>
              </a:ext>
            </a:extLst>
          </p:cNvPr>
          <p:cNvSpPr txBox="1"/>
          <p:nvPr/>
        </p:nvSpPr>
        <p:spPr>
          <a:xfrm>
            <a:off x="1044910" y="1131449"/>
            <a:ext cx="673608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/>
              <a:t>Váradi: </a:t>
            </a:r>
            <a:r>
              <a:rPr lang="en-US" sz="2400" dirty="0"/>
              <a:t>Policy responses to the coronavirus pandemic in Hungary during the first half of 2020</a:t>
            </a:r>
            <a:r>
              <a:rPr lang="hu-HU" sz="2400" dirty="0"/>
              <a:t> </a:t>
            </a:r>
            <a:r>
              <a:rPr lang="hu-HU" sz="2400" i="1" dirty="0"/>
              <a:t>in</a:t>
            </a:r>
            <a:r>
              <a:rPr lang="hu-HU" sz="2400" dirty="0"/>
              <a:t> The </a:t>
            </a:r>
            <a:r>
              <a:rPr lang="hu-HU" sz="2400" dirty="0" err="1"/>
              <a:t>Hungarian</a:t>
            </a:r>
            <a:r>
              <a:rPr lang="hu-HU" sz="2400" dirty="0"/>
              <a:t> </a:t>
            </a:r>
            <a:r>
              <a:rPr lang="hu-HU" sz="2400" dirty="0" err="1"/>
              <a:t>Labour</a:t>
            </a:r>
            <a:r>
              <a:rPr lang="hu-HU" sz="2400" dirty="0"/>
              <a:t> Market 2020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/>
              <a:t>Elek, Mayer &amp; Váradi:</a:t>
            </a:r>
            <a:r>
              <a:rPr lang="en-US" sz="2400" dirty="0"/>
              <a:t> Impact of the Covid-19 pandemic on mortality and on the health</a:t>
            </a:r>
            <a:r>
              <a:rPr lang="hu-HU" sz="2400" dirty="0"/>
              <a:t> </a:t>
            </a:r>
            <a:r>
              <a:rPr lang="en-US" sz="2400" dirty="0"/>
              <a:t>care system</a:t>
            </a:r>
            <a:r>
              <a:rPr lang="hu-HU" sz="2400" dirty="0"/>
              <a:t> </a:t>
            </a:r>
            <a:r>
              <a:rPr lang="hu-HU" sz="2400" i="1" dirty="0"/>
              <a:t>in</a:t>
            </a:r>
            <a:r>
              <a:rPr lang="hu-HU" sz="2400" dirty="0"/>
              <a:t> The </a:t>
            </a:r>
            <a:r>
              <a:rPr lang="hu-HU" sz="2400" dirty="0" err="1"/>
              <a:t>Hungarian</a:t>
            </a:r>
            <a:r>
              <a:rPr lang="hu-HU" sz="2400" dirty="0"/>
              <a:t> </a:t>
            </a:r>
            <a:r>
              <a:rPr lang="hu-HU" sz="2400" dirty="0" err="1"/>
              <a:t>Labour</a:t>
            </a:r>
            <a:r>
              <a:rPr lang="hu-HU" sz="2400" dirty="0"/>
              <a:t> Market 2021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/>
              <a:t>Elek &amp; </a:t>
            </a:r>
            <a:r>
              <a:rPr lang="hu-HU" sz="2400" dirty="0" err="1"/>
              <a:t>al</a:t>
            </a:r>
            <a:r>
              <a:rPr lang="hu-HU" sz="2400" dirty="0"/>
              <a:t>.: </a:t>
            </a:r>
            <a:r>
              <a:rPr lang="en-US" sz="2400" dirty="0"/>
              <a:t>Effects of lower screening activity during the COVID-19 pandemic on breast cancer patient pathways: Evidence from the age cut-off of organized screening</a:t>
            </a:r>
            <a:r>
              <a:rPr lang="hu-HU" sz="2400" dirty="0"/>
              <a:t>, Health Policy 2022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u-HU" sz="2400" dirty="0"/>
              <a:t>Elek &amp; </a:t>
            </a:r>
            <a:r>
              <a:rPr lang="hu-HU" sz="2400" dirty="0" err="1"/>
              <a:t>al</a:t>
            </a:r>
            <a:r>
              <a:rPr lang="hu-HU" sz="2400" dirty="0"/>
              <a:t>.: </a:t>
            </a:r>
            <a:r>
              <a:rPr lang="en-US" sz="2400" dirty="0"/>
              <a:t>Heterogeneous impact of the COVID-19 pandemic on lung, colorectal and breast cancer incidence in Hungary: results from time series and panel data models</a:t>
            </a:r>
            <a:r>
              <a:rPr lang="hu-HU" sz="2400" dirty="0"/>
              <a:t>, BMJ Open 2022</a:t>
            </a:r>
            <a:endParaRPr lang="en-US" sz="240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879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Thank</a:t>
            </a:r>
            <a:r>
              <a:rPr lang="hu-HU" sz="3000" dirty="0"/>
              <a:t> </a:t>
            </a:r>
            <a:r>
              <a:rPr lang="hu-HU" sz="3000" dirty="0" err="1"/>
              <a:t>you</a:t>
            </a:r>
            <a:r>
              <a:rPr lang="hu-HU" sz="3000" dirty="0"/>
              <a:t> </a:t>
            </a:r>
            <a:r>
              <a:rPr lang="hu-HU" sz="3000" dirty="0" err="1"/>
              <a:t>for</a:t>
            </a:r>
            <a:r>
              <a:rPr lang="hu-HU" sz="3000" dirty="0"/>
              <a:t> </a:t>
            </a:r>
            <a:r>
              <a:rPr lang="hu-HU" sz="3000" dirty="0" err="1"/>
              <a:t>your</a:t>
            </a:r>
            <a:r>
              <a:rPr lang="hu-HU" sz="3000" dirty="0"/>
              <a:t> </a:t>
            </a:r>
            <a:r>
              <a:rPr lang="hu-HU" sz="3000" dirty="0" err="1"/>
              <a:t>attention</a:t>
            </a:r>
            <a:r>
              <a:rPr lang="hu-HU" sz="3000" dirty="0"/>
              <a:t>!</a:t>
            </a:r>
            <a:endParaRPr lang="en-GB" sz="30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>
          <a:xfrm>
            <a:off x="310551" y="938969"/>
            <a:ext cx="8204799" cy="5217048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357188" lvl="1" indent="0">
              <a:buNone/>
            </a:pPr>
            <a:endParaRPr lang="hu-HU" sz="3800" dirty="0"/>
          </a:p>
          <a:p>
            <a:pPr marL="357188" lvl="1" indent="0">
              <a:buNone/>
            </a:pPr>
            <a:endParaRPr lang="hu-HU" sz="3800" dirty="0"/>
          </a:p>
          <a:p>
            <a:pPr marL="357188" lvl="1" indent="0">
              <a:buNone/>
            </a:pPr>
            <a:endParaRPr lang="hu-HU" sz="3800" dirty="0"/>
          </a:p>
          <a:p>
            <a:pPr marL="357188" lvl="1" indent="0">
              <a:buNone/>
            </a:pPr>
            <a:endParaRPr lang="hu-HU" sz="3800" dirty="0"/>
          </a:p>
          <a:p>
            <a:pPr marL="357188" lvl="1" indent="0">
              <a:buNone/>
            </a:pPr>
            <a:r>
              <a:rPr lang="hu-HU" sz="3800" dirty="0"/>
              <a:t>balazs.varadi@budapestinstitute.eu</a:t>
            </a:r>
          </a:p>
        </p:txBody>
      </p:sp>
    </p:spTree>
    <p:extLst>
      <p:ext uri="{BB962C8B-B14F-4D97-AF65-F5344CB8AC3E}">
        <p14:creationId xmlns:p14="http://schemas.microsoft.com/office/powerpoint/2010/main" val="244499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Why</a:t>
            </a:r>
            <a:r>
              <a:rPr lang="hu-HU" sz="3000" dirty="0"/>
              <a:t> </a:t>
            </a:r>
            <a:r>
              <a:rPr lang="hu-HU" sz="3000" dirty="0" err="1"/>
              <a:t>Should</a:t>
            </a:r>
            <a:r>
              <a:rPr lang="hu-HU" sz="3000" dirty="0"/>
              <a:t> </a:t>
            </a:r>
            <a:r>
              <a:rPr lang="hu-HU" sz="3000" dirty="0" err="1"/>
              <a:t>Armenia</a:t>
            </a:r>
            <a:r>
              <a:rPr lang="hu-HU" sz="3000" dirty="0"/>
              <a:t> </a:t>
            </a:r>
            <a:r>
              <a:rPr lang="hu-HU" sz="3000" dirty="0" err="1"/>
              <a:t>learn</a:t>
            </a:r>
            <a:r>
              <a:rPr lang="hu-HU" sz="3000" dirty="0"/>
              <a:t> </a:t>
            </a:r>
            <a:r>
              <a:rPr lang="hu-HU" sz="3000" dirty="0" err="1"/>
              <a:t>from</a:t>
            </a:r>
            <a:r>
              <a:rPr lang="hu-HU" sz="3000" dirty="0"/>
              <a:t> </a:t>
            </a:r>
            <a:r>
              <a:rPr lang="hu-HU" sz="3000" dirty="0" err="1"/>
              <a:t>hungary</a:t>
            </a:r>
            <a:r>
              <a:rPr lang="hu-HU" sz="3000" dirty="0"/>
              <a:t>?</a:t>
            </a:r>
            <a:endParaRPr lang="en-GB" sz="30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>
          <a:xfrm>
            <a:off x="310551" y="938969"/>
            <a:ext cx="8204799" cy="5217048"/>
          </a:xfrm>
        </p:spPr>
        <p:txBody>
          <a:bodyPr>
            <a:normAutofit/>
          </a:bodyPr>
          <a:lstStyle/>
          <a:p>
            <a:pPr marL="357188" lvl="1" indent="0">
              <a:buNone/>
            </a:pPr>
            <a:endParaRPr lang="hu-HU" sz="2800" dirty="0"/>
          </a:p>
          <a:p>
            <a:pPr lvl="1"/>
            <a:r>
              <a:rPr lang="en-US" sz="2800" dirty="0"/>
              <a:t>Shared </a:t>
            </a:r>
            <a:r>
              <a:rPr lang="en-US" sz="2800" dirty="0" err="1"/>
              <a:t>Semashko</a:t>
            </a:r>
            <a:r>
              <a:rPr lang="en-US" sz="2800" dirty="0"/>
              <a:t> heritage</a:t>
            </a:r>
            <a:endParaRPr lang="hu-HU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Size</a:t>
            </a:r>
            <a:r>
              <a:rPr lang="hu-HU" sz="2800" dirty="0"/>
              <a:t> (</a:t>
            </a:r>
            <a:r>
              <a:rPr lang="hu-HU" sz="2800" dirty="0" err="1"/>
              <a:t>population</a:t>
            </a:r>
            <a:r>
              <a:rPr lang="hu-HU" sz="2800" dirty="0"/>
              <a:t>: 3M – 10M)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 err="1"/>
              <a:t>Domestic</a:t>
            </a:r>
            <a:r>
              <a:rPr lang="hu-HU" sz="2800" dirty="0"/>
              <a:t> </a:t>
            </a:r>
            <a:r>
              <a:rPr lang="hu-HU" sz="2800" dirty="0" err="1"/>
              <a:t>political</a:t>
            </a:r>
            <a:r>
              <a:rPr lang="hu-HU" sz="2800" dirty="0"/>
              <a:t> </a:t>
            </a:r>
            <a:r>
              <a:rPr lang="hu-HU" sz="2800" dirty="0" err="1"/>
              <a:t>situation</a:t>
            </a:r>
            <a:r>
              <a:rPr lang="hu-HU" sz="2800" dirty="0"/>
              <a:t> (</a:t>
            </a:r>
            <a:r>
              <a:rPr lang="hu-HU" sz="2800" dirty="0" err="1"/>
              <a:t>both</a:t>
            </a:r>
            <a:r>
              <a:rPr lang="hu-HU" sz="2800" dirty="0"/>
              <a:t>: „</a:t>
            </a:r>
            <a:r>
              <a:rPr lang="hu-HU" sz="2800" dirty="0" err="1"/>
              <a:t>partly</a:t>
            </a:r>
            <a:r>
              <a:rPr lang="hu-HU" sz="2800" dirty="0"/>
              <a:t> free” </a:t>
            </a:r>
            <a:r>
              <a:rPr lang="hu-HU" sz="2800" dirty="0" err="1"/>
              <a:t>by</a:t>
            </a:r>
            <a:r>
              <a:rPr lang="hu-HU" sz="2800" dirty="0"/>
              <a:t> </a:t>
            </a:r>
            <a:r>
              <a:rPr lang="hu-HU" sz="2800" dirty="0" err="1"/>
              <a:t>Freedom</a:t>
            </a:r>
            <a:r>
              <a:rPr lang="hu-HU" sz="2800" dirty="0"/>
              <a:t> House)</a:t>
            </a:r>
          </a:p>
          <a:p>
            <a:pPr marL="357188" lvl="1" indent="0">
              <a:buNone/>
            </a:pPr>
            <a:endParaRPr lang="hu-HU" sz="2800" dirty="0"/>
          </a:p>
          <a:p>
            <a:pPr lvl="1"/>
            <a:r>
              <a:rPr lang="hu-HU" sz="2800" dirty="0" err="1"/>
              <a:t>But</a:t>
            </a:r>
            <a:r>
              <a:rPr lang="hu-HU" sz="2800" dirty="0"/>
              <a:t> I </a:t>
            </a:r>
            <a:r>
              <a:rPr lang="hu-HU" sz="2800" dirty="0" err="1"/>
              <a:t>know</a:t>
            </a:r>
            <a:r>
              <a:rPr lang="hu-HU" sz="2800" dirty="0"/>
              <a:t> </a:t>
            </a:r>
            <a:r>
              <a:rPr lang="hu-HU" sz="2800" dirty="0" err="1"/>
              <a:t>that</a:t>
            </a:r>
            <a:r>
              <a:rPr lang="hu-HU" sz="2800" dirty="0"/>
              <a:t> </a:t>
            </a:r>
            <a:r>
              <a:rPr lang="hu-HU" sz="2800" dirty="0" err="1"/>
              <a:t>every</a:t>
            </a:r>
            <a:r>
              <a:rPr lang="hu-HU" sz="2800" dirty="0"/>
              <a:t> country context is </a:t>
            </a:r>
            <a:r>
              <a:rPr lang="hu-HU" sz="2800" dirty="0" err="1"/>
              <a:t>different</a:t>
            </a:r>
            <a:endParaRPr lang="en-US" sz="2800" dirty="0"/>
          </a:p>
          <a:p>
            <a:pPr marL="357188" lvl="1" indent="0">
              <a:buNone/>
            </a:pPr>
            <a:endParaRPr lang="hu-HU" dirty="0"/>
          </a:p>
          <a:p>
            <a:pPr marL="357188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3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/>
              <a:t>Hungary: </a:t>
            </a:r>
            <a:r>
              <a:rPr lang="hu-HU" sz="3000" dirty="0" err="1"/>
              <a:t>healthcare</a:t>
            </a:r>
            <a:r>
              <a:rPr lang="hu-HU" sz="3000" dirty="0"/>
              <a:t> and </a:t>
            </a:r>
            <a:r>
              <a:rPr lang="hu-HU" sz="3000" dirty="0" err="1"/>
              <a:t>geneRal</a:t>
            </a:r>
            <a:r>
              <a:rPr lang="hu-HU" sz="3000" dirty="0"/>
              <a:t> policy </a:t>
            </a:r>
            <a:r>
              <a:rPr lang="hu-HU" sz="3000" dirty="0" err="1"/>
              <a:t>Background</a:t>
            </a:r>
            <a:endParaRPr lang="en-GB" sz="30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>
          <a:xfrm>
            <a:off x="310551" y="938969"/>
            <a:ext cx="8204799" cy="5217048"/>
          </a:xfrm>
        </p:spPr>
        <p:txBody>
          <a:bodyPr>
            <a:normAutofit/>
          </a:bodyPr>
          <a:lstStyle/>
          <a:p>
            <a:pPr lvl="1"/>
            <a:endParaRPr lang="hu-HU" sz="2800" dirty="0"/>
          </a:p>
          <a:p>
            <a:pPr marL="357188" lvl="1" indent="0">
              <a:buNone/>
            </a:pPr>
            <a:endParaRPr lang="en-GB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E785A8A-2D65-6FFC-A4E3-FCD08C70D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25" y="1393371"/>
            <a:ext cx="6810675" cy="38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1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/>
              <a:t>In sum: </a:t>
            </a:r>
            <a:r>
              <a:rPr lang="hu-HU" sz="3000" dirty="0" err="1"/>
              <a:t>below</a:t>
            </a:r>
            <a:r>
              <a:rPr lang="hu-HU" sz="3000" dirty="0"/>
              <a:t> </a:t>
            </a:r>
            <a:r>
              <a:rPr lang="hu-HU" sz="3000" dirty="0" err="1"/>
              <a:t>the</a:t>
            </a:r>
            <a:r>
              <a:rPr lang="hu-HU" sz="3000" dirty="0"/>
              <a:t> </a:t>
            </a:r>
            <a:r>
              <a:rPr lang="hu-HU" sz="3000" dirty="0" err="1"/>
              <a:t>curve</a:t>
            </a:r>
            <a:endParaRPr lang="en-GB" sz="30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2EC6C09-EA40-6D60-57E8-3E227B80F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29" y="1261998"/>
            <a:ext cx="6720114" cy="47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1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Pandemic</a:t>
            </a:r>
            <a:r>
              <a:rPr lang="hu-HU" sz="3000" dirty="0"/>
              <a:t>: </a:t>
            </a:r>
            <a:r>
              <a:rPr lang="hu-HU" sz="3000" dirty="0" err="1"/>
              <a:t>long</a:t>
            </a:r>
            <a:r>
              <a:rPr lang="hu-HU" sz="3000" dirty="0"/>
              <a:t> </a:t>
            </a:r>
            <a:r>
              <a:rPr lang="hu-HU" sz="3000" dirty="0" err="1"/>
              <a:t>time</a:t>
            </a:r>
            <a:r>
              <a:rPr lang="hu-HU" sz="3000" dirty="0"/>
              <a:t>, no </a:t>
            </a:r>
            <a:r>
              <a:rPr lang="hu-HU" sz="3000" dirty="0" err="1"/>
              <a:t>see</a:t>
            </a:r>
            <a:r>
              <a:rPr lang="hu-HU" sz="3000" dirty="0"/>
              <a:t> </a:t>
            </a:r>
            <a:endParaRPr lang="en-GB" sz="30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BCCBE47-4B34-0567-54D7-48F3DCC6F6B8}"/>
              </a:ext>
            </a:extLst>
          </p:cNvPr>
          <p:cNvSpPr txBox="1"/>
          <p:nvPr/>
        </p:nvSpPr>
        <p:spPr>
          <a:xfrm>
            <a:off x="812800" y="1756229"/>
            <a:ext cx="829669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/>
              <a:t>Biggest</a:t>
            </a:r>
            <a:r>
              <a:rPr lang="hu-HU" sz="2800" dirty="0"/>
              <a:t> </a:t>
            </a:r>
            <a:r>
              <a:rPr lang="hu-HU" sz="2800" dirty="0" err="1"/>
              <a:t>such</a:t>
            </a:r>
            <a:r>
              <a:rPr lang="hu-HU" sz="2800" dirty="0"/>
              <a:t> </a:t>
            </a:r>
            <a:r>
              <a:rPr lang="hu-HU" sz="2800" dirty="0" err="1"/>
              <a:t>challenge</a:t>
            </a:r>
            <a:r>
              <a:rPr lang="hu-HU" sz="2800" dirty="0"/>
              <a:t> </a:t>
            </a:r>
            <a:r>
              <a:rPr lang="hu-HU" sz="2800" dirty="0" err="1"/>
              <a:t>since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Spanish</a:t>
            </a:r>
            <a:r>
              <a:rPr lang="hu-HU" sz="2800" dirty="0"/>
              <a:t> </a:t>
            </a:r>
            <a:r>
              <a:rPr lang="hu-HU" sz="2800" dirty="0" err="1"/>
              <a:t>flu</a:t>
            </a:r>
            <a:r>
              <a:rPr lang="hu-HU" sz="2800" dirty="0"/>
              <a:t> of 1919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/>
              <a:t>Some</a:t>
            </a:r>
            <a:r>
              <a:rPr lang="hu-HU" sz="2800" dirty="0"/>
              <a:t> </a:t>
            </a:r>
            <a:r>
              <a:rPr lang="hu-HU" sz="2800" dirty="0" err="1"/>
              <a:t>defences</a:t>
            </a:r>
            <a:r>
              <a:rPr lang="hu-HU" sz="2800" dirty="0"/>
              <a:t> </a:t>
            </a:r>
            <a:r>
              <a:rPr lang="hu-HU" sz="2800" dirty="0" err="1"/>
              <a:t>for</a:t>
            </a:r>
            <a:r>
              <a:rPr lang="hu-HU" sz="2800" dirty="0"/>
              <a:t> </a:t>
            </a:r>
            <a:r>
              <a:rPr lang="hu-HU" sz="2800" dirty="0" err="1"/>
              <a:t>flu</a:t>
            </a:r>
            <a:r>
              <a:rPr lang="hu-HU" sz="2800" dirty="0"/>
              <a:t> </a:t>
            </a:r>
            <a:r>
              <a:rPr lang="hu-HU" sz="2800" dirty="0" err="1"/>
              <a:t>or</a:t>
            </a:r>
            <a:r>
              <a:rPr lang="hu-HU" sz="2800" dirty="0"/>
              <a:t> AIDS, </a:t>
            </a:r>
            <a:r>
              <a:rPr lang="hu-HU" sz="2800" dirty="0" err="1"/>
              <a:t>but</a:t>
            </a:r>
            <a:r>
              <a:rPr lang="hu-HU" sz="2800" dirty="0"/>
              <a:t> (</a:t>
            </a:r>
            <a:r>
              <a:rPr lang="hu-HU" sz="2800" dirty="0" err="1"/>
              <a:t>despite</a:t>
            </a:r>
            <a:r>
              <a:rPr lang="hu-HU" sz="2800" dirty="0"/>
              <a:t> </a:t>
            </a:r>
            <a:br>
              <a:rPr lang="hu-HU" sz="2800" dirty="0"/>
            </a:br>
            <a:r>
              <a:rPr lang="hu-HU" sz="2800" dirty="0" err="1"/>
              <a:t>readiness</a:t>
            </a:r>
            <a:r>
              <a:rPr lang="hu-HU" sz="2800" dirty="0"/>
              <a:t> </a:t>
            </a:r>
            <a:r>
              <a:rPr lang="hu-HU" sz="2800" dirty="0" err="1"/>
              <a:t>exercises</a:t>
            </a:r>
            <a:r>
              <a:rPr lang="hu-HU" sz="2800" dirty="0"/>
              <a:t>) </a:t>
            </a:r>
            <a:r>
              <a:rPr lang="hu-HU" sz="2800" dirty="0" err="1"/>
              <a:t>nowhere</a:t>
            </a:r>
            <a:r>
              <a:rPr lang="hu-HU" sz="2800" dirty="0"/>
              <a:t> </a:t>
            </a:r>
            <a:r>
              <a:rPr lang="hu-HU" sz="2800" dirty="0" err="1"/>
              <a:t>for</a:t>
            </a:r>
            <a:r>
              <a:rPr lang="hu-HU" sz="2800" dirty="0"/>
              <a:t> </a:t>
            </a:r>
            <a:r>
              <a:rPr lang="hu-HU" sz="2800" dirty="0" err="1"/>
              <a:t>this</a:t>
            </a: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/>
              <a:t>Not</a:t>
            </a:r>
            <a:r>
              <a:rPr lang="hu-HU" sz="2800" dirty="0"/>
              <a:t> </a:t>
            </a:r>
            <a:r>
              <a:rPr lang="hu-HU" sz="2800" dirty="0" err="1"/>
              <a:t>just</a:t>
            </a:r>
            <a:r>
              <a:rPr lang="hu-HU" sz="2800" dirty="0"/>
              <a:t> </a:t>
            </a:r>
            <a:r>
              <a:rPr lang="hu-HU" sz="2800" dirty="0" err="1"/>
              <a:t>public</a:t>
            </a:r>
            <a:r>
              <a:rPr lang="hu-HU" sz="2800" dirty="0"/>
              <a:t> </a:t>
            </a:r>
            <a:r>
              <a:rPr lang="hu-HU" sz="2800" dirty="0" err="1"/>
              <a:t>health</a:t>
            </a:r>
            <a:r>
              <a:rPr lang="hu-HU" sz="2800" dirty="0"/>
              <a:t> </a:t>
            </a:r>
            <a:r>
              <a:rPr lang="hu-HU" sz="2800" dirty="0" err="1"/>
              <a:t>measures</a:t>
            </a:r>
            <a:r>
              <a:rPr lang="hu-HU" sz="2800" dirty="0"/>
              <a:t>: </a:t>
            </a:r>
            <a:r>
              <a:rPr lang="hu-HU" sz="2800" dirty="0" err="1"/>
              <a:t>social</a:t>
            </a:r>
            <a:r>
              <a:rPr lang="hu-HU" sz="2800" dirty="0"/>
              <a:t> policy, </a:t>
            </a:r>
            <a:br>
              <a:rPr lang="hu-HU" sz="2800" dirty="0"/>
            </a:br>
            <a:r>
              <a:rPr lang="hu-HU" sz="2800" dirty="0" err="1"/>
              <a:t>education</a:t>
            </a:r>
            <a:r>
              <a:rPr lang="hu-HU" sz="2800" dirty="0"/>
              <a:t> policy, </a:t>
            </a:r>
            <a:r>
              <a:rPr lang="hu-HU" sz="2800" dirty="0" err="1"/>
              <a:t>economic</a:t>
            </a:r>
            <a:r>
              <a:rPr lang="hu-HU" sz="2800" dirty="0"/>
              <a:t> policy, </a:t>
            </a:r>
            <a:r>
              <a:rPr lang="hu-HU" sz="2800" dirty="0" err="1"/>
              <a:t>security</a:t>
            </a:r>
            <a:r>
              <a:rPr lang="hu-HU" sz="2800" dirty="0"/>
              <a:t>, </a:t>
            </a:r>
            <a:r>
              <a:rPr lang="hu-HU" sz="2800" dirty="0" err="1"/>
              <a:t>political</a:t>
            </a:r>
            <a:r>
              <a:rPr lang="hu-HU" sz="2800" dirty="0"/>
              <a:t>, </a:t>
            </a:r>
            <a:br>
              <a:rPr lang="hu-HU" sz="2800" dirty="0"/>
            </a:br>
            <a:r>
              <a:rPr lang="hu-HU" sz="2800" dirty="0"/>
              <a:t>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Ex ante </a:t>
            </a:r>
            <a:r>
              <a:rPr lang="hu-HU" sz="2800" dirty="0" err="1"/>
              <a:t>looked</a:t>
            </a:r>
            <a:r>
              <a:rPr lang="hu-HU" sz="2800" dirty="0"/>
              <a:t> </a:t>
            </a:r>
            <a:r>
              <a:rPr lang="hu-HU" sz="2800" dirty="0" err="1"/>
              <a:t>esp</a:t>
            </a:r>
            <a:r>
              <a:rPr lang="hu-HU" sz="2800" dirty="0"/>
              <a:t>. </a:t>
            </a:r>
            <a:r>
              <a:rPr lang="hu-HU" sz="2800" dirty="0" err="1"/>
              <a:t>apocalyptic</a:t>
            </a:r>
            <a:r>
              <a:rPr lang="hu-HU" sz="2800" dirty="0"/>
              <a:t> (70% X 1-5% </a:t>
            </a:r>
            <a:r>
              <a:rPr lang="hu-HU" sz="2800" dirty="0" err="1"/>
              <a:t>deaths</a:t>
            </a:r>
            <a:r>
              <a:rPr lang="hu-HU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sort of </a:t>
            </a:r>
            <a:r>
              <a:rPr lang="hu-HU" sz="2800" dirty="0" err="1"/>
              <a:t>natural</a:t>
            </a:r>
            <a:r>
              <a:rPr lang="hu-HU" sz="2800" dirty="0"/>
              <a:t> </a:t>
            </a:r>
            <a:r>
              <a:rPr lang="hu-HU" sz="2800"/>
              <a:t>experiment  </a:t>
            </a:r>
            <a:br>
              <a:rPr lang="hu-HU" sz="2800" dirty="0"/>
            </a:br>
            <a:endParaRPr lang="hu-HU" sz="28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781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Readiness</a:t>
            </a:r>
            <a:r>
              <a:rPr lang="hu-HU" sz="3000" dirty="0"/>
              <a:t>: </a:t>
            </a:r>
            <a:r>
              <a:rPr lang="hu-HU" sz="3000" dirty="0" err="1"/>
              <a:t>Not</a:t>
            </a:r>
            <a:r>
              <a:rPr lang="hu-HU" sz="3000" dirty="0"/>
              <a:t> </a:t>
            </a:r>
            <a:r>
              <a:rPr lang="hu-HU" sz="3000" dirty="0" err="1"/>
              <a:t>very</a:t>
            </a:r>
            <a:r>
              <a:rPr lang="hu-HU" sz="3000" dirty="0"/>
              <a:t> </a:t>
            </a:r>
            <a:r>
              <a:rPr lang="hu-HU" sz="3000" dirty="0" err="1"/>
              <a:t>good</a:t>
            </a:r>
            <a:r>
              <a:rPr lang="hu-HU" sz="3000" dirty="0"/>
              <a:t>, </a:t>
            </a:r>
            <a:r>
              <a:rPr lang="hu-HU" sz="3000" dirty="0" err="1"/>
              <a:t>but</a:t>
            </a:r>
            <a:r>
              <a:rPr lang="hu-HU" sz="3000" dirty="0"/>
              <a:t> </a:t>
            </a:r>
            <a:r>
              <a:rPr lang="hu-HU" sz="3000" dirty="0" err="1"/>
              <a:t>similar</a:t>
            </a:r>
            <a:r>
              <a:rPr lang="hu-HU" sz="3000" dirty="0"/>
              <a:t> </a:t>
            </a:r>
            <a:r>
              <a:rPr lang="hu-HU" sz="3000" dirty="0" err="1"/>
              <a:t>to</a:t>
            </a:r>
            <a:r>
              <a:rPr lang="hu-HU" sz="3000" dirty="0"/>
              <a:t> </a:t>
            </a:r>
            <a:r>
              <a:rPr lang="hu-HU" sz="3000" dirty="0" err="1"/>
              <a:t>others</a:t>
            </a:r>
            <a:r>
              <a:rPr lang="hu-HU" sz="3000" dirty="0"/>
              <a:t> </a:t>
            </a:r>
            <a:endParaRPr lang="en-GB" sz="3000" dirty="0"/>
          </a:p>
        </p:txBody>
      </p:sp>
      <p:pic>
        <p:nvPicPr>
          <p:cNvPr id="6" name="Kép 5" descr="A képen térkép látható&#10;&#10;Automatikusan generált leírás">
            <a:extLst>
              <a:ext uri="{FF2B5EF4-FFF2-40B4-BE49-F238E27FC236}">
                <a16:creationId xmlns:a16="http://schemas.microsoft.com/office/drawing/2014/main" id="{2C36F87A-AACA-29B5-0EE5-707294207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991"/>
            <a:ext cx="9144000" cy="308201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1F89CDB-5877-B7A6-0AD5-1730736E90CF}"/>
              </a:ext>
            </a:extLst>
          </p:cNvPr>
          <p:cNvSpPr txBox="1"/>
          <p:nvPr/>
        </p:nvSpPr>
        <p:spPr>
          <a:xfrm>
            <a:off x="1988457" y="5791200"/>
            <a:ext cx="355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https://preventepidemics.org/map/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7391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When</a:t>
            </a:r>
            <a:r>
              <a:rPr lang="hu-HU" sz="3000" dirty="0"/>
              <a:t> Covid </a:t>
            </a:r>
            <a:r>
              <a:rPr lang="hu-HU" sz="3000" dirty="0" err="1"/>
              <a:t>came</a:t>
            </a:r>
            <a:r>
              <a:rPr lang="hu-HU" sz="3000" dirty="0"/>
              <a:t> </a:t>
            </a:r>
            <a:r>
              <a:rPr lang="hu-HU" sz="3000" dirty="0" err="1"/>
              <a:t>to</a:t>
            </a:r>
            <a:r>
              <a:rPr lang="hu-HU" sz="3000" dirty="0"/>
              <a:t> Hungary</a:t>
            </a:r>
            <a:endParaRPr lang="en-GB" sz="30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1CDB166-92A8-AFEC-792D-26C464E1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15" y="1190171"/>
            <a:ext cx="6948906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9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D037-FF89-449C-B4F3-97D4A1231F32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10551" y="163126"/>
            <a:ext cx="8204799" cy="575510"/>
          </a:xfrm>
        </p:spPr>
        <p:txBody>
          <a:bodyPr/>
          <a:lstStyle/>
          <a:p>
            <a:r>
              <a:rPr lang="hu-HU" sz="3000" dirty="0" err="1"/>
              <a:t>Measures</a:t>
            </a:r>
            <a:r>
              <a:rPr lang="hu-HU" sz="3000" dirty="0"/>
              <a:t> in General: </a:t>
            </a:r>
            <a:r>
              <a:rPr lang="hu-HU" sz="3000" dirty="0" err="1"/>
              <a:t>Healthcare</a:t>
            </a:r>
            <a:r>
              <a:rPr lang="hu-HU" sz="3000" dirty="0"/>
              <a:t> </a:t>
            </a:r>
            <a:endParaRPr lang="en-GB" sz="30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73574FC-AB1C-15CC-CE01-A8AB230B88DC}"/>
              </a:ext>
            </a:extLst>
          </p:cNvPr>
          <p:cNvSpPr txBox="1"/>
          <p:nvPr/>
        </p:nvSpPr>
        <p:spPr>
          <a:xfrm>
            <a:off x="928914" y="1091271"/>
            <a:ext cx="8031558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Public Health: </a:t>
            </a:r>
            <a:r>
              <a:rPr lang="hu-HU" sz="2400" dirty="0" err="1"/>
              <a:t>quarantine</a:t>
            </a:r>
            <a:r>
              <a:rPr lang="hu-HU" sz="2400" dirty="0"/>
              <a:t>, </a:t>
            </a:r>
            <a:r>
              <a:rPr lang="hu-HU" sz="2400" dirty="0" err="1"/>
              <a:t>curfew</a:t>
            </a:r>
            <a:r>
              <a:rPr lang="hu-HU" sz="2400" dirty="0"/>
              <a:t> (</a:t>
            </a:r>
            <a:r>
              <a:rPr lang="hu-HU" sz="2400" dirty="0" err="1"/>
              <a:t>enforced</a:t>
            </a:r>
            <a:r>
              <a:rPr lang="hu-HU" sz="2400" dirty="0"/>
              <a:t> </a:t>
            </a:r>
            <a:r>
              <a:rPr lang="hu-HU" sz="2400" dirty="0" err="1"/>
              <a:t>by</a:t>
            </a:r>
            <a:r>
              <a:rPr lang="hu-HU" sz="2400" dirty="0"/>
              <a:t> policy and </a:t>
            </a:r>
            <a:br>
              <a:rPr lang="hu-HU" sz="2400" dirty="0"/>
            </a:br>
            <a:r>
              <a:rPr lang="hu-HU" sz="2400" dirty="0" err="1"/>
              <a:t>army</a:t>
            </a:r>
            <a:r>
              <a:rPr lang="hu-HU" sz="2400" dirty="0"/>
              <a:t> (*)), </a:t>
            </a:r>
            <a:r>
              <a:rPr lang="hu-HU" sz="2400" dirty="0" err="1"/>
              <a:t>mask</a:t>
            </a:r>
            <a:r>
              <a:rPr lang="hu-HU" sz="2400" dirty="0"/>
              <a:t> </a:t>
            </a:r>
            <a:r>
              <a:rPr lang="hu-HU" sz="2400" dirty="0" err="1"/>
              <a:t>mandate</a:t>
            </a:r>
            <a:r>
              <a:rPr lang="hu-HU" sz="2400" dirty="0"/>
              <a:t>, </a:t>
            </a:r>
            <a:r>
              <a:rPr lang="hu-HU" sz="2400" dirty="0" err="1"/>
              <a:t>school</a:t>
            </a:r>
            <a:r>
              <a:rPr lang="hu-HU" sz="2400" dirty="0"/>
              <a:t>  </a:t>
            </a:r>
            <a:r>
              <a:rPr lang="hu-HU" sz="2400" dirty="0" err="1"/>
              <a:t>closures</a:t>
            </a:r>
            <a:r>
              <a:rPr lang="hu-HU" sz="2400" dirty="0"/>
              <a:t> etc. – </a:t>
            </a:r>
            <a:r>
              <a:rPr lang="hu-HU" sz="2400" dirty="0" err="1"/>
              <a:t>generally</a:t>
            </a:r>
            <a:r>
              <a:rPr lang="hu-HU" sz="2400" dirty="0"/>
              <a:t> in </a:t>
            </a:r>
            <a:br>
              <a:rPr lang="hu-HU" sz="2400" dirty="0"/>
            </a:br>
            <a:r>
              <a:rPr lang="hu-HU" sz="2400" dirty="0"/>
              <a:t>line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other</a:t>
            </a:r>
            <a:r>
              <a:rPr lang="hu-HU" sz="2400" dirty="0"/>
              <a:t> EU </a:t>
            </a:r>
            <a:r>
              <a:rPr lang="hu-HU" sz="2400" dirty="0" err="1"/>
              <a:t>countries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Equipment</a:t>
            </a:r>
            <a:r>
              <a:rPr lang="hu-HU" sz="2400" dirty="0"/>
              <a:t> </a:t>
            </a:r>
            <a:r>
              <a:rPr lang="hu-HU" sz="2400" dirty="0" err="1"/>
              <a:t>procurement</a:t>
            </a:r>
            <a:r>
              <a:rPr lang="hu-HU" sz="2400" dirty="0"/>
              <a:t>: </a:t>
            </a:r>
            <a:r>
              <a:rPr lang="hu-HU" sz="2400" dirty="0" err="1"/>
              <a:t>chaotic</a:t>
            </a:r>
            <a:r>
              <a:rPr lang="hu-HU" sz="2400" dirty="0"/>
              <a:t> and </a:t>
            </a:r>
            <a:r>
              <a:rPr lang="hu-HU" sz="2400" dirty="0" err="1"/>
              <a:t>probably</a:t>
            </a:r>
            <a:r>
              <a:rPr lang="hu-HU" sz="2400" dirty="0"/>
              <a:t> </a:t>
            </a:r>
            <a:br>
              <a:rPr lang="hu-HU" sz="2400" dirty="0"/>
            </a:br>
            <a:r>
              <a:rPr lang="hu-HU" sz="2400" dirty="0" err="1"/>
              <a:t>corruption-ridden</a:t>
            </a:r>
            <a:r>
              <a:rPr lang="hu-HU" sz="2400" dirty="0"/>
              <a:t>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Testing: </a:t>
            </a:r>
            <a:r>
              <a:rPr lang="hu-HU" sz="2400" dirty="0" err="1"/>
              <a:t>rather</a:t>
            </a:r>
            <a:r>
              <a:rPr lang="hu-HU" sz="2400" dirty="0"/>
              <a:t> limited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Hospital</a:t>
            </a:r>
            <a:r>
              <a:rPr lang="hu-HU" sz="2400" dirty="0"/>
              <a:t> </a:t>
            </a:r>
            <a:r>
              <a:rPr lang="hu-HU" sz="2400" dirty="0" err="1"/>
              <a:t>capacity</a:t>
            </a:r>
            <a:r>
              <a:rPr lang="hu-HU" sz="2400" dirty="0"/>
              <a:t> </a:t>
            </a:r>
            <a:r>
              <a:rPr lang="hu-HU" sz="2400" dirty="0" err="1"/>
              <a:t>reallocation</a:t>
            </a:r>
            <a:r>
              <a:rPr lang="hu-HU" sz="2400" dirty="0"/>
              <a:t>: </a:t>
            </a:r>
            <a:r>
              <a:rPr lang="hu-HU" sz="2400" dirty="0" err="1"/>
              <a:t>brutal</a:t>
            </a:r>
            <a:r>
              <a:rPr lang="hu-HU" sz="2400" dirty="0"/>
              <a:t> and </a:t>
            </a:r>
            <a:r>
              <a:rPr lang="hu-HU" sz="2400" dirty="0" err="1"/>
              <a:t>abrupt</a:t>
            </a:r>
            <a:r>
              <a:rPr lang="hu-HU" sz="2400" dirty="0"/>
              <a:t> (*), </a:t>
            </a:r>
            <a:br>
              <a:rPr lang="hu-HU" sz="2400" dirty="0"/>
            </a:br>
            <a:r>
              <a:rPr lang="hu-HU" sz="2400" dirty="0" err="1"/>
              <a:t>including</a:t>
            </a:r>
            <a:r>
              <a:rPr lang="hu-HU" sz="2400" dirty="0"/>
              <a:t> </a:t>
            </a:r>
            <a:r>
              <a:rPr lang="hu-HU" sz="2400" dirty="0" err="1"/>
              <a:t>suspension</a:t>
            </a:r>
            <a:r>
              <a:rPr lang="hu-HU" sz="2400" dirty="0"/>
              <a:t> of </a:t>
            </a:r>
            <a:r>
              <a:rPr lang="hu-HU" sz="2400" dirty="0" err="1"/>
              <a:t>screening</a:t>
            </a:r>
            <a:r>
              <a:rPr lang="hu-HU" sz="2400" dirty="0"/>
              <a:t> and </a:t>
            </a:r>
            <a:r>
              <a:rPr lang="hu-HU" sz="2400" dirty="0" err="1"/>
              <a:t>elective</a:t>
            </a:r>
            <a:r>
              <a:rPr lang="hu-HU" sz="2400" dirty="0"/>
              <a:t> (?) </a:t>
            </a:r>
            <a:r>
              <a:rPr lang="hu-HU" sz="2400" dirty="0" err="1"/>
              <a:t>surgery</a:t>
            </a:r>
            <a:br>
              <a:rPr lang="hu-HU" sz="2400" dirty="0"/>
            </a:br>
            <a:r>
              <a:rPr lang="hu-HU" sz="2400" dirty="0" err="1"/>
              <a:t>Changing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financing</a:t>
            </a:r>
            <a:r>
              <a:rPr lang="hu-HU" sz="2400" dirty="0"/>
              <a:t> </a:t>
            </a:r>
            <a:r>
              <a:rPr lang="hu-HU" sz="2400" dirty="0" err="1"/>
              <a:t>incentives</a:t>
            </a:r>
            <a:r>
              <a:rPr lang="hu-HU" sz="2400" dirty="0"/>
              <a:t>: </a:t>
            </a:r>
            <a:r>
              <a:rPr lang="hu-HU" sz="2400" dirty="0" err="1"/>
              <a:t>freezing</a:t>
            </a:r>
            <a:r>
              <a:rPr lang="hu-HU" sz="2400" dirty="0"/>
              <a:t> </a:t>
            </a:r>
            <a:r>
              <a:rPr lang="hu-HU" sz="2400" dirty="0" err="1"/>
              <a:t>transfers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Radical</a:t>
            </a:r>
            <a:r>
              <a:rPr lang="hu-HU" sz="2400" dirty="0"/>
              <a:t> HR </a:t>
            </a:r>
            <a:r>
              <a:rPr lang="hu-HU" sz="2400" dirty="0" err="1"/>
              <a:t>changes</a:t>
            </a:r>
            <a:r>
              <a:rPr lang="hu-HU" sz="2400" dirty="0"/>
              <a:t> in </a:t>
            </a:r>
            <a:r>
              <a:rPr lang="hu-HU" sz="2400" dirty="0" err="1"/>
              <a:t>healthcare</a:t>
            </a:r>
            <a:r>
              <a:rPr lang="hu-HU" sz="2400" dirty="0"/>
              <a:t>: </a:t>
            </a:r>
            <a:r>
              <a:rPr lang="hu-HU" sz="2400" dirty="0" err="1"/>
              <a:t>wage</a:t>
            </a:r>
            <a:r>
              <a:rPr lang="hu-HU" sz="2400" dirty="0"/>
              <a:t> </a:t>
            </a:r>
            <a:r>
              <a:rPr lang="hu-HU" sz="2400" dirty="0" err="1"/>
              <a:t>hike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doctors</a:t>
            </a:r>
            <a:r>
              <a:rPr lang="hu-HU" sz="2400" dirty="0"/>
              <a:t> </a:t>
            </a:r>
            <a:br>
              <a:rPr lang="hu-HU" sz="2400" dirty="0"/>
            </a:br>
            <a:r>
              <a:rPr lang="hu-HU" sz="2400" dirty="0"/>
              <a:t>and </a:t>
            </a:r>
            <a:r>
              <a:rPr lang="hu-HU" sz="2400" dirty="0" err="1"/>
              <a:t>nurses</a:t>
            </a:r>
            <a:r>
              <a:rPr lang="hu-HU" sz="2400" dirty="0"/>
              <a:t> </a:t>
            </a:r>
            <a:r>
              <a:rPr lang="hu-HU" sz="2400" dirty="0" err="1"/>
              <a:t>but</a:t>
            </a:r>
            <a:r>
              <a:rPr lang="hu-HU" sz="2400" dirty="0"/>
              <a:t> </a:t>
            </a:r>
            <a:r>
              <a:rPr lang="hu-HU" sz="2400" dirty="0" err="1"/>
              <a:t>quasi-militarizing</a:t>
            </a:r>
            <a:r>
              <a:rPr lang="hu-HU" sz="2400" dirty="0"/>
              <a:t> </a:t>
            </a:r>
            <a:r>
              <a:rPr lang="hu-HU" sz="2400" dirty="0" err="1"/>
              <a:t>their</a:t>
            </a:r>
            <a:r>
              <a:rPr lang="hu-HU" sz="2400" dirty="0"/>
              <a:t> </a:t>
            </a:r>
            <a:r>
              <a:rPr lang="hu-HU" sz="2400" dirty="0" err="1"/>
              <a:t>job</a:t>
            </a:r>
            <a:r>
              <a:rPr lang="hu-HU" sz="2400" dirty="0"/>
              <a:t> status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Vaccination</a:t>
            </a:r>
            <a:r>
              <a:rPr lang="hu-HU" sz="2400" dirty="0"/>
              <a:t>: </a:t>
            </a:r>
            <a:r>
              <a:rPr lang="hu-HU" sz="2400" dirty="0" err="1"/>
              <a:t>Chinese</a:t>
            </a:r>
            <a:r>
              <a:rPr lang="hu-HU" sz="2400" dirty="0"/>
              <a:t> and </a:t>
            </a:r>
            <a:r>
              <a:rPr lang="hu-HU" sz="2400" dirty="0" err="1"/>
              <a:t>Russian</a:t>
            </a:r>
            <a:r>
              <a:rPr lang="hu-HU" sz="2400" dirty="0"/>
              <a:t> </a:t>
            </a:r>
            <a:r>
              <a:rPr lang="hu-HU" sz="2400" dirty="0" err="1"/>
              <a:t>vaccines</a:t>
            </a:r>
            <a:r>
              <a:rPr lang="hu-HU" sz="2400" dirty="0"/>
              <a:t> </a:t>
            </a:r>
            <a:r>
              <a:rPr lang="hu-HU" sz="2400" dirty="0" err="1"/>
              <a:t>first</a:t>
            </a:r>
            <a:r>
              <a:rPr lang="hu-HU" sz="2400" dirty="0"/>
              <a:t> (*), </a:t>
            </a:r>
            <a:r>
              <a:rPr lang="hu-HU" sz="2400" dirty="0" err="1"/>
              <a:t>late</a:t>
            </a:r>
            <a:r>
              <a:rPr lang="hu-HU" sz="2400" dirty="0"/>
              <a:t> </a:t>
            </a:r>
            <a:r>
              <a:rPr lang="hu-HU" sz="2400" dirty="0" err="1"/>
              <a:t>but</a:t>
            </a:r>
            <a:br>
              <a:rPr lang="hu-HU" sz="2400" dirty="0"/>
            </a:br>
            <a:r>
              <a:rPr lang="hu-HU" sz="2400" dirty="0"/>
              <a:t> </a:t>
            </a:r>
            <a:r>
              <a:rPr lang="hu-HU" sz="2400" dirty="0" err="1"/>
              <a:t>relatively</a:t>
            </a:r>
            <a:r>
              <a:rPr lang="hu-HU" sz="2400" dirty="0"/>
              <a:t> </a:t>
            </a:r>
            <a:r>
              <a:rPr lang="hu-HU" sz="2400" dirty="0" err="1"/>
              <a:t>efficient</a:t>
            </a:r>
            <a:r>
              <a:rPr lang="hu-HU" sz="2400" dirty="0"/>
              <a:t>, </a:t>
            </a:r>
            <a:r>
              <a:rPr lang="hu-HU" sz="2400" dirty="0" err="1"/>
              <a:t>somewhat</a:t>
            </a:r>
            <a:r>
              <a:rPr lang="hu-HU" sz="2400" dirty="0"/>
              <a:t> </a:t>
            </a:r>
            <a:r>
              <a:rPr lang="hu-HU" sz="2400" dirty="0" err="1"/>
              <a:t>disorganised</a:t>
            </a:r>
            <a:r>
              <a:rPr lang="hu-HU" sz="2400" dirty="0"/>
              <a:t> </a:t>
            </a:r>
            <a:r>
              <a:rPr lang="hu-HU" sz="2400" dirty="0" err="1"/>
              <a:t>waves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br>
              <a:rPr lang="hu-HU" sz="2400" dirty="0"/>
            </a:br>
            <a:r>
              <a:rPr lang="hu-HU" sz="2400" dirty="0"/>
              <a:t>EU-</a:t>
            </a:r>
            <a:r>
              <a:rPr lang="hu-HU" sz="2400" dirty="0" err="1"/>
              <a:t>procured</a:t>
            </a:r>
            <a:r>
              <a:rPr lang="hu-HU" sz="2400" dirty="0"/>
              <a:t> </a:t>
            </a:r>
            <a:r>
              <a:rPr lang="hu-HU" sz="2400" dirty="0" err="1"/>
              <a:t>vaccine</a:t>
            </a:r>
            <a:endParaRPr lang="hu-HU" sz="2400" dirty="0"/>
          </a:p>
          <a:p>
            <a:r>
              <a:rPr lang="hu-HU" sz="2400" b="1" dirty="0"/>
              <a:t>In sum: </a:t>
            </a:r>
            <a:r>
              <a:rPr lang="hu-HU" sz="2400" b="1" dirty="0" err="1"/>
              <a:t>mostly</a:t>
            </a:r>
            <a:r>
              <a:rPr lang="hu-HU" sz="2400" b="1" dirty="0"/>
              <a:t> in line </a:t>
            </a:r>
            <a:r>
              <a:rPr lang="hu-HU" sz="2400" b="1" dirty="0" err="1"/>
              <a:t>with</a:t>
            </a:r>
            <a:r>
              <a:rPr lang="hu-HU" sz="2400" b="1" dirty="0"/>
              <a:t> EU MS </a:t>
            </a:r>
            <a:r>
              <a:rPr lang="hu-HU" sz="2400" b="1" dirty="0" err="1"/>
              <a:t>practice</a:t>
            </a:r>
            <a:r>
              <a:rPr lang="hu-HU" sz="2400" b="1" dirty="0"/>
              <a:t>, w. </a:t>
            </a:r>
            <a:r>
              <a:rPr lang="hu-HU" sz="2400" b="1" dirty="0" err="1"/>
              <a:t>idiosyncracies</a:t>
            </a:r>
            <a:r>
              <a:rPr lang="hu-HU" sz="2400" b="1" dirty="0"/>
              <a:t> </a:t>
            </a:r>
          </a:p>
          <a:p>
            <a:endParaRPr lang="hu-HU" dirty="0"/>
          </a:p>
          <a:p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8543357"/>
      </p:ext>
    </p:extLst>
  </p:cSld>
  <p:clrMapOvr>
    <a:masterClrMapping/>
  </p:clrMapOvr>
</p:sld>
</file>

<file path=ppt/theme/theme1.xml><?xml version="1.0" encoding="utf-8"?>
<a:theme xmlns:a="http://schemas.openxmlformats.org/drawingml/2006/main" name="ppt_bi_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_templ_ppt_1024x768_EN" id="{779E8CAF-7622-4527-B4B4-E2A0D9943812}" vid="{BBD0EF48-A247-467E-85F8-3DA64FD608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BI_templ_ppt_1024x768_EN</Template>
  <TotalTime>10792</TotalTime>
  <Words>1107</Words>
  <Application>Microsoft Office PowerPoint</Application>
  <PresentationFormat>Diavetítés a képernyőre (4:3 oldalarány)</PresentationFormat>
  <Paragraphs>164</Paragraphs>
  <Slides>22</Slides>
  <Notes>21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ppt_bi_1</vt:lpstr>
      <vt:lpstr>COVID And Policy In Hungary 2020-2021 Lessons for Armenia</vt:lpstr>
      <vt:lpstr>Why me?</vt:lpstr>
      <vt:lpstr>Why Should Armenia learn from hungary?</vt:lpstr>
      <vt:lpstr>Hungary: healthcare and geneRal policy Background</vt:lpstr>
      <vt:lpstr>In sum: below the curve</vt:lpstr>
      <vt:lpstr>Pandemic: long time, no see </vt:lpstr>
      <vt:lpstr>Readiness: Not very good, but similar to others </vt:lpstr>
      <vt:lpstr>When Covid came to Hungary</vt:lpstr>
      <vt:lpstr>Measures in General: Healthcare </vt:lpstr>
      <vt:lpstr>Vaccination rates</vt:lpstr>
      <vt:lpstr>School closures </vt:lpstr>
      <vt:lpstr>Measures in General: Economic &amp; Social measures</vt:lpstr>
      <vt:lpstr>Measures in General: Politics and communication</vt:lpstr>
      <vt:lpstr>In comparative terms: a failure of health policy…</vt:lpstr>
      <vt:lpstr>But a political triumph in the 2022 general election</vt:lpstr>
      <vt:lpstr>Case study I: local govt, Budapest 8th district </vt:lpstr>
      <vt:lpstr>PowerPoint-bemutató</vt:lpstr>
      <vt:lpstr>Case study II: Who is hurt when schools are closed</vt:lpstr>
      <vt:lpstr>Possible further case studies</vt:lpstr>
      <vt:lpstr>What are the lessons? </vt:lpstr>
      <vt:lpstr>Selected Literature in English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ltu in the cee region and elsewhere, pes to pes and social services</dc:title>
  <dc:creator>TM</dc:creator>
  <cp:lastModifiedBy>Balázs Váradi</cp:lastModifiedBy>
  <cp:revision>146</cp:revision>
  <dcterms:created xsi:type="dcterms:W3CDTF">2020-01-14T14:41:19Z</dcterms:created>
  <dcterms:modified xsi:type="dcterms:W3CDTF">2022-12-15T04:22:03Z</dcterms:modified>
</cp:coreProperties>
</file>